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2" r:id="rId3"/>
    <p:sldId id="265" r:id="rId4"/>
    <p:sldId id="282" r:id="rId5"/>
    <p:sldId id="283" r:id="rId6"/>
    <p:sldId id="284" r:id="rId7"/>
    <p:sldId id="264" r:id="rId8"/>
    <p:sldId id="285" r:id="rId9"/>
    <p:sldId id="297" r:id="rId10"/>
    <p:sldId id="286" r:id="rId11"/>
    <p:sldId id="287" r:id="rId12"/>
    <p:sldId id="288" r:id="rId13"/>
    <p:sldId id="289" r:id="rId14"/>
    <p:sldId id="290" r:id="rId15"/>
    <p:sldId id="291" r:id="rId16"/>
    <p:sldId id="292" r:id="rId17"/>
    <p:sldId id="293" r:id="rId18"/>
    <p:sldId id="295" r:id="rId19"/>
    <p:sldId id="294"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gF3xEQzI4dotGxuiColXtIQNjFk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57"/>
    <p:restoredTop sz="94769"/>
  </p:normalViewPr>
  <p:slideViewPr>
    <p:cSldViewPr snapToGrid="0">
      <p:cViewPr varScale="1">
        <p:scale>
          <a:sx n="106" d="100"/>
          <a:sy n="106" d="100"/>
        </p:scale>
        <p:origin x="4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852687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
          <p:cNvSpPr>
            <a:spLocks noGrp="1"/>
          </p:cNvSpPr>
          <p:nvPr>
            <p:ph type="pic" idx="2"/>
          </p:nvPr>
        </p:nvSpPr>
        <p:spPr>
          <a:xfrm>
            <a:off x="5183188" y="987425"/>
            <a:ext cx="6172200" cy="4873625"/>
          </a:xfrm>
          <a:prstGeom prst="rect">
            <a:avLst/>
          </a:prstGeom>
          <a:noFill/>
          <a:ln>
            <a:noFill/>
          </a:ln>
        </p:spPr>
      </p:sp>
      <p:sp>
        <p:nvSpPr>
          <p:cNvPr id="68" name="Google Shape;68;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solidFill>
                  <a:schemeClr val="bg1"/>
                </a:solidFill>
              </a:rPr>
              <a:t>Paul’s Worldview</a:t>
            </a:r>
            <a:endParaRPr dirty="0">
              <a:solidFill>
                <a:schemeClr val="bg1"/>
              </a:solidFill>
            </a:endParaRPr>
          </a:p>
        </p:txBody>
      </p:sp>
      <p:sp>
        <p:nvSpPr>
          <p:cNvPr id="90" name="Google Shape;90;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solidFill>
                  <a:schemeClr val="bg1"/>
                </a:solidFill>
              </a:rPr>
              <a:t>Paul’s misuse of the Old Testament in Romans</a:t>
            </a:r>
            <a:endParaRPr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Greco Roman Culture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a:buFont typeface="Wingdings" pitchFamily="2" charset="2"/>
              <a:buChar char="Ø"/>
            </a:pPr>
            <a:r>
              <a:rPr lang="en-US" dirty="0">
                <a:solidFill>
                  <a:schemeClr val="bg1"/>
                </a:solidFill>
              </a:rPr>
              <a:t>The Christ Event answered the Hellenistic crises.</a:t>
            </a:r>
          </a:p>
          <a:p>
            <a:pPr>
              <a:buFont typeface="Wingdings" pitchFamily="2" charset="2"/>
              <a:buChar char="Ø"/>
            </a:pPr>
            <a:r>
              <a:rPr lang="en-US" dirty="0">
                <a:solidFill>
                  <a:schemeClr val="bg1"/>
                </a:solidFill>
              </a:rPr>
              <a:t>Jesus was proclaimed as Lord and Savior.</a:t>
            </a:r>
          </a:p>
          <a:p>
            <a:pPr>
              <a:buFont typeface="Wingdings" pitchFamily="2" charset="2"/>
              <a:buChar char="Ø"/>
            </a:pPr>
            <a:r>
              <a:rPr lang="en-US" dirty="0">
                <a:solidFill>
                  <a:schemeClr val="bg1"/>
                </a:solidFill>
              </a:rPr>
              <a:t>Baptism was practiced as a form of initiation and passage from death to life.</a:t>
            </a:r>
          </a:p>
          <a:p>
            <a:pPr>
              <a:buFont typeface="Wingdings" pitchFamily="2" charset="2"/>
              <a:buChar char="Ø"/>
            </a:pPr>
            <a:r>
              <a:rPr lang="en-US" dirty="0">
                <a:solidFill>
                  <a:schemeClr val="bg1"/>
                </a:solidFill>
              </a:rPr>
              <a:t>Christianity was based on a real and documented event and meet the needs of both the individual and the community.</a:t>
            </a:r>
          </a:p>
          <a:p>
            <a:pPr>
              <a:buFont typeface="Wingdings" pitchFamily="2" charset="2"/>
              <a:buChar char="Ø"/>
            </a:pPr>
            <a:r>
              <a:rPr lang="en-US" dirty="0">
                <a:solidFill>
                  <a:schemeClr val="bg1"/>
                </a:solidFill>
              </a:rPr>
              <a:t>Christ as Lord was viewed as universal and His teachings made the universe understandable as well as provide a basis for ethics.</a:t>
            </a:r>
          </a:p>
          <a:p>
            <a:pPr>
              <a:buFont typeface="Wingdings" pitchFamily="2" charset="2"/>
              <a:buChar char="Ø"/>
            </a:pPr>
            <a:r>
              <a:rPr lang="en-US" dirty="0">
                <a:solidFill>
                  <a:schemeClr val="bg1"/>
                </a:solidFill>
              </a:rPr>
              <a:t>Christ had an exclusive claim and was more than a philosophy.</a:t>
            </a:r>
          </a:p>
        </p:txBody>
      </p:sp>
    </p:spTree>
    <p:extLst>
      <p:ext uri="{BB962C8B-B14F-4D97-AF65-F5344CB8AC3E}">
        <p14:creationId xmlns:p14="http://schemas.microsoft.com/office/powerpoint/2010/main" val="386518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Family of God</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lnSpcReduction="10000"/>
          </a:bodyPr>
          <a:lstStyle/>
          <a:p>
            <a:pPr>
              <a:buFont typeface="Wingdings" pitchFamily="2" charset="2"/>
              <a:buChar char="Ø"/>
            </a:pPr>
            <a:r>
              <a:rPr lang="en-US" dirty="0">
                <a:solidFill>
                  <a:schemeClr val="bg1"/>
                </a:solidFill>
              </a:rPr>
              <a:t>Now that you know you are all sons and daughters of Yahweh through Christ.</a:t>
            </a:r>
          </a:p>
          <a:p>
            <a:pPr>
              <a:buFont typeface="Wingdings" pitchFamily="2" charset="2"/>
              <a:buChar char="Ø"/>
            </a:pPr>
            <a:r>
              <a:rPr lang="en-US" dirty="0">
                <a:solidFill>
                  <a:schemeClr val="bg1"/>
                </a:solidFill>
              </a:rPr>
              <a:t>Now what?</a:t>
            </a:r>
          </a:p>
          <a:p>
            <a:pPr>
              <a:buFont typeface="Wingdings" pitchFamily="2" charset="2"/>
              <a:buChar char="Ø"/>
            </a:pPr>
            <a:r>
              <a:rPr lang="en-US" dirty="0">
                <a:solidFill>
                  <a:schemeClr val="bg1"/>
                </a:solidFill>
              </a:rPr>
              <a:t>How will you live in Unity?</a:t>
            </a:r>
          </a:p>
          <a:p>
            <a:pPr>
              <a:buFont typeface="Wingdings" pitchFamily="2" charset="2"/>
              <a:buChar char="Ø"/>
            </a:pPr>
            <a:r>
              <a:rPr lang="en-US" dirty="0">
                <a:solidFill>
                  <a:schemeClr val="bg1"/>
                </a:solidFill>
              </a:rPr>
              <a:t>How will you overcome  your vast differences?</a:t>
            </a:r>
          </a:p>
          <a:p>
            <a:pPr>
              <a:buFont typeface="Wingdings" pitchFamily="2" charset="2"/>
              <a:buChar char="Ø"/>
            </a:pPr>
            <a:r>
              <a:rPr lang="en-US" dirty="0">
                <a:solidFill>
                  <a:schemeClr val="bg1"/>
                </a:solidFill>
              </a:rPr>
              <a:t>How do you let go of the past and move forward?</a:t>
            </a:r>
          </a:p>
          <a:p>
            <a:pPr>
              <a:buFont typeface="Wingdings" pitchFamily="2" charset="2"/>
              <a:buChar char="Ø"/>
            </a:pPr>
            <a:r>
              <a:rPr lang="en-US" dirty="0">
                <a:solidFill>
                  <a:schemeClr val="bg1"/>
                </a:solidFill>
              </a:rPr>
              <a:t>How do you fulfill your mission of being an image bearer of Yahweh?</a:t>
            </a:r>
          </a:p>
          <a:p>
            <a:pPr>
              <a:buFont typeface="Wingdings" pitchFamily="2" charset="2"/>
              <a:buChar char="Ø"/>
            </a:pPr>
            <a:r>
              <a:rPr lang="en-US" dirty="0">
                <a:solidFill>
                  <a:schemeClr val="bg1"/>
                </a:solidFill>
              </a:rPr>
              <a:t>Who is going to be in charge?</a:t>
            </a:r>
          </a:p>
          <a:p>
            <a:pPr>
              <a:buFont typeface="Wingdings" pitchFamily="2" charset="2"/>
              <a:buChar char="Ø"/>
            </a:pPr>
            <a:r>
              <a:rPr lang="en-US" dirty="0">
                <a:solidFill>
                  <a:schemeClr val="bg1"/>
                </a:solidFill>
              </a:rPr>
              <a:t>Who has authority over who?</a:t>
            </a:r>
          </a:p>
          <a:p>
            <a:pPr>
              <a:buFont typeface="Wingdings" pitchFamily="2" charset="2"/>
              <a:buChar char="Ø"/>
            </a:pPr>
            <a:r>
              <a:rPr lang="en-US" dirty="0">
                <a:solidFill>
                  <a:schemeClr val="bg1"/>
                </a:solidFill>
              </a:rPr>
              <a:t>Who is going to answer all your questions?</a:t>
            </a:r>
          </a:p>
        </p:txBody>
      </p:sp>
    </p:spTree>
    <p:extLst>
      <p:ext uri="{BB962C8B-B14F-4D97-AF65-F5344CB8AC3E}">
        <p14:creationId xmlns:p14="http://schemas.microsoft.com/office/powerpoint/2010/main" val="337938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Family of God</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buNone/>
            </a:pPr>
            <a:r>
              <a:rPr lang="en-US" dirty="0">
                <a:solidFill>
                  <a:schemeClr val="bg1"/>
                </a:solidFill>
              </a:rPr>
              <a:t>Romans 12:1-2</a:t>
            </a:r>
          </a:p>
          <a:p>
            <a:pPr marL="114300" indent="0">
              <a:buNone/>
            </a:pPr>
            <a:r>
              <a:rPr lang="en-US" dirty="0">
                <a:solidFill>
                  <a:schemeClr val="bg1"/>
                </a:solidFill>
              </a:rPr>
              <a:t>I appeal to you therefore, brothers, by the mercies of God, to present your bodies as a living sacrifice, holy and acceptable to God, which is your spiritual worship.  Do not be conformed to this world, but be transformed by the renewal of your mind, that by testing you may discern what is the will of God, what is good and acceptable and perfect. </a:t>
            </a:r>
          </a:p>
        </p:txBody>
      </p:sp>
    </p:spTree>
    <p:extLst>
      <p:ext uri="{BB962C8B-B14F-4D97-AF65-F5344CB8AC3E}">
        <p14:creationId xmlns:p14="http://schemas.microsoft.com/office/powerpoint/2010/main" val="37650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Family of God</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buNone/>
            </a:pPr>
            <a:r>
              <a:rPr lang="en-US" dirty="0">
                <a:solidFill>
                  <a:schemeClr val="bg1"/>
                </a:solidFill>
              </a:rPr>
              <a:t>In Greek, “you” and “your” are plural, so another interpretation:</a:t>
            </a:r>
          </a:p>
          <a:p>
            <a:pPr marL="114300" indent="0">
              <a:buNone/>
            </a:pPr>
            <a:r>
              <a:rPr lang="en-US" dirty="0">
                <a:solidFill>
                  <a:schemeClr val="bg1"/>
                </a:solidFill>
              </a:rPr>
              <a:t>Brothers and sisters, I encourage </a:t>
            </a:r>
            <a:r>
              <a:rPr lang="en-US" i="1" u="sng" dirty="0">
                <a:solidFill>
                  <a:schemeClr val="bg1"/>
                </a:solidFill>
              </a:rPr>
              <a:t>you all </a:t>
            </a:r>
            <a:r>
              <a:rPr lang="en-US" dirty="0">
                <a:solidFill>
                  <a:schemeClr val="bg1"/>
                </a:solidFill>
              </a:rPr>
              <a:t>through the mercies of God to present </a:t>
            </a:r>
            <a:r>
              <a:rPr lang="en-US" i="1" u="sng" dirty="0">
                <a:solidFill>
                  <a:schemeClr val="bg1"/>
                </a:solidFill>
              </a:rPr>
              <a:t>your</a:t>
            </a:r>
            <a:r>
              <a:rPr lang="en-US" i="1" dirty="0">
                <a:solidFill>
                  <a:schemeClr val="bg1"/>
                </a:solidFill>
              </a:rPr>
              <a:t> b</a:t>
            </a:r>
            <a:r>
              <a:rPr lang="en-US" dirty="0">
                <a:solidFill>
                  <a:schemeClr val="bg1"/>
                </a:solidFill>
              </a:rPr>
              <a:t>odies as a living sacrifice [singular], holy and acceptable to God—which is the reasonable act of worship for </a:t>
            </a:r>
            <a:r>
              <a:rPr lang="en-US" i="1" u="sng" dirty="0">
                <a:solidFill>
                  <a:schemeClr val="bg1"/>
                </a:solidFill>
              </a:rPr>
              <a:t>you all</a:t>
            </a:r>
            <a:r>
              <a:rPr lang="en-US" dirty="0">
                <a:solidFill>
                  <a:schemeClr val="bg1"/>
                </a:solidFill>
              </a:rPr>
              <a:t>. And do not let </a:t>
            </a:r>
            <a:r>
              <a:rPr lang="en-US" i="1" u="sng" dirty="0">
                <a:solidFill>
                  <a:schemeClr val="bg1"/>
                </a:solidFill>
              </a:rPr>
              <a:t>yourselves</a:t>
            </a:r>
            <a:r>
              <a:rPr lang="en-US" i="1" dirty="0">
                <a:solidFill>
                  <a:schemeClr val="bg1"/>
                </a:solidFill>
              </a:rPr>
              <a:t> </a:t>
            </a:r>
            <a:r>
              <a:rPr lang="en-US" dirty="0">
                <a:solidFill>
                  <a:schemeClr val="bg1"/>
                </a:solidFill>
              </a:rPr>
              <a:t>be conformed to this age, but let </a:t>
            </a:r>
            <a:r>
              <a:rPr lang="en-US" i="1" u="sng" dirty="0">
                <a:solidFill>
                  <a:schemeClr val="bg1"/>
                </a:solidFill>
              </a:rPr>
              <a:t>yourselves</a:t>
            </a:r>
            <a:r>
              <a:rPr lang="en-US" i="1" dirty="0">
                <a:solidFill>
                  <a:schemeClr val="bg1"/>
                </a:solidFill>
              </a:rPr>
              <a:t> </a:t>
            </a:r>
            <a:r>
              <a:rPr lang="en-US" dirty="0">
                <a:solidFill>
                  <a:schemeClr val="bg1"/>
                </a:solidFill>
              </a:rPr>
              <a:t>be transformed by the renewal of the mind [singular] so that </a:t>
            </a:r>
            <a:r>
              <a:rPr lang="en-US" i="1" u="sng" dirty="0">
                <a:solidFill>
                  <a:schemeClr val="bg1"/>
                </a:solidFill>
              </a:rPr>
              <a:t>you all </a:t>
            </a:r>
            <a:r>
              <a:rPr lang="en-US" dirty="0">
                <a:solidFill>
                  <a:schemeClr val="bg1"/>
                </a:solidFill>
              </a:rPr>
              <a:t>can discern what the good and pleasing and complete will of God is. </a:t>
            </a:r>
          </a:p>
        </p:txBody>
      </p:sp>
    </p:spTree>
    <p:extLst>
      <p:ext uri="{BB962C8B-B14F-4D97-AF65-F5344CB8AC3E}">
        <p14:creationId xmlns:p14="http://schemas.microsoft.com/office/powerpoint/2010/main" val="230627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Family of God</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buFont typeface="Wingdings" pitchFamily="2" charset="2"/>
              <a:buChar char="Ø"/>
            </a:pPr>
            <a:r>
              <a:rPr lang="en-US" dirty="0">
                <a:solidFill>
                  <a:schemeClr val="bg1"/>
                </a:solidFill>
              </a:rPr>
              <a:t>Paul is encouraging everyone, Jew and Gentile, to come together as a singular living sacrifice with a singular renewed mind so together they have a better idea of God’s will for their lives living in community.</a:t>
            </a:r>
          </a:p>
          <a:p>
            <a:pPr lvl="0">
              <a:buFont typeface="Wingdings" pitchFamily="2" charset="2"/>
              <a:buChar char="Ø"/>
            </a:pPr>
            <a:r>
              <a:rPr lang="en-US" dirty="0">
                <a:solidFill>
                  <a:schemeClr val="bg1"/>
                </a:solidFill>
              </a:rPr>
              <a:t>There must be a unity of Spirit to achieve a spirit of Unity.</a:t>
            </a:r>
          </a:p>
          <a:p>
            <a:pPr>
              <a:buFont typeface="Wingdings" pitchFamily="2" charset="2"/>
              <a:buChar char="Ø"/>
            </a:pPr>
            <a:r>
              <a:rPr lang="en-US" dirty="0">
                <a:solidFill>
                  <a:schemeClr val="bg1"/>
                </a:solidFill>
              </a:rPr>
              <a:t>Note that Paul transfers Old Testament sacrificial language to apply to the Gentiles which would have been noticed by both groups.</a:t>
            </a:r>
          </a:p>
          <a:p>
            <a:pPr>
              <a:buFont typeface="Wingdings" pitchFamily="2" charset="2"/>
              <a:buChar char="Ø"/>
            </a:pPr>
            <a:r>
              <a:rPr lang="en-US" dirty="0">
                <a:solidFill>
                  <a:schemeClr val="bg1"/>
                </a:solidFill>
              </a:rPr>
              <a:t>The sacrificial systems primary purpose was access to sacred space.</a:t>
            </a:r>
          </a:p>
          <a:p>
            <a:pPr>
              <a:buFont typeface="Wingdings" pitchFamily="2" charset="2"/>
              <a:buChar char="Ø"/>
            </a:pPr>
            <a:r>
              <a:rPr lang="en-US" dirty="0">
                <a:solidFill>
                  <a:schemeClr val="bg1"/>
                </a:solidFill>
              </a:rPr>
              <a:t>Through Christ, all believers have access to sacred space because of His sacrifice.</a:t>
            </a:r>
          </a:p>
          <a:p>
            <a:pPr lvl="0">
              <a:buFont typeface="Wingdings" pitchFamily="2" charset="2"/>
              <a:buChar char="Ø"/>
            </a:pPr>
            <a:endParaRPr lang="en-US" sz="3200" dirty="0">
              <a:solidFill>
                <a:schemeClr val="bg1"/>
              </a:solidFill>
            </a:endParaRPr>
          </a:p>
          <a:p>
            <a:pPr>
              <a:buFont typeface="Wingdings" pitchFamily="2" charset="2"/>
              <a:buChar char="Ø"/>
            </a:pPr>
            <a:endParaRPr lang="en-US" dirty="0">
              <a:solidFill>
                <a:schemeClr val="bg1"/>
              </a:solidFill>
            </a:endParaRPr>
          </a:p>
        </p:txBody>
      </p:sp>
    </p:spTree>
    <p:extLst>
      <p:ext uri="{BB962C8B-B14F-4D97-AF65-F5344CB8AC3E}">
        <p14:creationId xmlns:p14="http://schemas.microsoft.com/office/powerpoint/2010/main" val="40781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Family of God</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buFont typeface="Wingdings" pitchFamily="2" charset="2"/>
              <a:buChar char="Ø"/>
            </a:pPr>
            <a:r>
              <a:rPr lang="en-US" dirty="0">
                <a:solidFill>
                  <a:schemeClr val="bg1"/>
                </a:solidFill>
              </a:rPr>
              <a:t>Paul is saying the Gentles are fulfilling the law (Tora) as uncircumcised believers as he stated in Romans 2 and 3 where it is the circumcision of the heart that matters.</a:t>
            </a:r>
          </a:p>
          <a:p>
            <a:pPr lvl="0">
              <a:buFont typeface="Wingdings" pitchFamily="2" charset="2"/>
              <a:buChar char="Ø"/>
            </a:pPr>
            <a:r>
              <a:rPr lang="en-US" dirty="0">
                <a:solidFill>
                  <a:schemeClr val="bg1"/>
                </a:solidFill>
              </a:rPr>
              <a:t>Everybody who is in Christ fulfills the law and embodies everything the sacrificial system desired through Christ.</a:t>
            </a:r>
          </a:p>
          <a:p>
            <a:pPr lvl="0">
              <a:buFont typeface="Wingdings" pitchFamily="2" charset="2"/>
              <a:buChar char="Ø"/>
            </a:pPr>
            <a:r>
              <a:rPr lang="en-US" dirty="0">
                <a:solidFill>
                  <a:schemeClr val="bg1"/>
                </a:solidFill>
              </a:rPr>
              <a:t>We are the “body” of Christ or put another way, the “sacrifice” of Christ.</a:t>
            </a:r>
          </a:p>
          <a:p>
            <a:pPr lvl="0">
              <a:buFont typeface="Wingdings" pitchFamily="2" charset="2"/>
              <a:buChar char="Ø"/>
            </a:pPr>
            <a:r>
              <a:rPr lang="en-US" dirty="0">
                <a:solidFill>
                  <a:schemeClr val="bg1"/>
                </a:solidFill>
              </a:rPr>
              <a:t>We are the collective sacrifice of Christ.</a:t>
            </a:r>
          </a:p>
          <a:p>
            <a:pPr>
              <a:buFont typeface="Wingdings" pitchFamily="2" charset="2"/>
              <a:buChar char="Ø"/>
            </a:pPr>
            <a:endParaRPr lang="en-US" dirty="0">
              <a:solidFill>
                <a:schemeClr val="bg1"/>
              </a:solidFill>
            </a:endParaRPr>
          </a:p>
        </p:txBody>
      </p:sp>
    </p:spTree>
    <p:extLst>
      <p:ext uri="{BB962C8B-B14F-4D97-AF65-F5344CB8AC3E}">
        <p14:creationId xmlns:p14="http://schemas.microsoft.com/office/powerpoint/2010/main" val="309107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Family Plan</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0">
              <a:buFont typeface="Wingdings" pitchFamily="2" charset="2"/>
              <a:buChar char="Ø"/>
            </a:pPr>
            <a:r>
              <a:rPr lang="en-US" dirty="0">
                <a:solidFill>
                  <a:schemeClr val="bg1"/>
                </a:solidFill>
              </a:rPr>
              <a:t>The second messenger in Malachi, the coming Messiah, would purify the offerings and sacrifices and reconfigure the priestly system around himself to continue the rescue plan through Israel.</a:t>
            </a:r>
          </a:p>
          <a:p>
            <a:pPr lvl="0">
              <a:buFont typeface="Wingdings" pitchFamily="2" charset="2"/>
              <a:buChar char="Ø"/>
            </a:pPr>
            <a:r>
              <a:rPr lang="en-US" dirty="0">
                <a:solidFill>
                  <a:schemeClr val="bg1"/>
                </a:solidFill>
              </a:rPr>
              <a:t>Paul is asking the Roman Christ community to step back and reinterpret their new identity in Christ.</a:t>
            </a:r>
          </a:p>
          <a:p>
            <a:pPr lvl="0">
              <a:buFont typeface="Wingdings" pitchFamily="2" charset="2"/>
              <a:buChar char="Ø"/>
            </a:pPr>
            <a:r>
              <a:rPr lang="en-US" dirty="0">
                <a:solidFill>
                  <a:schemeClr val="bg1"/>
                </a:solidFill>
              </a:rPr>
              <a:t>Paul wants all followers to know their collective purpose and role in Yahweh’s ongoing plan to restore all peoples back to Himself.</a:t>
            </a:r>
          </a:p>
          <a:p>
            <a:pPr>
              <a:buFont typeface="Wingdings" pitchFamily="2" charset="2"/>
              <a:buChar char="Ø"/>
            </a:pPr>
            <a:endParaRPr lang="en-US" dirty="0">
              <a:solidFill>
                <a:schemeClr val="bg1"/>
              </a:solidFill>
            </a:endParaRPr>
          </a:p>
        </p:txBody>
      </p:sp>
    </p:spTree>
    <p:extLst>
      <p:ext uri="{BB962C8B-B14F-4D97-AF65-F5344CB8AC3E}">
        <p14:creationId xmlns:p14="http://schemas.microsoft.com/office/powerpoint/2010/main" val="278125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Romans 15:8-12</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lvl="1">
              <a:buFont typeface="Wingdings" pitchFamily="2" charset="2"/>
              <a:buChar char="Ø"/>
            </a:pPr>
            <a:r>
              <a:rPr lang="en-US" b="1" dirty="0">
                <a:solidFill>
                  <a:schemeClr val="bg1"/>
                </a:solidFill>
              </a:rPr>
              <a:t>For I tell you that Christ became a servant to the circumcised to show God's truthfulness, in order to confirm the promises given to the patriarchs,</a:t>
            </a:r>
            <a:r>
              <a:rPr lang="en-US" sz="1200" b="1" dirty="0">
                <a:solidFill>
                  <a:schemeClr val="bg1"/>
                </a:solidFill>
              </a:rPr>
              <a:t> </a:t>
            </a:r>
            <a:r>
              <a:rPr lang="en-US" b="1" dirty="0">
                <a:solidFill>
                  <a:schemeClr val="bg1"/>
                </a:solidFill>
              </a:rPr>
              <a:t>and in order that the Gentiles might glorify God for his mercy.</a:t>
            </a:r>
            <a:endParaRPr lang="en-US" dirty="0">
              <a:solidFill>
                <a:schemeClr val="bg1"/>
              </a:solidFill>
            </a:endParaRPr>
          </a:p>
          <a:p>
            <a:pPr lvl="1">
              <a:buFont typeface="Wingdings" pitchFamily="2" charset="2"/>
              <a:buChar char="Ø"/>
            </a:pPr>
            <a:r>
              <a:rPr lang="en-US" b="1" dirty="0">
                <a:solidFill>
                  <a:schemeClr val="bg1"/>
                </a:solidFill>
              </a:rPr>
              <a:t>As it is written, “Therefore I will praise you among the Gentiles, and sing to your name.” [Psalm 18:49]</a:t>
            </a:r>
            <a:endParaRPr lang="en-US" dirty="0">
              <a:solidFill>
                <a:schemeClr val="bg1"/>
              </a:solidFill>
            </a:endParaRPr>
          </a:p>
          <a:p>
            <a:pPr lvl="1">
              <a:buFont typeface="Wingdings" pitchFamily="2" charset="2"/>
              <a:buChar char="Ø"/>
            </a:pPr>
            <a:r>
              <a:rPr lang="en-US" b="1" dirty="0">
                <a:solidFill>
                  <a:schemeClr val="bg1"/>
                </a:solidFill>
              </a:rPr>
              <a:t>And again, it is said, “Rejoice, O Gentiles, with his people.” [Deuteronomy 32:34]</a:t>
            </a:r>
            <a:endParaRPr lang="en-US" dirty="0">
              <a:solidFill>
                <a:schemeClr val="bg1"/>
              </a:solidFill>
            </a:endParaRPr>
          </a:p>
          <a:p>
            <a:pPr lvl="1">
              <a:buFont typeface="Wingdings" pitchFamily="2" charset="2"/>
              <a:buChar char="Ø"/>
            </a:pPr>
            <a:r>
              <a:rPr lang="en-US" b="1" dirty="0">
                <a:solidFill>
                  <a:schemeClr val="bg1"/>
                </a:solidFill>
              </a:rPr>
              <a:t>And again, “Praise the Lord, all you Gentiles, and let all the peoples extol him.” [Psalm 116:1]</a:t>
            </a:r>
            <a:endParaRPr lang="en-US" dirty="0">
              <a:solidFill>
                <a:schemeClr val="bg1"/>
              </a:solidFill>
            </a:endParaRPr>
          </a:p>
          <a:p>
            <a:pPr lvl="1">
              <a:buFont typeface="Wingdings" pitchFamily="2" charset="2"/>
              <a:buChar char="Ø"/>
            </a:pPr>
            <a:r>
              <a:rPr lang="en-US" b="1" dirty="0">
                <a:solidFill>
                  <a:schemeClr val="bg1"/>
                </a:solidFill>
              </a:rPr>
              <a:t>And again, Isaiah says, “The root of Jesse will come, even he who arises to rule the Gentiles; in him will the Gentiles </a:t>
            </a:r>
            <a:r>
              <a:rPr lang="en-US" b="1" i="1" u="sng" dirty="0">
                <a:solidFill>
                  <a:schemeClr val="bg1"/>
                </a:solidFill>
              </a:rPr>
              <a:t>hope</a:t>
            </a:r>
            <a:r>
              <a:rPr lang="en-US" b="1" dirty="0">
                <a:solidFill>
                  <a:schemeClr val="bg1"/>
                </a:solidFill>
              </a:rPr>
              <a:t>. [Isaiah 11:10]</a:t>
            </a:r>
            <a:endParaRPr lang="en-US" dirty="0">
              <a:solidFill>
                <a:schemeClr val="bg1"/>
              </a:solidFill>
            </a:endParaRPr>
          </a:p>
          <a:p>
            <a:pPr>
              <a:buFont typeface="Wingdings" pitchFamily="2" charset="2"/>
              <a:buChar char="Ø"/>
            </a:pPr>
            <a:endParaRPr lang="en-US" dirty="0">
              <a:solidFill>
                <a:schemeClr val="bg1"/>
              </a:solidFill>
            </a:endParaRPr>
          </a:p>
        </p:txBody>
      </p:sp>
    </p:spTree>
    <p:extLst>
      <p:ext uri="{BB962C8B-B14F-4D97-AF65-F5344CB8AC3E}">
        <p14:creationId xmlns:p14="http://schemas.microsoft.com/office/powerpoint/2010/main" val="420218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Hopelessness</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a:buFont typeface="Wingdings" pitchFamily="2" charset="2"/>
              <a:buChar char="Ø"/>
            </a:pPr>
            <a:r>
              <a:rPr lang="en-US" dirty="0">
                <a:solidFill>
                  <a:schemeClr val="bg1"/>
                </a:solidFill>
              </a:rPr>
              <a:t>Have you ever felt hopeless?</a:t>
            </a:r>
          </a:p>
          <a:p>
            <a:pPr>
              <a:buFont typeface="Wingdings" pitchFamily="2" charset="2"/>
              <a:buChar char="Ø"/>
            </a:pPr>
            <a:r>
              <a:rPr lang="en-US" dirty="0">
                <a:solidFill>
                  <a:schemeClr val="bg1"/>
                </a:solidFill>
              </a:rPr>
              <a:t>Do you know what it is like to live in total chaos?</a:t>
            </a:r>
          </a:p>
          <a:p>
            <a:pPr>
              <a:buFont typeface="Wingdings" pitchFamily="2" charset="2"/>
              <a:buChar char="Ø"/>
            </a:pPr>
            <a:r>
              <a:rPr lang="en-US" dirty="0">
                <a:solidFill>
                  <a:schemeClr val="bg1"/>
                </a:solidFill>
              </a:rPr>
              <a:t>Have you ever felt totally abandoned?</a:t>
            </a:r>
          </a:p>
          <a:p>
            <a:pPr>
              <a:buFont typeface="Wingdings" pitchFamily="2" charset="2"/>
              <a:buChar char="Ø"/>
            </a:pPr>
            <a:r>
              <a:rPr lang="en-US" dirty="0">
                <a:solidFill>
                  <a:schemeClr val="bg1"/>
                </a:solidFill>
              </a:rPr>
              <a:t>Do you know the frustration and fear of no foreseeable solutions?</a:t>
            </a:r>
          </a:p>
          <a:p>
            <a:pPr>
              <a:buFont typeface="Wingdings" pitchFamily="2" charset="2"/>
              <a:buChar char="Ø"/>
            </a:pPr>
            <a:r>
              <a:rPr lang="en-US" dirty="0">
                <a:solidFill>
                  <a:schemeClr val="bg1"/>
                </a:solidFill>
              </a:rPr>
              <a:t>Have you ever felt all the so called good around you is just a lie?</a:t>
            </a:r>
          </a:p>
          <a:p>
            <a:pPr>
              <a:buFont typeface="Wingdings" pitchFamily="2" charset="2"/>
              <a:buChar char="Ø"/>
            </a:pPr>
            <a:r>
              <a:rPr lang="en-US" dirty="0">
                <a:solidFill>
                  <a:schemeClr val="bg1"/>
                </a:solidFill>
              </a:rPr>
              <a:t>Does life seem like a game you cannot win?</a:t>
            </a:r>
          </a:p>
          <a:p>
            <a:pPr>
              <a:buFont typeface="Wingdings" pitchFamily="2" charset="2"/>
              <a:buChar char="Ø"/>
            </a:pPr>
            <a:r>
              <a:rPr lang="en-US" dirty="0">
                <a:solidFill>
                  <a:schemeClr val="bg1"/>
                </a:solidFill>
              </a:rPr>
              <a:t>Have you been so wronged that it is impossible to think of anything ever being right?</a:t>
            </a:r>
          </a:p>
          <a:p>
            <a:pPr>
              <a:buFont typeface="Wingdings" pitchFamily="2" charset="2"/>
              <a:buChar char="Ø"/>
            </a:pPr>
            <a:r>
              <a:rPr lang="en-US" dirty="0">
                <a:solidFill>
                  <a:schemeClr val="bg1"/>
                </a:solidFill>
              </a:rPr>
              <a:t>Does your soul feel value?</a:t>
            </a:r>
          </a:p>
        </p:txBody>
      </p:sp>
    </p:spTree>
    <p:extLst>
      <p:ext uri="{BB962C8B-B14F-4D97-AF65-F5344CB8AC3E}">
        <p14:creationId xmlns:p14="http://schemas.microsoft.com/office/powerpoint/2010/main" val="344929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God of Hope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buNone/>
            </a:pPr>
            <a:r>
              <a:rPr lang="en-US" sz="3600" b="1" dirty="0">
                <a:solidFill>
                  <a:schemeClr val="bg1"/>
                </a:solidFill>
              </a:rPr>
              <a:t>“May the God of hope fill you with all joy and peace as you trust in Him, so that you may overflow with hope by the power of the Holy Spirit.” Romans 15:13</a:t>
            </a:r>
            <a:endParaRPr lang="en-US" sz="3600" dirty="0">
              <a:solidFill>
                <a:schemeClr val="bg1"/>
              </a:solidFill>
            </a:endParaRPr>
          </a:p>
        </p:txBody>
      </p:sp>
    </p:spTree>
    <p:extLst>
      <p:ext uri="{BB962C8B-B14F-4D97-AF65-F5344CB8AC3E}">
        <p14:creationId xmlns:p14="http://schemas.microsoft.com/office/powerpoint/2010/main" val="59731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alpha val="70205"/>
          </a:schemeClr>
        </a:solidFill>
        <a:effectLst/>
      </p:bgPr>
    </p:bg>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dirty="0">
                <a:solidFill>
                  <a:schemeClr val="bg1"/>
                </a:solidFill>
              </a:rPr>
              <a:t>ROMANS 12-16</a:t>
            </a:r>
            <a:endParaRPr lang="en-US" sz="4400" dirty="0">
              <a:solidFill>
                <a:schemeClr val="bg1"/>
              </a:solidFill>
            </a:endParaRPr>
          </a:p>
        </p:txBody>
      </p:sp>
      <p:sp>
        <p:nvSpPr>
          <p:cNvPr id="3" name="Subtitle 2">
            <a:extLst>
              <a:ext uri="{FF2B5EF4-FFF2-40B4-BE49-F238E27FC236}">
                <a16:creationId xmlns:a16="http://schemas.microsoft.com/office/drawing/2014/main" id="{2F04FF41-5242-1E72-0F22-9155C36CDBB5}"/>
              </a:ext>
            </a:extLst>
          </p:cNvPr>
          <p:cNvSpPr>
            <a:spLocks noGrp="1"/>
          </p:cNvSpPr>
          <p:nvPr>
            <p:ph type="subTitle" idx="1"/>
          </p:nvPr>
        </p:nvSpPr>
        <p:spPr/>
        <p:txBody>
          <a:bodyPr>
            <a:normAutofit/>
          </a:bodyPr>
          <a:lstStyle/>
          <a:p>
            <a:r>
              <a:rPr lang="en-US" sz="4800" dirty="0">
                <a:solidFill>
                  <a:schemeClr val="bg1"/>
                </a:solidFill>
              </a:rPr>
              <a:t>LIVING AS CHRIST’S PEOPLE</a:t>
            </a:r>
          </a:p>
        </p:txBody>
      </p:sp>
    </p:spTree>
    <p:extLst>
      <p:ext uri="{BB962C8B-B14F-4D97-AF65-F5344CB8AC3E}">
        <p14:creationId xmlns:p14="http://schemas.microsoft.com/office/powerpoint/2010/main" val="2159522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FROM MALACHI TO CHRIST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lgn="ctr">
              <a:buNone/>
            </a:pPr>
            <a:r>
              <a:rPr lang="en-US" sz="3200" b="1" dirty="0">
                <a:solidFill>
                  <a:schemeClr val="bg1"/>
                </a:solidFill>
              </a:rPr>
              <a:t>THE PERSIAN PERIOD 450-330 BC</a:t>
            </a:r>
          </a:p>
          <a:p>
            <a:pPr marL="114300" indent="0">
              <a:buNone/>
            </a:pPr>
            <a:r>
              <a:rPr lang="en-US" sz="3200" dirty="0">
                <a:solidFill>
                  <a:schemeClr val="bg1"/>
                </a:solidFill>
              </a:rPr>
              <a:t>For about 200 years after Nehemiah’s time the Persians controlled Judah, but the Jews were allowed to carry on their religions observances and were not interfered with. During this time Judah was ruled by high priests who were responsible to the Jewish government.</a:t>
            </a:r>
          </a:p>
        </p:txBody>
      </p:sp>
    </p:spTree>
    <p:extLst>
      <p:ext uri="{BB962C8B-B14F-4D97-AF65-F5344CB8AC3E}">
        <p14:creationId xmlns:p14="http://schemas.microsoft.com/office/powerpoint/2010/main" val="1359732580"/>
      </p:ext>
    </p:extLst>
  </p:cSld>
  <p:clrMapOvr>
    <a:overrideClrMapping bg1="lt1" tx1="dk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a:noFill/>
        </p:spPr>
        <p:txBody>
          <a:bodyPr/>
          <a:lstStyle/>
          <a:p>
            <a:pPr algn="ctr"/>
            <a:r>
              <a:rPr lang="en-US" dirty="0">
                <a:solidFill>
                  <a:schemeClr val="bg1"/>
                </a:solidFill>
              </a:rPr>
              <a:t>FROM MALACHI TO CHRIST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lgn="ctr">
              <a:buNone/>
            </a:pPr>
            <a:r>
              <a:rPr lang="en-US" sz="3200" b="1" dirty="0">
                <a:solidFill>
                  <a:schemeClr val="bg1"/>
                </a:solidFill>
              </a:rPr>
              <a:t>THE HELLENISTIC PERIOD 330-166 BC</a:t>
            </a:r>
          </a:p>
          <a:p>
            <a:pPr marL="114300" indent="0">
              <a:buNone/>
            </a:pPr>
            <a:r>
              <a:rPr lang="en-US" sz="3200" dirty="0">
                <a:solidFill>
                  <a:schemeClr val="bg1"/>
                </a:solidFill>
              </a:rPr>
              <a:t>In 333 BC the Persian’s were defeated by Alexander the Great. He was convinced Greek culture was the one force that could unify the world. He permitted the Jews to observe their laws and granted tax exemption during sabbath years. After building Alexandria in Egypt, he encouraged Jews to live there and granted them some of the same privileges he gave Greek subjects. The Greek conquest prepared the way for the translation of the Hebrew Bible into the Greek Septuagint around 250 BC.</a:t>
            </a:r>
          </a:p>
        </p:txBody>
      </p:sp>
    </p:spTree>
    <p:extLst>
      <p:ext uri="{BB962C8B-B14F-4D97-AF65-F5344CB8AC3E}">
        <p14:creationId xmlns:p14="http://schemas.microsoft.com/office/powerpoint/2010/main" val="206456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FROM MALACHI TO CHRIST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lgn="ctr">
              <a:buNone/>
            </a:pPr>
            <a:r>
              <a:rPr lang="en-US" sz="3200" b="1" dirty="0">
                <a:solidFill>
                  <a:schemeClr val="bg1"/>
                </a:solidFill>
              </a:rPr>
              <a:t>THE HASMONEAN PERIOD 166-63 BC</a:t>
            </a:r>
          </a:p>
          <a:p>
            <a:pPr marL="114300" indent="0">
              <a:buNone/>
            </a:pPr>
            <a:r>
              <a:rPr lang="en-US" sz="3200" dirty="0">
                <a:solidFill>
                  <a:schemeClr val="bg1"/>
                </a:solidFill>
              </a:rPr>
              <a:t>When this historical period began the Jews were being greatly oppressed. The Ptolemies had been tolerant of the Jews and their religious practices, but the Seleucid rulers were determined to force Hellenism on them. Copies of the Scriptures were ordered destroyed and laws were enforced with extreme cruelty. The oppressed Jews revolted, led by Judas the Maccabee.</a:t>
            </a:r>
          </a:p>
        </p:txBody>
      </p:sp>
    </p:spTree>
    <p:extLst>
      <p:ext uri="{BB962C8B-B14F-4D97-AF65-F5344CB8AC3E}">
        <p14:creationId xmlns:p14="http://schemas.microsoft.com/office/powerpoint/2010/main" val="206812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FROM MALACHI TO CHRIST</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marL="114300" indent="0" algn="ctr">
              <a:buNone/>
            </a:pPr>
            <a:r>
              <a:rPr lang="en-US" sz="3200" b="1" dirty="0">
                <a:solidFill>
                  <a:schemeClr val="bg1"/>
                </a:solidFill>
              </a:rPr>
              <a:t>THE ROMAN PERIOD 63 BC</a:t>
            </a:r>
          </a:p>
          <a:p>
            <a:pPr marL="114300" indent="0">
              <a:buNone/>
            </a:pPr>
            <a:r>
              <a:rPr lang="en-US" sz="3200" dirty="0">
                <a:solidFill>
                  <a:schemeClr val="bg1"/>
                </a:solidFill>
              </a:rPr>
              <a:t>In the year 63 BC Pompey, the Roman general, captured Jerusalem, and the provinces of Palestine became subject to Rome. The local government was entrusted part of the time to princes and the rest of the time to procurators who were appointed by the emperors. Herod the Great was ruler of all Palestine at the time of Christ’s birth.</a:t>
            </a:r>
          </a:p>
        </p:txBody>
      </p:sp>
    </p:spTree>
    <p:extLst>
      <p:ext uri="{BB962C8B-B14F-4D97-AF65-F5344CB8AC3E}">
        <p14:creationId xmlns:p14="http://schemas.microsoft.com/office/powerpoint/2010/main" val="275921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Greco Roman Culture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a:buFont typeface="Wingdings" pitchFamily="2" charset="2"/>
              <a:buChar char="Ø"/>
            </a:pPr>
            <a:r>
              <a:rPr lang="en-US" dirty="0">
                <a:solidFill>
                  <a:schemeClr val="bg1"/>
                </a:solidFill>
              </a:rPr>
              <a:t>Hellenistic Worldview</a:t>
            </a:r>
          </a:p>
          <a:p>
            <a:pPr>
              <a:buFont typeface="Wingdings" pitchFamily="2" charset="2"/>
              <a:buChar char="Ø"/>
            </a:pPr>
            <a:r>
              <a:rPr lang="en-US" dirty="0">
                <a:solidFill>
                  <a:schemeClr val="bg1"/>
                </a:solidFill>
              </a:rPr>
              <a:t>No shortage of religions, just a religious identity crisis.</a:t>
            </a:r>
          </a:p>
          <a:p>
            <a:pPr>
              <a:buFont typeface="Wingdings" pitchFamily="2" charset="2"/>
              <a:buChar char="Ø"/>
            </a:pPr>
            <a:r>
              <a:rPr lang="en-US" dirty="0">
                <a:solidFill>
                  <a:schemeClr val="bg1"/>
                </a:solidFill>
              </a:rPr>
              <a:t>People found religion cold, unstable, and incapable of meeting personal needs or longings.</a:t>
            </a:r>
          </a:p>
          <a:p>
            <a:pPr>
              <a:buFont typeface="Wingdings" pitchFamily="2" charset="2"/>
              <a:buChar char="Ø"/>
            </a:pPr>
            <a:r>
              <a:rPr lang="en-US" dirty="0">
                <a:solidFill>
                  <a:schemeClr val="bg1"/>
                </a:solidFill>
              </a:rPr>
              <a:t>There was a desire to escape from mortality and domination of unbending fate.</a:t>
            </a:r>
          </a:p>
          <a:p>
            <a:pPr>
              <a:buFont typeface="Wingdings" pitchFamily="2" charset="2"/>
              <a:buChar char="Ø"/>
            </a:pPr>
            <a:r>
              <a:rPr lang="en-US" dirty="0">
                <a:solidFill>
                  <a:schemeClr val="bg1"/>
                </a:solidFill>
              </a:rPr>
              <a:t>Astrology brought order through heavenly bodies (deity) that directed and controlled life and events on earth.</a:t>
            </a:r>
          </a:p>
          <a:p>
            <a:pPr>
              <a:buFont typeface="Wingdings" pitchFamily="2" charset="2"/>
              <a:buChar char="Ø"/>
            </a:pPr>
            <a:r>
              <a:rPr lang="en-US" dirty="0">
                <a:solidFill>
                  <a:schemeClr val="bg1"/>
                </a:solidFill>
              </a:rPr>
              <a:t>Magic was a common practice to deal with events such as sickness, demons and other adverse forces.</a:t>
            </a:r>
          </a:p>
          <a:p>
            <a:pPr>
              <a:buFont typeface="Wingdings" pitchFamily="2" charset="2"/>
              <a:buChar char="Ø"/>
            </a:pPr>
            <a:endParaRPr lang="en-US" dirty="0">
              <a:solidFill>
                <a:schemeClr val="bg1"/>
              </a:solidFill>
            </a:endParaRPr>
          </a:p>
          <a:p>
            <a:pPr>
              <a:buFont typeface="Wingdings" pitchFamily="2" charset="2"/>
              <a:buChar char="Ø"/>
            </a:pPr>
            <a:endParaRPr lang="en-US" dirty="0">
              <a:solidFill>
                <a:schemeClr val="bg1"/>
              </a:solidFill>
            </a:endParaRPr>
          </a:p>
          <a:p>
            <a:pPr>
              <a:buFont typeface="Wingdings" pitchFamily="2" charset="2"/>
              <a:buChar char="Ø"/>
            </a:pPr>
            <a:endParaRPr lang="en-US" dirty="0">
              <a:solidFill>
                <a:schemeClr val="bg1"/>
              </a:solidFill>
            </a:endParaRPr>
          </a:p>
        </p:txBody>
      </p:sp>
    </p:spTree>
    <p:extLst>
      <p:ext uri="{BB962C8B-B14F-4D97-AF65-F5344CB8AC3E}">
        <p14:creationId xmlns:p14="http://schemas.microsoft.com/office/powerpoint/2010/main" val="166977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Greco Roman Culture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lnSpcReduction="10000"/>
          </a:bodyPr>
          <a:lstStyle/>
          <a:p>
            <a:pPr>
              <a:buFont typeface="Wingdings" pitchFamily="2" charset="2"/>
              <a:buChar char="Ø"/>
            </a:pPr>
            <a:r>
              <a:rPr lang="en-US" dirty="0">
                <a:solidFill>
                  <a:schemeClr val="bg1"/>
                </a:solidFill>
              </a:rPr>
              <a:t>Greek Philosophical Solutions</a:t>
            </a:r>
          </a:p>
          <a:p>
            <a:pPr>
              <a:buFont typeface="Wingdings" pitchFamily="2" charset="2"/>
              <a:buChar char="Ø"/>
            </a:pPr>
            <a:r>
              <a:rPr lang="en-US" dirty="0">
                <a:solidFill>
                  <a:schemeClr val="bg1"/>
                </a:solidFill>
              </a:rPr>
              <a:t>Socrates (470-399 BC) The search for the good life.</a:t>
            </a:r>
          </a:p>
          <a:p>
            <a:pPr>
              <a:buFont typeface="Wingdings" pitchFamily="2" charset="2"/>
              <a:buChar char="Ø"/>
            </a:pPr>
            <a:r>
              <a:rPr lang="en-US" dirty="0">
                <a:solidFill>
                  <a:schemeClr val="bg1"/>
                </a:solidFill>
              </a:rPr>
              <a:t>Plato (428-348 BC) Well being is the aim of moral conduct.</a:t>
            </a:r>
          </a:p>
          <a:p>
            <a:pPr>
              <a:buFont typeface="Wingdings" pitchFamily="2" charset="2"/>
              <a:buChar char="Ø"/>
            </a:pPr>
            <a:r>
              <a:rPr lang="en-US" dirty="0">
                <a:solidFill>
                  <a:schemeClr val="bg1"/>
                </a:solidFill>
              </a:rPr>
              <a:t>Aristotle (384-322 BC) The purpose of human life through reason.</a:t>
            </a:r>
          </a:p>
          <a:p>
            <a:pPr>
              <a:buFont typeface="Wingdings" pitchFamily="2" charset="2"/>
              <a:buChar char="Ø"/>
            </a:pPr>
            <a:r>
              <a:rPr lang="en-US" dirty="0">
                <a:solidFill>
                  <a:schemeClr val="bg1"/>
                </a:solidFill>
              </a:rPr>
              <a:t>Epicurus (341-270 BC) Philosophy of escape.</a:t>
            </a:r>
          </a:p>
          <a:p>
            <a:pPr lvl="1">
              <a:buFont typeface="Wingdings" pitchFamily="2" charset="2"/>
              <a:buChar char="Ø"/>
            </a:pPr>
            <a:r>
              <a:rPr lang="en-US" dirty="0">
                <a:solidFill>
                  <a:schemeClr val="bg1"/>
                </a:solidFill>
              </a:rPr>
              <a:t>Absence of fear, pain and struggle.</a:t>
            </a:r>
          </a:p>
          <a:p>
            <a:pPr lvl="1">
              <a:buFont typeface="Wingdings" pitchFamily="2" charset="2"/>
              <a:buChar char="Ø"/>
            </a:pPr>
            <a:r>
              <a:rPr lang="en-US" dirty="0">
                <a:solidFill>
                  <a:schemeClr val="bg1"/>
                </a:solidFill>
              </a:rPr>
              <a:t>Eliminate fate, providence and the afterlife.</a:t>
            </a:r>
          </a:p>
          <a:p>
            <a:pPr lvl="1">
              <a:buFont typeface="Wingdings" pitchFamily="2" charset="2"/>
              <a:buChar char="Ø"/>
            </a:pPr>
            <a:r>
              <a:rPr lang="en-US" dirty="0">
                <a:solidFill>
                  <a:schemeClr val="bg1"/>
                </a:solidFill>
              </a:rPr>
              <a:t>Complete material view of the universe eliminating deity interference.</a:t>
            </a:r>
          </a:p>
          <a:p>
            <a:pPr>
              <a:buFont typeface="Wingdings" pitchFamily="2" charset="2"/>
              <a:buChar char="Ø"/>
            </a:pPr>
            <a:r>
              <a:rPr lang="en-US" dirty="0">
                <a:solidFill>
                  <a:schemeClr val="bg1"/>
                </a:solidFill>
              </a:rPr>
              <a:t>Zeno (495-430 BC) Founder of Stoicism, a rule of life that all reality is material but animated by a rational principle that was at the same time both the law of the universe and the human soul.</a:t>
            </a:r>
          </a:p>
          <a:p>
            <a:pPr>
              <a:buFont typeface="Wingdings" pitchFamily="2" charset="2"/>
              <a:buChar char="Ø"/>
            </a:pPr>
            <a:endParaRPr lang="en-US" dirty="0">
              <a:solidFill>
                <a:schemeClr val="bg1"/>
              </a:solidFill>
            </a:endParaRPr>
          </a:p>
        </p:txBody>
      </p:sp>
    </p:spTree>
    <p:extLst>
      <p:ext uri="{BB962C8B-B14F-4D97-AF65-F5344CB8AC3E}">
        <p14:creationId xmlns:p14="http://schemas.microsoft.com/office/powerpoint/2010/main" val="196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alpha val="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27A1-25BA-143A-E1A2-0B51815A8F3A}"/>
              </a:ext>
            </a:extLst>
          </p:cNvPr>
          <p:cNvSpPr>
            <a:spLocks noGrp="1"/>
          </p:cNvSpPr>
          <p:nvPr>
            <p:ph type="title"/>
          </p:nvPr>
        </p:nvSpPr>
        <p:spPr/>
        <p:txBody>
          <a:bodyPr/>
          <a:lstStyle/>
          <a:p>
            <a:pPr algn="ctr"/>
            <a:r>
              <a:rPr lang="en-US" dirty="0">
                <a:solidFill>
                  <a:schemeClr val="bg1"/>
                </a:solidFill>
              </a:rPr>
              <a:t>Greco Roman Culture</a:t>
            </a:r>
          </a:p>
        </p:txBody>
      </p:sp>
      <p:sp>
        <p:nvSpPr>
          <p:cNvPr id="3" name="Text Placeholder 2">
            <a:extLst>
              <a:ext uri="{FF2B5EF4-FFF2-40B4-BE49-F238E27FC236}">
                <a16:creationId xmlns:a16="http://schemas.microsoft.com/office/drawing/2014/main" id="{A0996B59-3D2E-E535-AD15-A69C03B49290}"/>
              </a:ext>
            </a:extLst>
          </p:cNvPr>
          <p:cNvSpPr>
            <a:spLocks noGrp="1"/>
          </p:cNvSpPr>
          <p:nvPr>
            <p:ph type="body" idx="1"/>
          </p:nvPr>
        </p:nvSpPr>
        <p:spPr>
          <a:xfrm>
            <a:off x="674226" y="1584486"/>
            <a:ext cx="10679574" cy="4833615"/>
          </a:xfrm>
        </p:spPr>
        <p:txBody>
          <a:bodyPr>
            <a:normAutofit/>
          </a:bodyPr>
          <a:lstStyle/>
          <a:p>
            <a:pPr>
              <a:buFont typeface="Wingdings" pitchFamily="2" charset="2"/>
              <a:buChar char="Ø"/>
            </a:pPr>
            <a:r>
              <a:rPr lang="en-US" sz="4000" dirty="0">
                <a:solidFill>
                  <a:schemeClr val="bg1"/>
                </a:solidFill>
              </a:rPr>
              <a:t>Then Came Christ!</a:t>
            </a:r>
          </a:p>
          <a:p>
            <a:pPr>
              <a:buFont typeface="Wingdings" pitchFamily="2" charset="2"/>
              <a:buChar char="Ø"/>
            </a:pPr>
            <a:r>
              <a:rPr lang="en-US" sz="4000" dirty="0">
                <a:solidFill>
                  <a:schemeClr val="bg1"/>
                </a:solidFill>
              </a:rPr>
              <a:t>Long lay the world in sin and error pinning</a:t>
            </a:r>
          </a:p>
          <a:p>
            <a:pPr>
              <a:buFont typeface="Wingdings" pitchFamily="2" charset="2"/>
              <a:buChar char="Ø"/>
            </a:pPr>
            <a:r>
              <a:rPr lang="en-US" sz="4000" dirty="0" err="1">
                <a:solidFill>
                  <a:schemeClr val="bg1"/>
                </a:solidFill>
              </a:rPr>
              <a:t>Til</a:t>
            </a:r>
            <a:r>
              <a:rPr lang="en-US" sz="4000" dirty="0">
                <a:solidFill>
                  <a:schemeClr val="bg1"/>
                </a:solidFill>
              </a:rPr>
              <a:t> He appeared and the soul felt its worth</a:t>
            </a:r>
          </a:p>
        </p:txBody>
      </p:sp>
    </p:spTree>
    <p:extLst>
      <p:ext uri="{BB962C8B-B14F-4D97-AF65-F5344CB8AC3E}">
        <p14:creationId xmlns:p14="http://schemas.microsoft.com/office/powerpoint/2010/main" val="53281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16595</TotalTime>
  <Words>1440</Words>
  <Application>Microsoft Macintosh PowerPoint</Application>
  <PresentationFormat>Widescreen</PresentationFormat>
  <Paragraphs>95</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Paul’s Worldview</vt:lpstr>
      <vt:lpstr>ROMANS 12-16</vt:lpstr>
      <vt:lpstr>FROM MALACHI TO CHRIST</vt:lpstr>
      <vt:lpstr>FROM MALACHI TO CHRIST</vt:lpstr>
      <vt:lpstr>FROM MALACHI TO CHRIST</vt:lpstr>
      <vt:lpstr>FROM MALACHI TO CHRIST</vt:lpstr>
      <vt:lpstr>Greco Roman Culture</vt:lpstr>
      <vt:lpstr>Greco Roman Culture</vt:lpstr>
      <vt:lpstr>Greco Roman Culture</vt:lpstr>
      <vt:lpstr>Greco Roman Culture</vt:lpstr>
      <vt:lpstr>Family of God</vt:lpstr>
      <vt:lpstr>Family of God</vt:lpstr>
      <vt:lpstr>Family of God</vt:lpstr>
      <vt:lpstr>Family of God</vt:lpstr>
      <vt:lpstr>Family of God</vt:lpstr>
      <vt:lpstr>Family Plan</vt:lpstr>
      <vt:lpstr>Romans 15:8-12</vt:lpstr>
      <vt:lpstr>Hopelessness</vt:lpstr>
      <vt:lpstr>God of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Paul’s Worldview</dc:title>
  <dc:creator>Jess Ellis</dc:creator>
  <cp:lastModifiedBy>Jess Ellis</cp:lastModifiedBy>
  <cp:revision>1025</cp:revision>
  <cp:lastPrinted>2023-01-06T16:05:42Z</cp:lastPrinted>
  <dcterms:created xsi:type="dcterms:W3CDTF">2022-07-24T15:54:16Z</dcterms:created>
  <dcterms:modified xsi:type="dcterms:W3CDTF">2023-02-26T18:01:04Z</dcterms:modified>
</cp:coreProperties>
</file>