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handoutMasterIdLst>
    <p:handoutMasterId r:id="rId33"/>
  </p:handoutMasterIdLst>
  <p:sldIdLst>
    <p:sldId id="649" r:id="rId2"/>
    <p:sldId id="1125" r:id="rId3"/>
    <p:sldId id="1127" r:id="rId4"/>
    <p:sldId id="1128" r:id="rId5"/>
    <p:sldId id="793" r:id="rId6"/>
    <p:sldId id="1150" r:id="rId7"/>
    <p:sldId id="1172" r:id="rId8"/>
    <p:sldId id="1174" r:id="rId9"/>
    <p:sldId id="1173" r:id="rId10"/>
    <p:sldId id="1176" r:id="rId11"/>
    <p:sldId id="1179" r:id="rId12"/>
    <p:sldId id="1181" r:id="rId13"/>
    <p:sldId id="1189" r:id="rId14"/>
    <p:sldId id="1186" r:id="rId15"/>
    <p:sldId id="1187" r:id="rId16"/>
    <p:sldId id="1188" r:id="rId17"/>
    <p:sldId id="1190" r:id="rId18"/>
    <p:sldId id="1191" r:id="rId19"/>
    <p:sldId id="1192" r:id="rId20"/>
    <p:sldId id="1193" r:id="rId21"/>
    <p:sldId id="1194" r:id="rId22"/>
    <p:sldId id="1182" r:id="rId23"/>
    <p:sldId id="1183" r:id="rId24"/>
    <p:sldId id="1195" r:id="rId25"/>
    <p:sldId id="1196" r:id="rId26"/>
    <p:sldId id="1184" r:id="rId27"/>
    <p:sldId id="1185" r:id="rId28"/>
    <p:sldId id="1197" r:id="rId29"/>
    <p:sldId id="814" r:id="rId30"/>
    <p:sldId id="844" r:id="rId31"/>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FB9"/>
    <a:srgbClr val="F9FFBE"/>
    <a:srgbClr val="F7FFDD"/>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160"/>
    <p:restoredTop sz="92748"/>
  </p:normalViewPr>
  <p:slideViewPr>
    <p:cSldViewPr snapToGrid="0" snapToObjects="1">
      <p:cViewPr varScale="1">
        <p:scale>
          <a:sx n="126" d="100"/>
          <a:sy n="126" d="100"/>
        </p:scale>
        <p:origin x="192" y="304"/>
      </p:cViewPr>
      <p:guideLst>
        <p:guide orient="horz" pos="1620"/>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8491-4EC8-294C-AF21-EEDE883C046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E1471B-2E06-1E4C-A75A-7DEF33D9FEC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4CA7C9F-0D65-D749-A018-7E2C211F1CC7}" type="datetimeFigureOut">
              <a:rPr lang="en-US" smtClean="0"/>
              <a:t>10/2/23</a:t>
            </a:fld>
            <a:endParaRPr lang="en-US"/>
          </a:p>
        </p:txBody>
      </p:sp>
      <p:sp>
        <p:nvSpPr>
          <p:cNvPr id="4" name="Footer Placeholder 3">
            <a:extLst>
              <a:ext uri="{FF2B5EF4-FFF2-40B4-BE49-F238E27FC236}">
                <a16:creationId xmlns:a16="http://schemas.microsoft.com/office/drawing/2014/main" id="{4F5850C6-0081-3449-A43A-F8E698EC07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504C9F-1AF7-0E47-AC5F-DFB8986A3B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59797BB-EAFB-684A-916B-432BEE220940}" type="slidenum">
              <a:rPr lang="en-US" smtClean="0"/>
              <a:t>‹#›</a:t>
            </a:fld>
            <a:endParaRPr lang="en-US"/>
          </a:p>
        </p:txBody>
      </p:sp>
    </p:spTree>
    <p:extLst>
      <p:ext uri="{BB962C8B-B14F-4D97-AF65-F5344CB8AC3E}">
        <p14:creationId xmlns:p14="http://schemas.microsoft.com/office/powerpoint/2010/main" val="41238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7C602DC-97CC-284B-8DAC-4FDE98189F2D}" type="datetimeFigureOut">
              <a:rPr lang="en-US" smtClean="0"/>
              <a:t>10/2/23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06D73B1-E4C9-414D-9FAC-68B90BD201AD}" type="slidenum">
              <a:rPr lang="en-US" smtClean="0"/>
              <a:t>‹#›</a:t>
            </a:fld>
            <a:endParaRPr lang="en-US"/>
          </a:p>
        </p:txBody>
      </p:sp>
    </p:spTree>
    <p:extLst>
      <p:ext uri="{BB962C8B-B14F-4D97-AF65-F5344CB8AC3E}">
        <p14:creationId xmlns:p14="http://schemas.microsoft.com/office/powerpoint/2010/main" val="45265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a:t>
            </a:fld>
            <a:endParaRPr lang="en-US"/>
          </a:p>
        </p:txBody>
      </p:sp>
    </p:spTree>
    <p:extLst>
      <p:ext uri="{BB962C8B-B14F-4D97-AF65-F5344CB8AC3E}">
        <p14:creationId xmlns:p14="http://schemas.microsoft.com/office/powerpoint/2010/main" val="262589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2</a:t>
            </a:fld>
            <a:endParaRPr lang="en-US"/>
          </a:p>
        </p:txBody>
      </p:sp>
    </p:spTree>
    <p:extLst>
      <p:ext uri="{BB962C8B-B14F-4D97-AF65-F5344CB8AC3E}">
        <p14:creationId xmlns:p14="http://schemas.microsoft.com/office/powerpoint/2010/main" val="488545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992548-776D-4B47-A5A7-7DDB6EE87121}" type="datetimeFigureOut">
              <a:rPr lang="en-US" smtClean="0"/>
              <a:t>10/2/23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10/2/23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10/2/23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10/2/23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992548-776D-4B47-A5A7-7DDB6EE87121}" type="datetimeFigureOut">
              <a:rPr lang="en-US" smtClean="0"/>
              <a:t>10/2/23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992548-776D-4B47-A5A7-7DDB6EE87121}" type="datetimeFigureOut">
              <a:rPr lang="en-US" smtClean="0"/>
              <a:t>10/2/23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992548-776D-4B47-A5A7-7DDB6EE87121}" type="datetimeFigureOut">
              <a:rPr lang="en-US" smtClean="0"/>
              <a:t>10/2/23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992548-776D-4B47-A5A7-7DDB6EE87121}" type="datetimeFigureOut">
              <a:rPr lang="en-US" smtClean="0"/>
              <a:t>10/2/23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992548-776D-4B47-A5A7-7DDB6EE87121}" type="datetimeFigureOut">
              <a:rPr lang="en-US" smtClean="0"/>
              <a:t>10/2/23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992548-776D-4B47-A5A7-7DDB6EE87121}" type="datetimeFigureOut">
              <a:rPr lang="en-US" smtClean="0"/>
              <a:t>10/2/23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992548-776D-4B47-A5A7-7DDB6EE87121}" type="datetimeFigureOut">
              <a:rPr lang="en-US" smtClean="0"/>
              <a:t>10/2/23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5992548-776D-4B47-A5A7-7DDB6EE87121}" type="datetimeFigureOut">
              <a:rPr lang="en-US" smtClean="0"/>
              <a:t>10/2/23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3B1E24D-ADA0-284A-9D8A-2DE7765021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steppingintothejordan.com/study-trip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ED55B8-9D57-E980-6980-B4AAAC98A91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9144000" cy="5143348"/>
          </a:xfrm>
          <a:prstGeom prst="rect">
            <a:avLst/>
          </a:prstGeom>
        </p:spPr>
      </p:pic>
      <p:sp>
        <p:nvSpPr>
          <p:cNvPr id="4" name="Title 3"/>
          <p:cNvSpPr>
            <a:spLocks noGrp="1"/>
          </p:cNvSpPr>
          <p:nvPr>
            <p:ph type="ctrTitle"/>
          </p:nvPr>
        </p:nvSpPr>
        <p:spPr>
          <a:xfrm>
            <a:off x="685800" y="12859"/>
            <a:ext cx="7772400" cy="1102519"/>
          </a:xfrm>
        </p:spPr>
        <p:txBody>
          <a:bodyPr>
            <a:normAutofit/>
          </a:bodyPr>
          <a:lstStyle/>
          <a:p>
            <a:r>
              <a:rPr lang="en-US" sz="6000" dirty="0">
                <a:effectLst>
                  <a:outerShdw blurRad="50800" dist="38100" algn="l" rotWithShape="0">
                    <a:prstClr val="black">
                      <a:alpha val="40000"/>
                    </a:prstClr>
                  </a:outerShdw>
                </a:effectLst>
              </a:rPr>
              <a:t>Ancient Insights</a:t>
            </a:r>
          </a:p>
        </p:txBody>
      </p:sp>
      <p:sp>
        <p:nvSpPr>
          <p:cNvPr id="5" name="Subtitle 4"/>
          <p:cNvSpPr>
            <a:spLocks noGrp="1"/>
          </p:cNvSpPr>
          <p:nvPr>
            <p:ph type="subTitle" idx="1"/>
          </p:nvPr>
        </p:nvSpPr>
        <p:spPr>
          <a:xfrm>
            <a:off x="0" y="881698"/>
            <a:ext cx="9144000" cy="1314450"/>
          </a:xfrm>
        </p:spPr>
        <p:txBody>
          <a:bodyPr>
            <a:normAutofit/>
          </a:bodyPr>
          <a:lstStyle/>
          <a:p>
            <a:r>
              <a:rPr lang="en-US" dirty="0">
                <a:solidFill>
                  <a:schemeClr val="tx1"/>
                </a:solidFill>
                <a:effectLst>
                  <a:outerShdw blurRad="50800" dist="38100" dir="18900000" algn="bl" rotWithShape="0">
                    <a:prstClr val="black">
                      <a:alpha val="40000"/>
                    </a:prstClr>
                  </a:outerShdw>
                </a:effectLst>
              </a:rPr>
              <a:t>The Cultural Context of Jesus’s Teachings</a:t>
            </a:r>
          </a:p>
        </p:txBody>
      </p:sp>
    </p:spTree>
    <p:extLst>
      <p:ext uri="{BB962C8B-B14F-4D97-AF65-F5344CB8AC3E}">
        <p14:creationId xmlns:p14="http://schemas.microsoft.com/office/powerpoint/2010/main" val="1933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673039-617C-AA4B-352E-9856E9B29086}"/>
              </a:ext>
            </a:extLst>
          </p:cNvPr>
          <p:cNvSpPr>
            <a:spLocks noGrp="1"/>
          </p:cNvSpPr>
          <p:nvPr>
            <p:ph type="title"/>
          </p:nvPr>
        </p:nvSpPr>
        <p:spPr/>
        <p:txBody>
          <a:bodyPr/>
          <a:lstStyle/>
          <a:p>
            <a:r>
              <a:rPr lang="en-US" dirty="0"/>
              <a:t>Challenges of Monotheism</a:t>
            </a:r>
          </a:p>
        </p:txBody>
      </p:sp>
      <p:sp>
        <p:nvSpPr>
          <p:cNvPr id="4" name="Content Placeholder 3">
            <a:extLst>
              <a:ext uri="{FF2B5EF4-FFF2-40B4-BE49-F238E27FC236}">
                <a16:creationId xmlns:a16="http://schemas.microsoft.com/office/drawing/2014/main" id="{716A938A-4C0F-8809-D2E4-96F29DDED3CC}"/>
              </a:ext>
            </a:extLst>
          </p:cNvPr>
          <p:cNvSpPr>
            <a:spLocks noGrp="1"/>
          </p:cNvSpPr>
          <p:nvPr>
            <p:ph idx="1"/>
          </p:nvPr>
        </p:nvSpPr>
        <p:spPr/>
        <p:txBody>
          <a:bodyPr>
            <a:normAutofit fontScale="70000" lnSpcReduction="20000"/>
          </a:bodyPr>
          <a:lstStyle/>
          <a:p>
            <a:r>
              <a:rPr lang="en-US" dirty="0"/>
              <a:t>The problem of evil.</a:t>
            </a:r>
          </a:p>
          <a:p>
            <a:pPr lvl="1"/>
            <a:r>
              <a:rPr lang="en-US" dirty="0"/>
              <a:t>If there is only one God, why is there evil in the world?</a:t>
            </a:r>
          </a:p>
          <a:p>
            <a:pPr lvl="1"/>
            <a:r>
              <a:rPr lang="en-US" dirty="0"/>
              <a:t>How can God allow the righteous to suffer?</a:t>
            </a:r>
          </a:p>
          <a:p>
            <a:endParaRPr lang="en-US" dirty="0"/>
          </a:p>
          <a:p>
            <a:r>
              <a:rPr lang="en-US" dirty="0"/>
              <a:t>Foreign powers still rule Judah.</a:t>
            </a:r>
          </a:p>
          <a:p>
            <a:pPr lvl="1"/>
            <a:r>
              <a:rPr lang="en-US" dirty="0"/>
              <a:t>When will the prophetic promises come to pass?</a:t>
            </a:r>
          </a:p>
          <a:p>
            <a:pPr lvl="1"/>
            <a:r>
              <a:rPr lang="en-US" dirty="0"/>
              <a:t>Why do the righteous suffer under oppression?</a:t>
            </a:r>
          </a:p>
          <a:p>
            <a:endParaRPr lang="en-US" dirty="0"/>
          </a:p>
          <a:p>
            <a:r>
              <a:rPr lang="en-US" dirty="0"/>
              <a:t>How can the God of the Universe properly govern the affairs of all nations and people?</a:t>
            </a:r>
          </a:p>
          <a:p>
            <a:pPr lvl="1"/>
            <a:endParaRPr lang="en-US" dirty="0"/>
          </a:p>
        </p:txBody>
      </p:sp>
    </p:spTree>
    <p:extLst>
      <p:ext uri="{BB962C8B-B14F-4D97-AF65-F5344CB8AC3E}">
        <p14:creationId xmlns:p14="http://schemas.microsoft.com/office/powerpoint/2010/main" val="80787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9F85-F69E-EACF-F4BB-3D4CF529B6A8}"/>
              </a:ext>
            </a:extLst>
          </p:cNvPr>
          <p:cNvSpPr>
            <a:spLocks noGrp="1"/>
          </p:cNvSpPr>
          <p:nvPr>
            <p:ph type="title"/>
          </p:nvPr>
        </p:nvSpPr>
        <p:spPr/>
        <p:txBody>
          <a:bodyPr/>
          <a:lstStyle/>
          <a:p>
            <a:r>
              <a:rPr lang="en-US" dirty="0"/>
              <a:t>How do (some) Jews respond?</a:t>
            </a:r>
          </a:p>
        </p:txBody>
      </p:sp>
      <p:sp>
        <p:nvSpPr>
          <p:cNvPr id="3" name="Content Placeholder 2">
            <a:extLst>
              <a:ext uri="{FF2B5EF4-FFF2-40B4-BE49-F238E27FC236}">
                <a16:creationId xmlns:a16="http://schemas.microsoft.com/office/drawing/2014/main" id="{C2CFA584-FEE7-7F85-BE65-F37DF618C1EE}"/>
              </a:ext>
            </a:extLst>
          </p:cNvPr>
          <p:cNvSpPr>
            <a:spLocks noGrp="1"/>
          </p:cNvSpPr>
          <p:nvPr>
            <p:ph idx="1"/>
          </p:nvPr>
        </p:nvSpPr>
        <p:spPr/>
        <p:txBody>
          <a:bodyPr>
            <a:normAutofit lnSpcReduction="10000"/>
          </a:bodyPr>
          <a:lstStyle/>
          <a:p>
            <a:r>
              <a:rPr lang="en-US" dirty="0"/>
              <a:t>Evil is the fault of fallen angels.</a:t>
            </a:r>
          </a:p>
          <a:p>
            <a:pPr lvl="1"/>
            <a:r>
              <a:rPr lang="en-US" dirty="0"/>
              <a:t>Ha-Satan (the accuser) becomes Satan.</a:t>
            </a:r>
          </a:p>
          <a:p>
            <a:pPr lvl="1"/>
            <a:r>
              <a:rPr lang="en-US" dirty="0"/>
              <a:t>Angels get names</a:t>
            </a:r>
          </a:p>
          <a:p>
            <a:r>
              <a:rPr lang="en-US" dirty="0"/>
              <a:t>God is more distant. Angels carry out God’s bidding.</a:t>
            </a:r>
          </a:p>
          <a:p>
            <a:pPr lvl="1"/>
            <a:r>
              <a:rPr lang="en-US" dirty="0"/>
              <a:t>Evolution of Deut. 32:8–9</a:t>
            </a:r>
          </a:p>
          <a:p>
            <a:pPr lvl="1"/>
            <a:r>
              <a:rPr lang="en-US" dirty="0"/>
              <a:t>Angels do cosmic administration of nations.</a:t>
            </a:r>
          </a:p>
        </p:txBody>
      </p:sp>
    </p:spTree>
    <p:extLst>
      <p:ext uri="{BB962C8B-B14F-4D97-AF65-F5344CB8AC3E}">
        <p14:creationId xmlns:p14="http://schemas.microsoft.com/office/powerpoint/2010/main" val="265798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9F85-F69E-EACF-F4BB-3D4CF529B6A8}"/>
              </a:ext>
            </a:extLst>
          </p:cNvPr>
          <p:cNvSpPr>
            <a:spLocks noGrp="1"/>
          </p:cNvSpPr>
          <p:nvPr>
            <p:ph type="title"/>
          </p:nvPr>
        </p:nvSpPr>
        <p:spPr/>
        <p:txBody>
          <a:bodyPr/>
          <a:lstStyle/>
          <a:p>
            <a:r>
              <a:rPr lang="en-US" dirty="0"/>
              <a:t>How do (some) Jews respond?</a:t>
            </a:r>
          </a:p>
        </p:txBody>
      </p:sp>
      <p:sp>
        <p:nvSpPr>
          <p:cNvPr id="3" name="Content Placeholder 2">
            <a:extLst>
              <a:ext uri="{FF2B5EF4-FFF2-40B4-BE49-F238E27FC236}">
                <a16:creationId xmlns:a16="http://schemas.microsoft.com/office/drawing/2014/main" id="{C2CFA584-FEE7-7F85-BE65-F37DF618C1EE}"/>
              </a:ext>
            </a:extLst>
          </p:cNvPr>
          <p:cNvSpPr>
            <a:spLocks noGrp="1"/>
          </p:cNvSpPr>
          <p:nvPr>
            <p:ph idx="1"/>
          </p:nvPr>
        </p:nvSpPr>
        <p:spPr/>
        <p:txBody>
          <a:bodyPr>
            <a:normAutofit fontScale="85000" lnSpcReduction="20000"/>
          </a:bodyPr>
          <a:lstStyle/>
          <a:p>
            <a:r>
              <a:rPr lang="en-US" dirty="0"/>
              <a:t>God’s will make things right in the “age to come.”</a:t>
            </a:r>
          </a:p>
          <a:p>
            <a:r>
              <a:rPr lang="en-US" dirty="0"/>
              <a:t>Judgment will be a sudden cosmic upheaval.</a:t>
            </a:r>
          </a:p>
          <a:p>
            <a:r>
              <a:rPr lang="en-US" dirty="0"/>
              <a:t>The social order will be turned upside-down.</a:t>
            </a:r>
          </a:p>
          <a:p>
            <a:r>
              <a:rPr lang="en-US" dirty="0"/>
              <a:t>The oppressors will be defeated.</a:t>
            </a:r>
          </a:p>
          <a:p>
            <a:r>
              <a:rPr lang="en-US" dirty="0"/>
              <a:t>The righteous will rule in their place.</a:t>
            </a:r>
          </a:p>
          <a:p>
            <a:pPr lvl="1"/>
            <a:r>
              <a:rPr lang="en-US" dirty="0"/>
              <a:t>The kingship of David’s line will be restored.</a:t>
            </a:r>
          </a:p>
          <a:p>
            <a:pPr lvl="1"/>
            <a:r>
              <a:rPr lang="en-US" dirty="0"/>
              <a:t>Everything will be as God intended from the beginning.</a:t>
            </a:r>
          </a:p>
          <a:p>
            <a:pPr lvl="1"/>
            <a:r>
              <a:rPr lang="en-US" dirty="0"/>
              <a:t>Resurrection of the dead to eternal life.</a:t>
            </a:r>
          </a:p>
        </p:txBody>
      </p:sp>
    </p:spTree>
    <p:extLst>
      <p:ext uri="{BB962C8B-B14F-4D97-AF65-F5344CB8AC3E}">
        <p14:creationId xmlns:p14="http://schemas.microsoft.com/office/powerpoint/2010/main" val="137739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D3D5BA-63F5-8695-142C-0F48527AE4F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CDA33B09-A264-E564-3315-A32892960993}"/>
              </a:ext>
            </a:extLst>
          </p:cNvPr>
          <p:cNvSpPr txBox="1"/>
          <p:nvPr/>
        </p:nvSpPr>
        <p:spPr>
          <a:xfrm>
            <a:off x="0" y="223520"/>
            <a:ext cx="9144000" cy="707886"/>
          </a:xfrm>
          <a:prstGeom prst="rect">
            <a:avLst/>
          </a:prstGeom>
          <a:noFill/>
        </p:spPr>
        <p:txBody>
          <a:bodyPr wrap="square" rtlCol="0">
            <a:spAutoFit/>
          </a:bodyPr>
          <a:lstStyle/>
          <a:p>
            <a:pPr algn="ctr"/>
            <a:r>
              <a:rPr lang="en-US" sz="4000" dirty="0">
                <a:effectLst>
                  <a:outerShdw blurRad="50800" dist="38100" algn="l" rotWithShape="0">
                    <a:prstClr val="black">
                      <a:alpha val="40000"/>
                    </a:prstClr>
                  </a:outerShdw>
                </a:effectLst>
              </a:rPr>
              <a:t>The Rise of </a:t>
            </a:r>
            <a:r>
              <a:rPr lang="en-US" sz="4000" dirty="0" err="1">
                <a:effectLst>
                  <a:outerShdw blurRad="50800" dist="38100" algn="l" rotWithShape="0">
                    <a:prstClr val="black">
                      <a:alpha val="40000"/>
                    </a:prstClr>
                  </a:outerShdw>
                </a:effectLst>
              </a:rPr>
              <a:t>Apocalyticism</a:t>
            </a:r>
            <a:endParaRPr lang="en-US" sz="4000" dirty="0">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147982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9F85-F69E-EACF-F4BB-3D4CF529B6A8}"/>
              </a:ext>
            </a:extLst>
          </p:cNvPr>
          <p:cNvSpPr>
            <a:spLocks noGrp="1"/>
          </p:cNvSpPr>
          <p:nvPr>
            <p:ph type="title"/>
          </p:nvPr>
        </p:nvSpPr>
        <p:spPr/>
        <p:txBody>
          <a:bodyPr/>
          <a:lstStyle/>
          <a:p>
            <a:r>
              <a:rPr lang="en-US" dirty="0"/>
              <a:t>Apocalyptic Literature</a:t>
            </a:r>
          </a:p>
        </p:txBody>
      </p:sp>
      <p:sp>
        <p:nvSpPr>
          <p:cNvPr id="3" name="Content Placeholder 2">
            <a:extLst>
              <a:ext uri="{FF2B5EF4-FFF2-40B4-BE49-F238E27FC236}">
                <a16:creationId xmlns:a16="http://schemas.microsoft.com/office/drawing/2014/main" id="{C2CFA584-FEE7-7F85-BE65-F37DF618C1EE}"/>
              </a:ext>
            </a:extLst>
          </p:cNvPr>
          <p:cNvSpPr>
            <a:spLocks noGrp="1"/>
          </p:cNvSpPr>
          <p:nvPr>
            <p:ph idx="1"/>
          </p:nvPr>
        </p:nvSpPr>
        <p:spPr/>
        <p:txBody>
          <a:bodyPr>
            <a:normAutofit fontScale="70000" lnSpcReduction="20000"/>
          </a:bodyPr>
          <a:lstStyle/>
          <a:p>
            <a:r>
              <a:rPr lang="en-US" dirty="0"/>
              <a:t>A new genre of literature</a:t>
            </a:r>
          </a:p>
          <a:p>
            <a:pPr lvl="1"/>
            <a:r>
              <a:rPr lang="en-US" dirty="0"/>
              <a:t>Starts in the 4th century BCE.</a:t>
            </a:r>
          </a:p>
          <a:p>
            <a:r>
              <a:rPr lang="en-US" dirty="0"/>
              <a:t>Apocalyptic Features:</a:t>
            </a:r>
          </a:p>
          <a:p>
            <a:pPr lvl="1"/>
            <a:r>
              <a:rPr lang="en-US" dirty="0"/>
              <a:t>Secret knowledge revealed to a person from the past.</a:t>
            </a:r>
          </a:p>
          <a:p>
            <a:pPr lvl="2"/>
            <a:r>
              <a:rPr lang="en-US" dirty="0"/>
              <a:t>Often written as a first-person account (pseudonymous).</a:t>
            </a:r>
          </a:p>
          <a:p>
            <a:pPr lvl="1"/>
            <a:r>
              <a:rPr lang="en-US" dirty="0"/>
              <a:t>Revealed in visions and dreams</a:t>
            </a:r>
          </a:p>
          <a:p>
            <a:pPr lvl="1"/>
            <a:r>
              <a:rPr lang="en-US" dirty="0"/>
              <a:t>Guided </a:t>
            </a:r>
            <a:r>
              <a:rPr lang="en-US" i="1" u="sng" dirty="0"/>
              <a:t>and interpreted</a:t>
            </a:r>
            <a:r>
              <a:rPr lang="en-US" dirty="0"/>
              <a:t> by an angel/heavenly being.</a:t>
            </a:r>
          </a:p>
          <a:p>
            <a:pPr lvl="1"/>
            <a:r>
              <a:rPr lang="en-US" dirty="0"/>
              <a:t>Pulls back the curtain on the supernatural forces at work behind the course of human affairs.</a:t>
            </a:r>
          </a:p>
          <a:p>
            <a:pPr lvl="1"/>
            <a:r>
              <a:rPr lang="en-US" dirty="0"/>
              <a:t>Judgment and destruction of the wicked.</a:t>
            </a:r>
          </a:p>
          <a:p>
            <a:pPr lvl="1"/>
            <a:r>
              <a:rPr lang="en-US" dirty="0"/>
              <a:t>A sudden cosmic end/renewal.</a:t>
            </a:r>
          </a:p>
          <a:p>
            <a:endParaRPr lang="en-US" dirty="0"/>
          </a:p>
        </p:txBody>
      </p:sp>
    </p:spTree>
    <p:extLst>
      <p:ext uri="{BB962C8B-B14F-4D97-AF65-F5344CB8AC3E}">
        <p14:creationId xmlns:p14="http://schemas.microsoft.com/office/powerpoint/2010/main" val="97701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9F85-F69E-EACF-F4BB-3D4CF529B6A8}"/>
              </a:ext>
            </a:extLst>
          </p:cNvPr>
          <p:cNvSpPr>
            <a:spLocks noGrp="1"/>
          </p:cNvSpPr>
          <p:nvPr>
            <p:ph type="title"/>
          </p:nvPr>
        </p:nvSpPr>
        <p:spPr/>
        <p:txBody>
          <a:bodyPr/>
          <a:lstStyle/>
          <a:p>
            <a:r>
              <a:rPr lang="en-US" dirty="0"/>
              <a:t>Jewish Apocalyptic Works</a:t>
            </a:r>
          </a:p>
        </p:txBody>
      </p:sp>
      <p:sp>
        <p:nvSpPr>
          <p:cNvPr id="3" name="Content Placeholder 2">
            <a:extLst>
              <a:ext uri="{FF2B5EF4-FFF2-40B4-BE49-F238E27FC236}">
                <a16:creationId xmlns:a16="http://schemas.microsoft.com/office/drawing/2014/main" id="{C2CFA584-FEE7-7F85-BE65-F37DF618C1EE}"/>
              </a:ext>
            </a:extLst>
          </p:cNvPr>
          <p:cNvSpPr>
            <a:spLocks noGrp="1"/>
          </p:cNvSpPr>
          <p:nvPr>
            <p:ph idx="1"/>
          </p:nvPr>
        </p:nvSpPr>
        <p:spPr/>
        <p:txBody>
          <a:bodyPr>
            <a:normAutofit fontScale="85000" lnSpcReduction="20000"/>
          </a:bodyPr>
          <a:lstStyle/>
          <a:p>
            <a:r>
              <a:rPr lang="en-US" dirty="0"/>
              <a:t>Early traces in </a:t>
            </a:r>
            <a:r>
              <a:rPr lang="en-US" dirty="0" err="1"/>
              <a:t>Ezek</a:t>
            </a:r>
            <a:r>
              <a:rPr lang="en-US" dirty="0"/>
              <a:t> 16, 40–48; </a:t>
            </a:r>
            <a:r>
              <a:rPr lang="en-US" dirty="0" err="1"/>
              <a:t>Zech</a:t>
            </a:r>
            <a:r>
              <a:rPr lang="en-US" dirty="0"/>
              <a:t> 1–8, 14</a:t>
            </a:r>
          </a:p>
          <a:p>
            <a:r>
              <a:rPr lang="en-US" dirty="0"/>
              <a:t>Daniel</a:t>
            </a:r>
          </a:p>
          <a:p>
            <a:r>
              <a:rPr lang="en-US" dirty="0"/>
              <a:t>1–2 Enoch</a:t>
            </a:r>
          </a:p>
          <a:p>
            <a:r>
              <a:rPr lang="en-US" dirty="0"/>
              <a:t>4 Ezra</a:t>
            </a:r>
          </a:p>
          <a:p>
            <a:r>
              <a:rPr lang="en-US" dirty="0"/>
              <a:t>2–3 Baruch</a:t>
            </a:r>
          </a:p>
          <a:p>
            <a:r>
              <a:rPr lang="en-US" dirty="0"/>
              <a:t>Apocalypse of Abraham</a:t>
            </a:r>
          </a:p>
          <a:p>
            <a:r>
              <a:rPr lang="en-US" dirty="0"/>
              <a:t>Testament of Levi 2–5</a:t>
            </a:r>
          </a:p>
          <a:p>
            <a:r>
              <a:rPr lang="en-US" dirty="0"/>
              <a:t>fragmentary Apocalypse of Zephaniah.</a:t>
            </a:r>
          </a:p>
          <a:p>
            <a:endParaRPr lang="en-US" dirty="0"/>
          </a:p>
        </p:txBody>
      </p:sp>
      <p:sp>
        <p:nvSpPr>
          <p:cNvPr id="4" name="TextBox 3">
            <a:extLst>
              <a:ext uri="{FF2B5EF4-FFF2-40B4-BE49-F238E27FC236}">
                <a16:creationId xmlns:a16="http://schemas.microsoft.com/office/drawing/2014/main" id="{AA652A94-6EDF-D6A6-120E-BD9B6C01D5D6}"/>
              </a:ext>
            </a:extLst>
          </p:cNvPr>
          <p:cNvSpPr txBox="1"/>
          <p:nvPr/>
        </p:nvSpPr>
        <p:spPr>
          <a:xfrm>
            <a:off x="457200" y="4582160"/>
            <a:ext cx="8229600" cy="461665"/>
          </a:xfrm>
          <a:prstGeom prst="rect">
            <a:avLst/>
          </a:prstGeom>
          <a:noFill/>
        </p:spPr>
        <p:txBody>
          <a:bodyPr wrap="square" rtlCol="0">
            <a:spAutoFit/>
          </a:bodyPr>
          <a:lstStyle/>
          <a:p>
            <a:pPr algn="ctr"/>
            <a:r>
              <a:rPr lang="en-US" sz="2400" b="1" i="1" dirty="0"/>
              <a:t>Apocalyptic literature is different from prophetic literature.</a:t>
            </a:r>
          </a:p>
        </p:txBody>
      </p:sp>
    </p:spTree>
    <p:extLst>
      <p:ext uri="{BB962C8B-B14F-4D97-AF65-F5344CB8AC3E}">
        <p14:creationId xmlns:p14="http://schemas.microsoft.com/office/powerpoint/2010/main" val="282955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F36C9-F941-7E05-86E8-083DA3884769}"/>
              </a:ext>
            </a:extLst>
          </p:cNvPr>
          <p:cNvSpPr>
            <a:spLocks noGrp="1"/>
          </p:cNvSpPr>
          <p:nvPr>
            <p:ph type="title"/>
          </p:nvPr>
        </p:nvSpPr>
        <p:spPr/>
        <p:txBody>
          <a:bodyPr/>
          <a:lstStyle/>
          <a:p>
            <a:r>
              <a:rPr lang="en-US" dirty="0"/>
              <a:t>1 Enoch</a:t>
            </a:r>
          </a:p>
        </p:txBody>
      </p:sp>
      <p:sp>
        <p:nvSpPr>
          <p:cNvPr id="3" name="TextBox 2">
            <a:extLst>
              <a:ext uri="{FF2B5EF4-FFF2-40B4-BE49-F238E27FC236}">
                <a16:creationId xmlns:a16="http://schemas.microsoft.com/office/drawing/2014/main" id="{925AFD62-B8E8-3FA5-B252-70EBDFA9F0E9}"/>
              </a:ext>
            </a:extLst>
          </p:cNvPr>
          <p:cNvSpPr txBox="1"/>
          <p:nvPr/>
        </p:nvSpPr>
        <p:spPr>
          <a:xfrm>
            <a:off x="457200" y="1063229"/>
            <a:ext cx="8229600" cy="3416320"/>
          </a:xfrm>
          <a:prstGeom prst="rect">
            <a:avLst/>
          </a:prstGeom>
          <a:noFill/>
        </p:spPr>
        <p:txBody>
          <a:bodyPr wrap="square" rtlCol="0">
            <a:spAutoFit/>
          </a:bodyPr>
          <a:lstStyle/>
          <a:p>
            <a:r>
              <a:rPr lang="en-US" dirty="0"/>
              <a:t>At that place, I saw the One to whom belongs the time before time. And his head was white like wool, and there was with him another individual, whose face was like that of a human being. His countenance was full of grace like that of one among the holy angels. And I asked the one—from among the angels—who was going with me, and who had revealed to me all the secrets regarding the One who was born of human beings, “Who is this, and from whence is he who is going as the prototype of the Before-Time?” And he answered me and said to me, “</a:t>
            </a:r>
            <a:r>
              <a:rPr lang="en-US" dirty="0">
                <a:solidFill>
                  <a:srgbClr val="FFFF00"/>
                </a:solidFill>
              </a:rPr>
              <a:t>This is the Son of Man, to whom belongs righteousness, and with whom righteousness dwell...This Son of Man whom you have seen is the One who would remove the kings and the mighty ones from their comfortable seats and the strong ones from their thrones.</a:t>
            </a:r>
            <a:r>
              <a:rPr lang="en-US" dirty="0"/>
              <a:t>”</a:t>
            </a:r>
          </a:p>
          <a:p>
            <a:endParaRPr lang="en-US" dirty="0"/>
          </a:p>
          <a:p>
            <a:pPr algn="r"/>
            <a:r>
              <a:rPr lang="en-US" dirty="0"/>
              <a:t>1 Enoch 46:1–3, 5</a:t>
            </a:r>
          </a:p>
        </p:txBody>
      </p:sp>
    </p:spTree>
    <p:extLst>
      <p:ext uri="{BB962C8B-B14F-4D97-AF65-F5344CB8AC3E}">
        <p14:creationId xmlns:p14="http://schemas.microsoft.com/office/powerpoint/2010/main" val="94120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73950F-54F4-031D-3AD0-2D407067CB21}"/>
              </a:ext>
            </a:extLst>
          </p:cNvPr>
          <p:cNvSpPr txBox="1"/>
          <p:nvPr/>
        </p:nvSpPr>
        <p:spPr>
          <a:xfrm>
            <a:off x="477520" y="2187030"/>
            <a:ext cx="8188960" cy="769441"/>
          </a:xfrm>
          <a:prstGeom prst="rect">
            <a:avLst/>
          </a:prstGeom>
          <a:noFill/>
        </p:spPr>
        <p:txBody>
          <a:bodyPr wrap="square" rtlCol="0">
            <a:spAutoFit/>
          </a:bodyPr>
          <a:lstStyle/>
          <a:p>
            <a:pPr algn="ctr"/>
            <a:r>
              <a:rPr lang="en-US" sz="4400" dirty="0"/>
              <a:t>Who/What is the Messiah?</a:t>
            </a:r>
          </a:p>
        </p:txBody>
      </p:sp>
    </p:spTree>
    <p:extLst>
      <p:ext uri="{BB962C8B-B14F-4D97-AF65-F5344CB8AC3E}">
        <p14:creationId xmlns:p14="http://schemas.microsoft.com/office/powerpoint/2010/main" val="171590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19C6-26FC-4634-C7F6-3DE19F028FDF}"/>
              </a:ext>
            </a:extLst>
          </p:cNvPr>
          <p:cNvSpPr>
            <a:spLocks noGrp="1"/>
          </p:cNvSpPr>
          <p:nvPr>
            <p:ph type="title"/>
          </p:nvPr>
        </p:nvSpPr>
        <p:spPr/>
        <p:txBody>
          <a:bodyPr/>
          <a:lstStyle/>
          <a:p>
            <a:r>
              <a:rPr lang="en-US" dirty="0"/>
              <a:t>Messianism</a:t>
            </a:r>
          </a:p>
        </p:txBody>
      </p:sp>
      <p:sp>
        <p:nvSpPr>
          <p:cNvPr id="3" name="Content Placeholder 2">
            <a:extLst>
              <a:ext uri="{FF2B5EF4-FFF2-40B4-BE49-F238E27FC236}">
                <a16:creationId xmlns:a16="http://schemas.microsoft.com/office/drawing/2014/main" id="{4AA23AAB-AC7B-EDB7-7A1D-203490F3A2D6}"/>
              </a:ext>
            </a:extLst>
          </p:cNvPr>
          <p:cNvSpPr>
            <a:spLocks noGrp="1"/>
          </p:cNvSpPr>
          <p:nvPr>
            <p:ph idx="1"/>
          </p:nvPr>
        </p:nvSpPr>
        <p:spPr/>
        <p:txBody>
          <a:bodyPr/>
          <a:lstStyle/>
          <a:p>
            <a:r>
              <a:rPr lang="en-US" dirty="0"/>
              <a:t>In the OT, messiah (</a:t>
            </a:r>
            <a:r>
              <a:rPr lang="en-US" i="1" dirty="0"/>
              <a:t>mashiach</a:t>
            </a:r>
            <a:r>
              <a:rPr lang="en-US" dirty="0"/>
              <a:t>) means “anointed.”</a:t>
            </a:r>
          </a:p>
          <a:p>
            <a:pPr lvl="1"/>
            <a:r>
              <a:rPr lang="en-US" dirty="0"/>
              <a:t>Kings and Priests are anointed</a:t>
            </a:r>
          </a:p>
          <a:p>
            <a:pPr lvl="1"/>
            <a:r>
              <a:rPr lang="en-US" dirty="0"/>
              <a:t>Not a divine figure.</a:t>
            </a:r>
          </a:p>
          <a:p>
            <a:pPr lvl="1"/>
            <a:r>
              <a:rPr lang="en-US" dirty="0"/>
              <a:t>Isaiah calls Cyrus YHWH’s messiah.</a:t>
            </a:r>
          </a:p>
          <a:p>
            <a:pPr lvl="1"/>
            <a:endParaRPr lang="en-US" dirty="0"/>
          </a:p>
        </p:txBody>
      </p:sp>
    </p:spTree>
    <p:extLst>
      <p:ext uri="{BB962C8B-B14F-4D97-AF65-F5344CB8AC3E}">
        <p14:creationId xmlns:p14="http://schemas.microsoft.com/office/powerpoint/2010/main" val="230968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6645-4782-0CFA-8C70-74631261033E}"/>
              </a:ext>
            </a:extLst>
          </p:cNvPr>
          <p:cNvSpPr>
            <a:spLocks noGrp="1"/>
          </p:cNvSpPr>
          <p:nvPr>
            <p:ph type="title"/>
          </p:nvPr>
        </p:nvSpPr>
        <p:spPr/>
        <p:txBody>
          <a:bodyPr/>
          <a:lstStyle/>
          <a:p>
            <a:r>
              <a:rPr lang="en-US" dirty="0"/>
              <a:t>Messianism</a:t>
            </a:r>
          </a:p>
        </p:txBody>
      </p:sp>
      <p:sp>
        <p:nvSpPr>
          <p:cNvPr id="3" name="TextBox 2">
            <a:extLst>
              <a:ext uri="{FF2B5EF4-FFF2-40B4-BE49-F238E27FC236}">
                <a16:creationId xmlns:a16="http://schemas.microsoft.com/office/drawing/2014/main" id="{679B6CAF-0A74-F95B-C7DF-0FAEBBCB18CD}"/>
              </a:ext>
            </a:extLst>
          </p:cNvPr>
          <p:cNvSpPr txBox="1"/>
          <p:nvPr/>
        </p:nvSpPr>
        <p:spPr>
          <a:xfrm>
            <a:off x="2113280" y="967203"/>
            <a:ext cx="4917440" cy="3970318"/>
          </a:xfrm>
          <a:prstGeom prst="rect">
            <a:avLst/>
          </a:prstGeom>
          <a:noFill/>
        </p:spPr>
        <p:txBody>
          <a:bodyPr wrap="square" rtlCol="0">
            <a:spAutoFit/>
          </a:bodyPr>
          <a:lstStyle/>
          <a:p>
            <a:r>
              <a:rPr lang="en-US" dirty="0"/>
              <a:t>Thus says the LORD to his </a:t>
            </a:r>
            <a:r>
              <a:rPr lang="en-US" dirty="0">
                <a:solidFill>
                  <a:srgbClr val="FFFF00"/>
                </a:solidFill>
              </a:rPr>
              <a:t>anointed</a:t>
            </a:r>
            <a:r>
              <a:rPr lang="en-US" dirty="0"/>
              <a:t>, to Cyrus,</a:t>
            </a:r>
          </a:p>
          <a:p>
            <a:r>
              <a:rPr lang="en-US" dirty="0"/>
              <a:t>	whose right hand I have grasped</a:t>
            </a:r>
          </a:p>
          <a:p>
            <a:r>
              <a:rPr lang="en-US" dirty="0"/>
              <a:t>to subdue nations before him</a:t>
            </a:r>
          </a:p>
          <a:p>
            <a:r>
              <a:rPr lang="en-US" dirty="0"/>
              <a:t>	and strip kings of their robes,</a:t>
            </a:r>
          </a:p>
          <a:p>
            <a:r>
              <a:rPr lang="en-US" dirty="0"/>
              <a:t>to open doors before him—</a:t>
            </a:r>
          </a:p>
          <a:p>
            <a:r>
              <a:rPr lang="en-US" dirty="0"/>
              <a:t>	and the gates shall not be closed:</a:t>
            </a:r>
          </a:p>
          <a:p>
            <a:r>
              <a:rPr lang="en-US" dirty="0"/>
              <a:t>I will go before you</a:t>
            </a:r>
          </a:p>
          <a:p>
            <a:r>
              <a:rPr lang="en-US" dirty="0"/>
              <a:t>	and level the mountains, </a:t>
            </a:r>
          </a:p>
          <a:p>
            <a:r>
              <a:rPr lang="en-US" dirty="0"/>
              <a:t>I will break in pieces the doors of bronze</a:t>
            </a:r>
          </a:p>
          <a:p>
            <a:r>
              <a:rPr lang="en-US" dirty="0"/>
              <a:t>	and cut through the bars of iron,</a:t>
            </a:r>
          </a:p>
          <a:p>
            <a:r>
              <a:rPr lang="en-US" dirty="0"/>
              <a:t>I will give you the treasures of darkness</a:t>
            </a:r>
          </a:p>
          <a:p>
            <a:r>
              <a:rPr lang="en-US" dirty="0"/>
              <a:t>	and riches hidden in secret places,</a:t>
            </a:r>
          </a:p>
          <a:p>
            <a:r>
              <a:rPr lang="en-US" dirty="0"/>
              <a:t>so that you may know that it is I, the LORD,</a:t>
            </a:r>
          </a:p>
          <a:p>
            <a:r>
              <a:rPr lang="en-US" dirty="0"/>
              <a:t>	the God of Israel, who call you by your name.</a:t>
            </a:r>
          </a:p>
        </p:txBody>
      </p:sp>
    </p:spTree>
    <p:extLst>
      <p:ext uri="{BB962C8B-B14F-4D97-AF65-F5344CB8AC3E}">
        <p14:creationId xmlns:p14="http://schemas.microsoft.com/office/powerpoint/2010/main" val="80037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EC9D7-D5E2-D5FE-C8D5-52C577038A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479" y="20910"/>
            <a:ext cx="5045601" cy="3023704"/>
          </a:xfrm>
          <a:prstGeom prst="rect">
            <a:avLst/>
          </a:prstGeom>
        </p:spPr>
      </p:pic>
      <p:pic>
        <p:nvPicPr>
          <p:cNvPr id="8" name="Picture 7">
            <a:extLst>
              <a:ext uri="{FF2B5EF4-FFF2-40B4-BE49-F238E27FC236}">
                <a16:creationId xmlns:a16="http://schemas.microsoft.com/office/drawing/2014/main" id="{B728903C-3495-513F-AD1F-CDB7748E646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75255" y="-1"/>
            <a:ext cx="4268745" cy="3201559"/>
          </a:xfrm>
          <a:prstGeom prst="rect">
            <a:avLst/>
          </a:prstGeom>
        </p:spPr>
      </p:pic>
      <p:pic>
        <p:nvPicPr>
          <p:cNvPr id="11" name="Picture 10">
            <a:extLst>
              <a:ext uri="{FF2B5EF4-FFF2-40B4-BE49-F238E27FC236}">
                <a16:creationId xmlns:a16="http://schemas.microsoft.com/office/drawing/2014/main" id="{9AA2F0E6-AF03-D69A-C136-0F21652A632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68460" y="3020385"/>
            <a:ext cx="5047405" cy="2123115"/>
          </a:xfrm>
          <a:prstGeom prst="rect">
            <a:avLst/>
          </a:prstGeom>
        </p:spPr>
      </p:pic>
      <p:pic>
        <p:nvPicPr>
          <p:cNvPr id="3" name="Picture 2">
            <a:extLst>
              <a:ext uri="{FF2B5EF4-FFF2-40B4-BE49-F238E27FC236}">
                <a16:creationId xmlns:a16="http://schemas.microsoft.com/office/drawing/2014/main" id="{CB4A8912-36A4-75D6-1C09-C619C109974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0" y="3023704"/>
            <a:ext cx="1726058" cy="2123115"/>
          </a:xfrm>
          <a:prstGeom prst="rect">
            <a:avLst/>
          </a:prstGeom>
        </p:spPr>
      </p:pic>
      <p:pic>
        <p:nvPicPr>
          <p:cNvPr id="7" name="Picture 6">
            <a:extLst>
              <a:ext uri="{FF2B5EF4-FFF2-40B4-BE49-F238E27FC236}">
                <a16:creationId xmlns:a16="http://schemas.microsoft.com/office/drawing/2014/main" id="{A9057883-2CB3-C091-C102-EFCB63EC34C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94960" y="3036833"/>
            <a:ext cx="3727595" cy="2098592"/>
          </a:xfrm>
          <a:prstGeom prst="rect">
            <a:avLst/>
          </a:prstGeom>
        </p:spPr>
      </p:pic>
      <p:sp>
        <p:nvSpPr>
          <p:cNvPr id="13" name="TextBox 12">
            <a:extLst>
              <a:ext uri="{FF2B5EF4-FFF2-40B4-BE49-F238E27FC236}">
                <a16:creationId xmlns:a16="http://schemas.microsoft.com/office/drawing/2014/main" id="{07ACD3DF-A93E-46ED-B676-1836CC1A09D3}"/>
              </a:ext>
            </a:extLst>
          </p:cNvPr>
          <p:cNvSpPr txBox="1"/>
          <p:nvPr/>
        </p:nvSpPr>
        <p:spPr>
          <a:xfrm>
            <a:off x="0" y="2488274"/>
            <a:ext cx="9144000" cy="923330"/>
          </a:xfrm>
          <a:prstGeom prst="rect">
            <a:avLst/>
          </a:prstGeom>
          <a:noFill/>
        </p:spPr>
        <p:txBody>
          <a:bodyPr wrap="square" rtlCol="0">
            <a:spAutoFit/>
          </a:bodyPr>
          <a:lstStyle/>
          <a:p>
            <a:pPr algn="ctr"/>
            <a:r>
              <a:rPr lang="en-US" sz="5400" dirty="0">
                <a:effectLst>
                  <a:outerShdw blurRad="50800" dist="38100" dir="10800000" algn="r" rotWithShape="0">
                    <a:prstClr val="black">
                      <a:alpha val="40000"/>
                    </a:prstClr>
                  </a:outerShdw>
                </a:effectLst>
              </a:rPr>
              <a:t>June 30–July 12, 2024</a:t>
            </a:r>
          </a:p>
        </p:txBody>
      </p:sp>
      <p:sp>
        <p:nvSpPr>
          <p:cNvPr id="14" name="TextBox 13">
            <a:extLst>
              <a:ext uri="{FF2B5EF4-FFF2-40B4-BE49-F238E27FC236}">
                <a16:creationId xmlns:a16="http://schemas.microsoft.com/office/drawing/2014/main" id="{1C8EE511-A9AD-AA78-C116-E4606D2ED760}"/>
              </a:ext>
            </a:extLst>
          </p:cNvPr>
          <p:cNvSpPr txBox="1"/>
          <p:nvPr/>
        </p:nvSpPr>
        <p:spPr>
          <a:xfrm>
            <a:off x="0" y="-89482"/>
            <a:ext cx="9144000" cy="1200329"/>
          </a:xfrm>
          <a:prstGeom prst="rect">
            <a:avLst/>
          </a:prstGeom>
          <a:noFill/>
        </p:spPr>
        <p:txBody>
          <a:bodyPr wrap="square" rtlCol="0">
            <a:spAutoFit/>
          </a:bodyPr>
          <a:lstStyle/>
          <a:p>
            <a:pPr algn="ctr"/>
            <a:r>
              <a:rPr lang="en-US" sz="7200" dirty="0">
                <a:effectLst>
                  <a:outerShdw blurRad="50800" dist="38100" dir="18900000" algn="bl" rotWithShape="0">
                    <a:prstClr val="black">
                      <a:alpha val="40000"/>
                    </a:prstClr>
                  </a:outerShdw>
                </a:effectLst>
              </a:rPr>
              <a:t>Israel Study Tour</a:t>
            </a:r>
          </a:p>
        </p:txBody>
      </p:sp>
      <p:sp>
        <p:nvSpPr>
          <p:cNvPr id="12" name="TextBox 11">
            <a:extLst>
              <a:ext uri="{FF2B5EF4-FFF2-40B4-BE49-F238E27FC236}">
                <a16:creationId xmlns:a16="http://schemas.microsoft.com/office/drawing/2014/main" id="{A271D53C-D295-F1BE-FEAB-C40339364572}"/>
              </a:ext>
            </a:extLst>
          </p:cNvPr>
          <p:cNvSpPr txBox="1"/>
          <p:nvPr/>
        </p:nvSpPr>
        <p:spPr>
          <a:xfrm>
            <a:off x="0" y="4135525"/>
            <a:ext cx="9144000" cy="830997"/>
          </a:xfrm>
          <a:prstGeom prst="rect">
            <a:avLst/>
          </a:prstGeom>
          <a:noFill/>
        </p:spPr>
        <p:txBody>
          <a:bodyPr wrap="square" rtlCol="0">
            <a:spAutoFit/>
          </a:bodyPr>
          <a:lstStyle/>
          <a:p>
            <a:pPr algn="ctr"/>
            <a:r>
              <a:rPr lang="en-US" sz="4800" dirty="0">
                <a:effectLst>
                  <a:outerShdw blurRad="50800" dist="38100" dir="10800000" algn="r" rotWithShape="0">
                    <a:prstClr val="black">
                      <a:alpha val="40000"/>
                    </a:prstClr>
                  </a:outerShdw>
                </a:effectLst>
              </a:rPr>
              <a:t>Registration Open!</a:t>
            </a:r>
          </a:p>
        </p:txBody>
      </p:sp>
    </p:spTree>
    <p:extLst>
      <p:ext uri="{BB962C8B-B14F-4D97-AF65-F5344CB8AC3E}">
        <p14:creationId xmlns:p14="http://schemas.microsoft.com/office/powerpoint/2010/main" val="200368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19C6-26FC-4634-C7F6-3DE19F028FDF}"/>
              </a:ext>
            </a:extLst>
          </p:cNvPr>
          <p:cNvSpPr>
            <a:spLocks noGrp="1"/>
          </p:cNvSpPr>
          <p:nvPr>
            <p:ph type="title"/>
          </p:nvPr>
        </p:nvSpPr>
        <p:spPr/>
        <p:txBody>
          <a:bodyPr/>
          <a:lstStyle/>
          <a:p>
            <a:r>
              <a:rPr lang="en-US" dirty="0"/>
              <a:t>Messianism</a:t>
            </a:r>
          </a:p>
        </p:txBody>
      </p:sp>
      <p:sp>
        <p:nvSpPr>
          <p:cNvPr id="3" name="Content Placeholder 2">
            <a:extLst>
              <a:ext uri="{FF2B5EF4-FFF2-40B4-BE49-F238E27FC236}">
                <a16:creationId xmlns:a16="http://schemas.microsoft.com/office/drawing/2014/main" id="{4AA23AAB-AC7B-EDB7-7A1D-203490F3A2D6}"/>
              </a:ext>
            </a:extLst>
          </p:cNvPr>
          <p:cNvSpPr>
            <a:spLocks noGrp="1"/>
          </p:cNvSpPr>
          <p:nvPr>
            <p:ph idx="1"/>
          </p:nvPr>
        </p:nvSpPr>
        <p:spPr/>
        <p:txBody>
          <a:bodyPr>
            <a:normAutofit fontScale="85000" lnSpcReduction="20000"/>
          </a:bodyPr>
          <a:lstStyle/>
          <a:p>
            <a:r>
              <a:rPr lang="en-US" dirty="0"/>
              <a:t>In the OT, </a:t>
            </a:r>
            <a:r>
              <a:rPr lang="en-US" i="1" dirty="0"/>
              <a:t>mashiach</a:t>
            </a:r>
            <a:r>
              <a:rPr lang="en-US" dirty="0"/>
              <a:t> means “anointed.”</a:t>
            </a:r>
          </a:p>
          <a:p>
            <a:pPr lvl="1"/>
            <a:r>
              <a:rPr lang="en-US" dirty="0"/>
              <a:t>Kings and Priests are anointed</a:t>
            </a:r>
          </a:p>
          <a:p>
            <a:pPr lvl="1"/>
            <a:r>
              <a:rPr lang="en-US" dirty="0"/>
              <a:t>Not a divine figure.</a:t>
            </a:r>
          </a:p>
          <a:p>
            <a:pPr lvl="1"/>
            <a:r>
              <a:rPr lang="en-US" dirty="0"/>
              <a:t>Isaiah calls Cyrus YHWH’s messiah.</a:t>
            </a:r>
          </a:p>
          <a:p>
            <a:pPr lvl="1"/>
            <a:endParaRPr lang="en-US" dirty="0"/>
          </a:p>
          <a:p>
            <a:r>
              <a:rPr lang="en-US" dirty="0"/>
              <a:t>In Second Temple Period, “The Messiah” was expected to restore the Davidic monarchy.</a:t>
            </a:r>
          </a:p>
          <a:p>
            <a:pPr lvl="1"/>
            <a:r>
              <a:rPr lang="en-US" dirty="0"/>
              <a:t>The Hasmoneans were considered pretenders to the throne.</a:t>
            </a:r>
          </a:p>
          <a:p>
            <a:pPr lvl="1"/>
            <a:endParaRPr lang="en-US" dirty="0"/>
          </a:p>
        </p:txBody>
      </p:sp>
    </p:spTree>
    <p:extLst>
      <p:ext uri="{BB962C8B-B14F-4D97-AF65-F5344CB8AC3E}">
        <p14:creationId xmlns:p14="http://schemas.microsoft.com/office/powerpoint/2010/main" val="85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98B01-7644-ABE4-3C82-F737BEB53F7F}"/>
              </a:ext>
            </a:extLst>
          </p:cNvPr>
          <p:cNvSpPr>
            <a:spLocks noGrp="1"/>
          </p:cNvSpPr>
          <p:nvPr>
            <p:ph type="title"/>
          </p:nvPr>
        </p:nvSpPr>
        <p:spPr/>
        <p:txBody>
          <a:bodyPr/>
          <a:lstStyle/>
          <a:p>
            <a:r>
              <a:rPr lang="en-US" dirty="0"/>
              <a:t>Messianism in Jewish Literature</a:t>
            </a:r>
          </a:p>
        </p:txBody>
      </p:sp>
      <p:sp>
        <p:nvSpPr>
          <p:cNvPr id="3" name="Content Placeholder 2">
            <a:extLst>
              <a:ext uri="{FF2B5EF4-FFF2-40B4-BE49-F238E27FC236}">
                <a16:creationId xmlns:a16="http://schemas.microsoft.com/office/drawing/2014/main" id="{DCECFA40-C56C-33D3-5348-0C5A17E8E041}"/>
              </a:ext>
            </a:extLst>
          </p:cNvPr>
          <p:cNvSpPr>
            <a:spLocks noGrp="1"/>
          </p:cNvSpPr>
          <p:nvPr>
            <p:ph idx="1"/>
          </p:nvPr>
        </p:nvSpPr>
        <p:spPr/>
        <p:txBody>
          <a:bodyPr>
            <a:normAutofit fontScale="92500" lnSpcReduction="10000"/>
          </a:bodyPr>
          <a:lstStyle/>
          <a:p>
            <a:r>
              <a:rPr lang="en-US" dirty="0"/>
              <a:t>A wide range of views</a:t>
            </a:r>
          </a:p>
          <a:p>
            <a:r>
              <a:rPr lang="en-US" dirty="0"/>
              <a:t>Will subdue the nations and save them.</a:t>
            </a:r>
          </a:p>
          <a:p>
            <a:r>
              <a:rPr lang="en-US" dirty="0"/>
              <a:t>A warrior-king (wins through Divine means)</a:t>
            </a:r>
          </a:p>
          <a:p>
            <a:r>
              <a:rPr lang="en-US" dirty="0"/>
              <a:t>An Elijah-like prophet</a:t>
            </a:r>
          </a:p>
          <a:p>
            <a:r>
              <a:rPr lang="en-US" dirty="0"/>
              <a:t>Some mention 2 Messiahs:</a:t>
            </a:r>
          </a:p>
          <a:p>
            <a:pPr lvl="1"/>
            <a:r>
              <a:rPr lang="en-US" dirty="0"/>
              <a:t>Davidic Messiah</a:t>
            </a:r>
          </a:p>
          <a:p>
            <a:pPr lvl="1"/>
            <a:r>
              <a:rPr lang="en-US" dirty="0"/>
              <a:t>Levitical Messiah.</a:t>
            </a:r>
          </a:p>
          <a:p>
            <a:pPr lvl="1"/>
            <a:endParaRPr lang="en-US" dirty="0"/>
          </a:p>
        </p:txBody>
      </p:sp>
    </p:spTree>
    <p:extLst>
      <p:ext uri="{BB962C8B-B14F-4D97-AF65-F5344CB8AC3E}">
        <p14:creationId xmlns:p14="http://schemas.microsoft.com/office/powerpoint/2010/main" val="336741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35875-69E4-BDFB-1350-149491BDEDE6}"/>
              </a:ext>
            </a:extLst>
          </p:cNvPr>
          <p:cNvSpPr txBox="1"/>
          <p:nvPr/>
        </p:nvSpPr>
        <p:spPr>
          <a:xfrm>
            <a:off x="579120" y="1848475"/>
            <a:ext cx="7985760" cy="1446550"/>
          </a:xfrm>
          <a:prstGeom prst="rect">
            <a:avLst/>
          </a:prstGeom>
          <a:noFill/>
        </p:spPr>
        <p:txBody>
          <a:bodyPr wrap="square" rtlCol="0">
            <a:spAutoFit/>
          </a:bodyPr>
          <a:lstStyle/>
          <a:p>
            <a:pPr algn="ctr"/>
            <a:r>
              <a:rPr lang="en-US" sz="4400" dirty="0"/>
              <a:t>How do we see this in</a:t>
            </a:r>
            <a:br>
              <a:rPr lang="en-US" sz="4400" dirty="0"/>
            </a:br>
            <a:r>
              <a:rPr lang="en-US" sz="4400" dirty="0"/>
              <a:t>the New Testament?</a:t>
            </a:r>
          </a:p>
        </p:txBody>
      </p:sp>
    </p:spTree>
    <p:extLst>
      <p:ext uri="{BB962C8B-B14F-4D97-AF65-F5344CB8AC3E}">
        <p14:creationId xmlns:p14="http://schemas.microsoft.com/office/powerpoint/2010/main" val="110236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2CBA57-FDCF-6654-2EF9-A6E071B4183F}"/>
              </a:ext>
            </a:extLst>
          </p:cNvPr>
          <p:cNvSpPr txBox="1"/>
          <p:nvPr/>
        </p:nvSpPr>
        <p:spPr>
          <a:xfrm>
            <a:off x="574040" y="871071"/>
            <a:ext cx="7995920" cy="3631763"/>
          </a:xfrm>
          <a:prstGeom prst="rect">
            <a:avLst/>
          </a:prstGeom>
          <a:noFill/>
        </p:spPr>
        <p:txBody>
          <a:bodyPr wrap="square" rtlCol="0">
            <a:spAutoFit/>
          </a:bodyPr>
          <a:lstStyle/>
          <a:p>
            <a:r>
              <a:rPr lang="en-US" dirty="0"/>
              <a:t>Now when Jesus came into the district of Caesarea Philippi, he asked his disciples, “Who do people say that the </a:t>
            </a:r>
            <a:r>
              <a:rPr lang="en-US" dirty="0">
                <a:solidFill>
                  <a:srgbClr val="FFFF00"/>
                </a:solidFill>
              </a:rPr>
              <a:t>Son of Man</a:t>
            </a:r>
            <a:r>
              <a:rPr lang="en-US" dirty="0"/>
              <a:t> is?” And they said, “Some say John the Baptist, but others Elijah, and still others Jeremiah or one of the prophets.” He said to them, “But who do you say that I am?” Simon Peter answered, “</a:t>
            </a:r>
            <a:r>
              <a:rPr lang="en-US" dirty="0">
                <a:solidFill>
                  <a:srgbClr val="FFFF00"/>
                </a:solidFill>
              </a:rPr>
              <a:t>You are the Messiah, the Son of the living God.</a:t>
            </a:r>
            <a:r>
              <a:rPr lang="en-US" dirty="0"/>
              <a:t>” And Jesus answered him, “Blessed are you, Simon son of Jonah! For flesh and blood has not revealed this to you, but my Father in heaven. And I tell you, you are Peter, and on this rock I will build my church, and the gates of Hades will not prevail against it. I will give you the keys of the kingdom of heaven, and whatever you bind on earth will be bound in heaven, and whatever you loose on earth will be loosed in heaven.” </a:t>
            </a:r>
            <a:r>
              <a:rPr lang="en-US" dirty="0">
                <a:solidFill>
                  <a:srgbClr val="FFFF00"/>
                </a:solidFill>
              </a:rPr>
              <a:t>Then he sternly ordered the disciples not to tell anyone that he was the Messiah</a:t>
            </a:r>
            <a:r>
              <a:rPr lang="en-US" dirty="0"/>
              <a:t>. </a:t>
            </a:r>
            <a:endParaRPr lang="en-US" sz="1400" dirty="0"/>
          </a:p>
          <a:p>
            <a:endParaRPr lang="en-US" sz="1400" dirty="0"/>
          </a:p>
          <a:p>
            <a:pPr algn="r"/>
            <a:r>
              <a:rPr lang="en-US" sz="1400" dirty="0"/>
              <a:t>Matt 16:13–20 (NRSV)</a:t>
            </a:r>
          </a:p>
        </p:txBody>
      </p:sp>
    </p:spTree>
    <p:extLst>
      <p:ext uri="{BB962C8B-B14F-4D97-AF65-F5344CB8AC3E}">
        <p14:creationId xmlns:p14="http://schemas.microsoft.com/office/powerpoint/2010/main" val="98786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2CBA57-FDCF-6654-2EF9-A6E071B4183F}"/>
              </a:ext>
            </a:extLst>
          </p:cNvPr>
          <p:cNvSpPr txBox="1"/>
          <p:nvPr/>
        </p:nvSpPr>
        <p:spPr>
          <a:xfrm>
            <a:off x="574040" y="871071"/>
            <a:ext cx="7995920" cy="3600986"/>
          </a:xfrm>
          <a:prstGeom prst="rect">
            <a:avLst/>
          </a:prstGeom>
          <a:noFill/>
        </p:spPr>
        <p:txBody>
          <a:bodyPr wrap="square" rtlCol="0">
            <a:spAutoFit/>
          </a:bodyPr>
          <a:lstStyle/>
          <a:p>
            <a:r>
              <a:rPr lang="en-US" sz="2400" dirty="0"/>
              <a:t>“</a:t>
            </a:r>
            <a:r>
              <a:rPr lang="en-US" sz="2400" dirty="0">
                <a:solidFill>
                  <a:srgbClr val="FFFF00"/>
                </a:solidFill>
              </a:rPr>
              <a:t>When the Son of Man comes in his glory, and all the angels with him, then he will sit on the throne of his glory. All the nations will be gathered before him</a:t>
            </a:r>
            <a:r>
              <a:rPr lang="en-US" sz="2400" dirty="0"/>
              <a:t>, and he will separate people one from another as a shepherd separates the sheep from the goats, and he will put the sheep at his right hand and the goats at the left. </a:t>
            </a:r>
            <a:r>
              <a:rPr lang="en-US" sz="2400" dirty="0">
                <a:solidFill>
                  <a:srgbClr val="FFFF00"/>
                </a:solidFill>
              </a:rPr>
              <a:t>Then the king will say to those at his right hand, ‘Come, you that are blessed by my Father, inherit the kingdom prepared for you from the foundation of the world.</a:t>
            </a:r>
            <a:r>
              <a:rPr lang="en-US" sz="2400" dirty="0"/>
              <a:t>”</a:t>
            </a:r>
            <a:endParaRPr lang="en-US" dirty="0"/>
          </a:p>
          <a:p>
            <a:endParaRPr lang="en-US" dirty="0"/>
          </a:p>
          <a:p>
            <a:pPr algn="r"/>
            <a:r>
              <a:rPr lang="en-US" dirty="0"/>
              <a:t>Matt 25:31–34</a:t>
            </a:r>
          </a:p>
        </p:txBody>
      </p:sp>
    </p:spTree>
    <p:extLst>
      <p:ext uri="{BB962C8B-B14F-4D97-AF65-F5344CB8AC3E}">
        <p14:creationId xmlns:p14="http://schemas.microsoft.com/office/powerpoint/2010/main" val="234998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2CBA57-FDCF-6654-2EF9-A6E071B4183F}"/>
              </a:ext>
            </a:extLst>
          </p:cNvPr>
          <p:cNvSpPr txBox="1"/>
          <p:nvPr/>
        </p:nvSpPr>
        <p:spPr>
          <a:xfrm>
            <a:off x="574040" y="871071"/>
            <a:ext cx="7995920" cy="3293209"/>
          </a:xfrm>
          <a:prstGeom prst="rect">
            <a:avLst/>
          </a:prstGeom>
          <a:noFill/>
        </p:spPr>
        <p:txBody>
          <a:bodyPr wrap="square" rtlCol="0">
            <a:spAutoFit/>
          </a:bodyPr>
          <a:lstStyle/>
          <a:p>
            <a:r>
              <a:rPr lang="en-US" sz="1600" dirty="0"/>
              <a:t>After his suffering he presented himself alive to them by many convincing proofs, appearing to them during forty days and speaking about the kingdom of God. While staying with them, he ordered them not to leave Jerusalem, but to wait there for the promise of the Father. “This,” he said, “is what you have heard from me; for John baptized with water, but you will be baptized with the Holy Spirit not many days from now.”</a:t>
            </a:r>
          </a:p>
          <a:p>
            <a:endParaRPr lang="en-US" sz="1600" dirty="0"/>
          </a:p>
          <a:p>
            <a:r>
              <a:rPr lang="en-US" sz="1600" dirty="0"/>
              <a:t>So when they had come together, they asked him, “</a:t>
            </a:r>
            <a:r>
              <a:rPr lang="en-US" sz="1600" dirty="0">
                <a:solidFill>
                  <a:srgbClr val="FFFF00"/>
                </a:solidFill>
              </a:rPr>
              <a:t>Lord, is this the time when you will restore the kingdom to Israel?</a:t>
            </a:r>
            <a:r>
              <a:rPr lang="en-US" sz="1600" dirty="0"/>
              <a:t>” He replied, “</a:t>
            </a:r>
            <a:r>
              <a:rPr lang="en-US" sz="1600" dirty="0">
                <a:solidFill>
                  <a:srgbClr val="FFFF00"/>
                </a:solidFill>
              </a:rPr>
              <a:t>It is not for you to know the times or periods that the Father has set by his own authority</a:t>
            </a:r>
            <a:r>
              <a:rPr lang="en-US" sz="1600" dirty="0"/>
              <a:t>. But you will receive power when the Holy Spirit has come upon you; and you will be my witnesses in Jerusalem, in all Judea and Samaria, and to the ends of the earth.” When he had said this, as they were watching, he was lifted up, and a cloud took him out of their sight. </a:t>
            </a:r>
          </a:p>
          <a:p>
            <a:pPr algn="r"/>
            <a:r>
              <a:rPr lang="en-US" sz="1600" dirty="0"/>
              <a:t>Acts 1:3–9</a:t>
            </a:r>
          </a:p>
        </p:txBody>
      </p:sp>
    </p:spTree>
    <p:extLst>
      <p:ext uri="{BB962C8B-B14F-4D97-AF65-F5344CB8AC3E}">
        <p14:creationId xmlns:p14="http://schemas.microsoft.com/office/powerpoint/2010/main" val="92555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2CBA57-FDCF-6654-2EF9-A6E071B4183F}"/>
              </a:ext>
            </a:extLst>
          </p:cNvPr>
          <p:cNvSpPr txBox="1"/>
          <p:nvPr/>
        </p:nvSpPr>
        <p:spPr>
          <a:xfrm>
            <a:off x="391160" y="302111"/>
            <a:ext cx="3906520" cy="4678204"/>
          </a:xfrm>
          <a:prstGeom prst="rect">
            <a:avLst/>
          </a:prstGeom>
          <a:noFill/>
        </p:spPr>
        <p:txBody>
          <a:bodyPr wrap="square" rtlCol="0">
            <a:spAutoFit/>
          </a:bodyPr>
          <a:lstStyle/>
          <a:p>
            <a:r>
              <a:rPr lang="en-US" dirty="0"/>
              <a:t>Now concerning the times and the seasons, brothers and sisters, you do not need to have anything written to you. </a:t>
            </a:r>
            <a:r>
              <a:rPr lang="en-US" dirty="0">
                <a:solidFill>
                  <a:srgbClr val="FFFF00"/>
                </a:solidFill>
              </a:rPr>
              <a:t>For you yourselves know very well that the day of the Lord will come like a thief in the night.</a:t>
            </a:r>
            <a:r>
              <a:rPr lang="en-US" dirty="0"/>
              <a:t> When they say, “There is peace and security,” then sudden destruction will come upon them, as labor pains come upon a pregnant woman, and there will be no escape! But you, beloved, are not in darkness, for that day to surprise you like a thief; for you are all children of light and children of the day; we are not of the night or of darkness.</a:t>
            </a:r>
          </a:p>
          <a:p>
            <a:endParaRPr lang="en-US" sz="1400" dirty="0"/>
          </a:p>
          <a:p>
            <a:pPr algn="r"/>
            <a:r>
              <a:rPr lang="en-US" sz="1400" dirty="0"/>
              <a:t>1 </a:t>
            </a:r>
            <a:r>
              <a:rPr lang="en-US" sz="1400" dirty="0" err="1"/>
              <a:t>Thess</a:t>
            </a:r>
            <a:r>
              <a:rPr lang="en-US" sz="1400" dirty="0"/>
              <a:t> 5:1–5</a:t>
            </a:r>
          </a:p>
        </p:txBody>
      </p:sp>
      <p:sp>
        <p:nvSpPr>
          <p:cNvPr id="3" name="TextBox 2">
            <a:extLst>
              <a:ext uri="{FF2B5EF4-FFF2-40B4-BE49-F238E27FC236}">
                <a16:creationId xmlns:a16="http://schemas.microsoft.com/office/drawing/2014/main" id="{8A8D5CCD-4E35-3D71-0713-F615F3D44C6F}"/>
              </a:ext>
            </a:extLst>
          </p:cNvPr>
          <p:cNvSpPr txBox="1"/>
          <p:nvPr/>
        </p:nvSpPr>
        <p:spPr>
          <a:xfrm>
            <a:off x="4846320" y="302111"/>
            <a:ext cx="3906520" cy="4401205"/>
          </a:xfrm>
          <a:prstGeom prst="rect">
            <a:avLst/>
          </a:prstGeom>
          <a:noFill/>
        </p:spPr>
        <p:txBody>
          <a:bodyPr wrap="square" rtlCol="0">
            <a:spAutoFit/>
          </a:bodyPr>
          <a:lstStyle/>
          <a:p>
            <a:r>
              <a:rPr lang="en-US" dirty="0"/>
              <a:t>But do not ignore this one fact, beloved, that with the Lord one day is like a thousand years, and a thousand years are like one day. The Lord is not slow about his promise, as some think of slowness, but is patient with you, not wanting any to perish, but all to come to repentance. </a:t>
            </a:r>
            <a:r>
              <a:rPr lang="en-US" dirty="0">
                <a:solidFill>
                  <a:srgbClr val="FFFF00"/>
                </a:solidFill>
              </a:rPr>
              <a:t>But the day of the Lord will come like a thief, and then the heavens will pass away with a loud noise, and the elements will be dissolved with fire, and the earth and everything that is done on it will be disclosed. </a:t>
            </a:r>
          </a:p>
          <a:p>
            <a:endParaRPr lang="en-US" sz="1400" dirty="0"/>
          </a:p>
          <a:p>
            <a:pPr algn="r"/>
            <a:r>
              <a:rPr lang="en-US" sz="1400" dirty="0"/>
              <a:t>1 Pet 3:8–10</a:t>
            </a:r>
          </a:p>
        </p:txBody>
      </p:sp>
    </p:spTree>
    <p:extLst>
      <p:ext uri="{BB962C8B-B14F-4D97-AF65-F5344CB8AC3E}">
        <p14:creationId xmlns:p14="http://schemas.microsoft.com/office/powerpoint/2010/main" val="400873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2CBA57-FDCF-6654-2EF9-A6E071B4183F}"/>
              </a:ext>
            </a:extLst>
          </p:cNvPr>
          <p:cNvSpPr txBox="1"/>
          <p:nvPr/>
        </p:nvSpPr>
        <p:spPr>
          <a:xfrm>
            <a:off x="574040" y="312271"/>
            <a:ext cx="7995920" cy="4524315"/>
          </a:xfrm>
          <a:prstGeom prst="rect">
            <a:avLst/>
          </a:prstGeom>
          <a:noFill/>
        </p:spPr>
        <p:txBody>
          <a:bodyPr wrap="square" rtlCol="0">
            <a:spAutoFit/>
          </a:bodyPr>
          <a:lstStyle/>
          <a:p>
            <a:r>
              <a:rPr lang="en-US" sz="1400" dirty="0"/>
              <a:t>Then I saw a new heaven and a new earth; for the first heaven and the first earth had passed away, and the sea was no more. And I saw the holy city, the new Jerusalem, coming down out of heaven from God, prepared as a bride adorned for her husband. And I heard a loud voice from the throne saying,</a:t>
            </a:r>
          </a:p>
          <a:p>
            <a:r>
              <a:rPr lang="en-US" sz="1400" dirty="0"/>
              <a:t>	“See, the home of God is among mortals.</a:t>
            </a:r>
          </a:p>
          <a:p>
            <a:r>
              <a:rPr lang="en-US" sz="1400" dirty="0"/>
              <a:t>	He will dwell with them as their God; </a:t>
            </a:r>
          </a:p>
          <a:p>
            <a:r>
              <a:rPr lang="en-US" sz="1400" dirty="0"/>
              <a:t>	they will be his peoples, </a:t>
            </a:r>
          </a:p>
          <a:p>
            <a:r>
              <a:rPr lang="en-US" sz="1400" dirty="0"/>
              <a:t>	and God himself will be with them; </a:t>
            </a:r>
          </a:p>
          <a:p>
            <a:r>
              <a:rPr lang="en-US" sz="1400" dirty="0"/>
              <a:t> 	he will wipe every tear from their eyes.</a:t>
            </a:r>
          </a:p>
          <a:p>
            <a:r>
              <a:rPr lang="en-US" sz="1400" dirty="0"/>
              <a:t>	Death will be no more;</a:t>
            </a:r>
          </a:p>
          <a:p>
            <a:r>
              <a:rPr lang="en-US" sz="1400" dirty="0"/>
              <a:t>	mourning and crying and pain will be no more,</a:t>
            </a:r>
          </a:p>
          <a:p>
            <a:r>
              <a:rPr lang="en-US" sz="1400" dirty="0"/>
              <a:t>	for the first things have passed away.”</a:t>
            </a:r>
          </a:p>
          <a:p>
            <a:endParaRPr lang="en-US" sz="1400" dirty="0"/>
          </a:p>
          <a:p>
            <a:r>
              <a:rPr lang="en-US" sz="1400" dirty="0"/>
              <a:t>And the one who was seated on the throne said, “See, I am making all things new.” Also he said, “Write this, for these words are trustworthy and true.” Then he said to me, “It is done! I am the Alpha and the Omega, the beginning and the end. To the thirsty I will give water as a gift from the spring of the water of life. Those who conquer will inherit these things, and I will be their God and they will be my children. But as for the cowardly, the faithless, the polluted, the murderers, the fornicators, the sorcerers, the idolaters, and all liars, their place will be in the lake that burns with fire and sulfur, which is the second death.”</a:t>
            </a:r>
            <a:endParaRPr lang="en-US" dirty="0"/>
          </a:p>
          <a:p>
            <a:endParaRPr lang="en-US" dirty="0"/>
          </a:p>
          <a:p>
            <a:pPr algn="r"/>
            <a:r>
              <a:rPr lang="en-US" dirty="0"/>
              <a:t>Rev 21:1–8</a:t>
            </a:r>
          </a:p>
        </p:txBody>
      </p:sp>
    </p:spTree>
    <p:extLst>
      <p:ext uri="{BB962C8B-B14F-4D97-AF65-F5344CB8AC3E}">
        <p14:creationId xmlns:p14="http://schemas.microsoft.com/office/powerpoint/2010/main" val="193903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35875-69E4-BDFB-1350-149491BDEDE6}"/>
              </a:ext>
            </a:extLst>
          </p:cNvPr>
          <p:cNvSpPr txBox="1"/>
          <p:nvPr/>
        </p:nvSpPr>
        <p:spPr>
          <a:xfrm>
            <a:off x="579120" y="1848475"/>
            <a:ext cx="7985760" cy="1446550"/>
          </a:xfrm>
          <a:prstGeom prst="rect">
            <a:avLst/>
          </a:prstGeom>
          <a:noFill/>
        </p:spPr>
        <p:txBody>
          <a:bodyPr wrap="square" rtlCol="0">
            <a:spAutoFit/>
          </a:bodyPr>
          <a:lstStyle/>
          <a:p>
            <a:pPr algn="ctr"/>
            <a:r>
              <a:rPr lang="en-US" sz="4400" dirty="0"/>
              <a:t>Why might Jews reject Jesus</a:t>
            </a:r>
            <a:br>
              <a:rPr lang="en-US" sz="4400" dirty="0"/>
            </a:br>
            <a:r>
              <a:rPr lang="en-US" sz="4400" dirty="0"/>
              <a:t>as the Messiah?</a:t>
            </a:r>
          </a:p>
        </p:txBody>
      </p:sp>
    </p:spTree>
    <p:extLst>
      <p:ext uri="{BB962C8B-B14F-4D97-AF65-F5344CB8AC3E}">
        <p14:creationId xmlns:p14="http://schemas.microsoft.com/office/powerpoint/2010/main" val="52124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D490C6-28AD-82C6-C4F3-8A02177BE103}"/>
              </a:ext>
            </a:extLst>
          </p:cNvPr>
          <p:cNvSpPr>
            <a:spLocks noGrp="1"/>
          </p:cNvSpPr>
          <p:nvPr>
            <p:ph type="title"/>
          </p:nvPr>
        </p:nvSpPr>
        <p:spPr>
          <a:xfrm>
            <a:off x="457200" y="205979"/>
            <a:ext cx="8229600" cy="857250"/>
          </a:xfrm>
        </p:spPr>
        <p:txBody>
          <a:bodyPr/>
          <a:lstStyle/>
          <a:p>
            <a:r>
              <a:rPr lang="en-US" dirty="0"/>
              <a:t>Summary</a:t>
            </a:r>
          </a:p>
        </p:txBody>
      </p:sp>
      <p:sp>
        <p:nvSpPr>
          <p:cNvPr id="4" name="Content Placeholder 3">
            <a:extLst>
              <a:ext uri="{FF2B5EF4-FFF2-40B4-BE49-F238E27FC236}">
                <a16:creationId xmlns:a16="http://schemas.microsoft.com/office/drawing/2014/main" id="{DD9DE3B8-472E-2EF1-3A82-B76647CC8CD2}"/>
              </a:ext>
            </a:extLst>
          </p:cNvPr>
          <p:cNvSpPr>
            <a:spLocks noGrp="1"/>
          </p:cNvSpPr>
          <p:nvPr>
            <p:ph idx="1"/>
          </p:nvPr>
        </p:nvSpPr>
        <p:spPr>
          <a:xfrm>
            <a:off x="457200" y="1200151"/>
            <a:ext cx="8229600" cy="3394472"/>
          </a:xfrm>
        </p:spPr>
        <p:txBody>
          <a:bodyPr>
            <a:normAutofit lnSpcReduction="10000"/>
          </a:bodyPr>
          <a:lstStyle/>
          <a:p>
            <a:r>
              <a:rPr lang="en-US" dirty="0"/>
              <a:t>Understanding the apocalyptic worldview and messianism helps us understand the New Testament.</a:t>
            </a:r>
          </a:p>
          <a:p>
            <a:r>
              <a:rPr lang="en-US" dirty="0"/>
              <a:t>Jesus’s ministry and all the NT books share this worldview and their understanding of how God was working in the world.</a:t>
            </a:r>
          </a:p>
          <a:p>
            <a:r>
              <a:rPr lang="en-US" dirty="0"/>
              <a:t>We live under a very similar worldview today.</a:t>
            </a:r>
          </a:p>
          <a:p>
            <a:endParaRPr lang="en-US" dirty="0"/>
          </a:p>
        </p:txBody>
      </p:sp>
    </p:spTree>
    <p:extLst>
      <p:ext uri="{BB962C8B-B14F-4D97-AF65-F5344CB8AC3E}">
        <p14:creationId xmlns:p14="http://schemas.microsoft.com/office/powerpoint/2010/main" val="390938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7035-70FE-EBD5-C5FF-9741CFFBF11F}"/>
              </a:ext>
            </a:extLst>
          </p:cNvPr>
          <p:cNvSpPr>
            <a:spLocks noGrp="1"/>
          </p:cNvSpPr>
          <p:nvPr>
            <p:ph type="title"/>
          </p:nvPr>
        </p:nvSpPr>
        <p:spPr/>
        <p:txBody>
          <a:bodyPr/>
          <a:lstStyle/>
          <a:p>
            <a:r>
              <a:rPr lang="en-US" dirty="0" err="1"/>
              <a:t>SteppingIntoTheJordan.com</a:t>
            </a:r>
            <a:endParaRPr lang="en-US" dirty="0"/>
          </a:p>
        </p:txBody>
      </p:sp>
      <p:pic>
        <p:nvPicPr>
          <p:cNvPr id="3" name="Picture 2">
            <a:extLst>
              <a:ext uri="{FF2B5EF4-FFF2-40B4-BE49-F238E27FC236}">
                <a16:creationId xmlns:a16="http://schemas.microsoft.com/office/drawing/2014/main" id="{92C99DB1-60DD-9DFB-C2A9-625B5CE475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5860" y="1149171"/>
            <a:ext cx="6812280" cy="3748980"/>
          </a:xfrm>
          <a:prstGeom prst="rect">
            <a:avLst/>
          </a:prstGeom>
        </p:spPr>
      </p:pic>
      <p:cxnSp>
        <p:nvCxnSpPr>
          <p:cNvPr id="7" name="Straight Arrow Connector 6">
            <a:extLst>
              <a:ext uri="{FF2B5EF4-FFF2-40B4-BE49-F238E27FC236}">
                <a16:creationId xmlns:a16="http://schemas.microsoft.com/office/drawing/2014/main" id="{7598678D-FC92-9293-1F39-3297B5557E63}"/>
              </a:ext>
            </a:extLst>
          </p:cNvPr>
          <p:cNvCxnSpPr>
            <a:cxnSpLocks/>
          </p:cNvCxnSpPr>
          <p:nvPr/>
        </p:nvCxnSpPr>
        <p:spPr>
          <a:xfrm flipH="1" flipV="1">
            <a:off x="5344160" y="1645920"/>
            <a:ext cx="2225040" cy="1377741"/>
          </a:xfrm>
          <a:prstGeom prst="straightConnector1">
            <a:avLst/>
          </a:prstGeom>
          <a:ln>
            <a:solidFill>
              <a:srgbClr val="FFFF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0860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D490C6-28AD-82C6-C4F3-8A02177BE103}"/>
              </a:ext>
            </a:extLst>
          </p:cNvPr>
          <p:cNvSpPr>
            <a:spLocks noGrp="1"/>
          </p:cNvSpPr>
          <p:nvPr>
            <p:ph type="title"/>
          </p:nvPr>
        </p:nvSpPr>
        <p:spPr>
          <a:xfrm>
            <a:off x="457200" y="205979"/>
            <a:ext cx="8229600" cy="857250"/>
          </a:xfrm>
        </p:spPr>
        <p:txBody>
          <a:bodyPr/>
          <a:lstStyle/>
          <a:p>
            <a:r>
              <a:rPr lang="en-US" dirty="0"/>
              <a:t>Next Week</a:t>
            </a:r>
          </a:p>
        </p:txBody>
      </p:sp>
      <p:sp>
        <p:nvSpPr>
          <p:cNvPr id="4" name="Content Placeholder 3">
            <a:extLst>
              <a:ext uri="{FF2B5EF4-FFF2-40B4-BE49-F238E27FC236}">
                <a16:creationId xmlns:a16="http://schemas.microsoft.com/office/drawing/2014/main" id="{DD9DE3B8-472E-2EF1-3A82-B76647CC8CD2}"/>
              </a:ext>
            </a:extLst>
          </p:cNvPr>
          <p:cNvSpPr>
            <a:spLocks noGrp="1"/>
          </p:cNvSpPr>
          <p:nvPr>
            <p:ph idx="1"/>
          </p:nvPr>
        </p:nvSpPr>
        <p:spPr>
          <a:xfrm>
            <a:off x="457200" y="1200151"/>
            <a:ext cx="8229600" cy="3394472"/>
          </a:xfrm>
        </p:spPr>
        <p:txBody>
          <a:bodyPr/>
          <a:lstStyle/>
          <a:p>
            <a:r>
              <a:rPr lang="en-US" dirty="0"/>
              <a:t>Noah and the Flood</a:t>
            </a:r>
          </a:p>
          <a:p>
            <a:endParaRPr lang="en-US" dirty="0"/>
          </a:p>
          <a:p>
            <a:r>
              <a:rPr lang="en-US" dirty="0"/>
              <a:t>Bring your favorite children’s story of Noah.</a:t>
            </a:r>
          </a:p>
        </p:txBody>
      </p:sp>
    </p:spTree>
    <p:extLst>
      <p:ext uri="{BB962C8B-B14F-4D97-AF65-F5344CB8AC3E}">
        <p14:creationId xmlns:p14="http://schemas.microsoft.com/office/powerpoint/2010/main" val="375944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5437-7D7C-26C6-4080-CFD92F52E039}"/>
              </a:ext>
            </a:extLst>
          </p:cNvPr>
          <p:cNvSpPr>
            <a:spLocks noGrp="1"/>
          </p:cNvSpPr>
          <p:nvPr>
            <p:ph type="title"/>
          </p:nvPr>
        </p:nvSpPr>
        <p:spPr/>
        <p:txBody>
          <a:bodyPr/>
          <a:lstStyle/>
          <a:p>
            <a:r>
              <a:rPr lang="en-US" dirty="0"/>
              <a:t>Direct Link</a:t>
            </a:r>
          </a:p>
        </p:txBody>
      </p:sp>
      <p:sp>
        <p:nvSpPr>
          <p:cNvPr id="3" name="TextBox 2">
            <a:extLst>
              <a:ext uri="{FF2B5EF4-FFF2-40B4-BE49-F238E27FC236}">
                <a16:creationId xmlns:a16="http://schemas.microsoft.com/office/drawing/2014/main" id="{C29D98B9-52CD-FFB8-C75F-F2C41045FC49}"/>
              </a:ext>
            </a:extLst>
          </p:cNvPr>
          <p:cNvSpPr txBox="1"/>
          <p:nvPr/>
        </p:nvSpPr>
        <p:spPr>
          <a:xfrm>
            <a:off x="904240" y="1849120"/>
            <a:ext cx="7538720" cy="461665"/>
          </a:xfrm>
          <a:prstGeom prst="rect">
            <a:avLst/>
          </a:prstGeom>
          <a:noFill/>
        </p:spPr>
        <p:txBody>
          <a:bodyPr wrap="square" rtlCol="0">
            <a:spAutoFit/>
          </a:bodyPr>
          <a:lstStyle/>
          <a:p>
            <a:pPr algn="ctr"/>
            <a:r>
              <a:rPr lang="en-US" sz="2400" dirty="0">
                <a:hlinkClick r:id="rId2">
                  <a:extLst>
                    <a:ext uri="{A12FA001-AC4F-418D-AE19-62706E023703}">
                      <ahyp:hlinkClr xmlns:ahyp="http://schemas.microsoft.com/office/drawing/2018/hyperlinkcolor" val="tx"/>
                    </a:ext>
                  </a:extLst>
                </a:hlinkClick>
              </a:rPr>
              <a:t>https://steppingintothejordan.com/study-trips/</a:t>
            </a:r>
            <a:endParaRPr lang="en-US" sz="2400" dirty="0"/>
          </a:p>
        </p:txBody>
      </p:sp>
    </p:spTree>
    <p:extLst>
      <p:ext uri="{BB962C8B-B14F-4D97-AF65-F5344CB8AC3E}">
        <p14:creationId xmlns:p14="http://schemas.microsoft.com/office/powerpoint/2010/main" val="39747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CE005B-2FB3-B38D-78C2-B65E18D73C37}"/>
              </a:ext>
            </a:extLst>
          </p:cNvPr>
          <p:cNvSpPr>
            <a:spLocks noGrp="1"/>
          </p:cNvSpPr>
          <p:nvPr>
            <p:ph type="title"/>
          </p:nvPr>
        </p:nvSpPr>
        <p:spPr/>
        <p:txBody>
          <a:bodyPr/>
          <a:lstStyle/>
          <a:p>
            <a:r>
              <a:rPr lang="en-US" dirty="0"/>
              <a:t>Objective and Method</a:t>
            </a:r>
          </a:p>
        </p:txBody>
      </p:sp>
      <p:sp>
        <p:nvSpPr>
          <p:cNvPr id="4" name="Content Placeholder 3">
            <a:extLst>
              <a:ext uri="{FF2B5EF4-FFF2-40B4-BE49-F238E27FC236}">
                <a16:creationId xmlns:a16="http://schemas.microsoft.com/office/drawing/2014/main" id="{88D4F0C7-AA90-FB96-EF87-00AB2B8925EF}"/>
              </a:ext>
            </a:extLst>
          </p:cNvPr>
          <p:cNvSpPr>
            <a:spLocks noGrp="1"/>
          </p:cNvSpPr>
          <p:nvPr>
            <p:ph idx="1"/>
          </p:nvPr>
        </p:nvSpPr>
        <p:spPr/>
        <p:txBody>
          <a:bodyPr>
            <a:normAutofit fontScale="85000" lnSpcReduction="20000"/>
          </a:bodyPr>
          <a:lstStyle/>
          <a:p>
            <a:r>
              <a:rPr lang="en-US" dirty="0">
                <a:latin typeface="Inter"/>
              </a:rPr>
              <a:t>70 Faces of Scripture</a:t>
            </a:r>
          </a:p>
          <a:p>
            <a:pPr lvl="1"/>
            <a:r>
              <a:rPr lang="en-US" dirty="0">
                <a:latin typeface="Inter"/>
              </a:rPr>
              <a:t>Different lenses reveal different insights.</a:t>
            </a:r>
          </a:p>
          <a:p>
            <a:endParaRPr lang="en-US" b="0" i="0" dirty="0">
              <a:effectLst/>
              <a:latin typeface="Inter"/>
            </a:endParaRPr>
          </a:p>
          <a:p>
            <a:r>
              <a:rPr lang="en-US" b="0" i="0" dirty="0">
                <a:effectLst/>
                <a:latin typeface="Inter"/>
              </a:rPr>
              <a:t>The teachings of Jesus in the Gospels reflect the “culture of the day.”</a:t>
            </a:r>
          </a:p>
          <a:p>
            <a:endParaRPr lang="en-US" b="0" i="0" dirty="0">
              <a:effectLst/>
              <a:latin typeface="Inter"/>
            </a:endParaRPr>
          </a:p>
          <a:p>
            <a:r>
              <a:rPr lang="en-US" dirty="0"/>
              <a:t>Our Lens: Examine the culture of the Second Temple Period to shed light on Jesus’s teachings.</a:t>
            </a:r>
          </a:p>
        </p:txBody>
      </p:sp>
    </p:spTree>
    <p:extLst>
      <p:ext uri="{BB962C8B-B14F-4D97-AF65-F5344CB8AC3E}">
        <p14:creationId xmlns:p14="http://schemas.microsoft.com/office/powerpoint/2010/main" val="355908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D3D5BA-63F5-8695-142C-0F48527AE4F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CDA33B09-A264-E564-3315-A32892960993}"/>
              </a:ext>
            </a:extLst>
          </p:cNvPr>
          <p:cNvSpPr txBox="1"/>
          <p:nvPr/>
        </p:nvSpPr>
        <p:spPr>
          <a:xfrm>
            <a:off x="0" y="223520"/>
            <a:ext cx="9144000" cy="707886"/>
          </a:xfrm>
          <a:prstGeom prst="rect">
            <a:avLst/>
          </a:prstGeom>
          <a:noFill/>
        </p:spPr>
        <p:txBody>
          <a:bodyPr wrap="square" rtlCol="0">
            <a:spAutoFit/>
          </a:bodyPr>
          <a:lstStyle/>
          <a:p>
            <a:pPr algn="ctr"/>
            <a:r>
              <a:rPr lang="en-US" sz="4000" dirty="0">
                <a:effectLst>
                  <a:outerShdw blurRad="50800" dist="38100" algn="l" rotWithShape="0">
                    <a:prstClr val="black">
                      <a:alpha val="40000"/>
                    </a:prstClr>
                  </a:outerShdw>
                </a:effectLst>
              </a:rPr>
              <a:t>In the last days...</a:t>
            </a:r>
          </a:p>
        </p:txBody>
      </p:sp>
    </p:spTree>
    <p:extLst>
      <p:ext uri="{BB962C8B-B14F-4D97-AF65-F5344CB8AC3E}">
        <p14:creationId xmlns:p14="http://schemas.microsoft.com/office/powerpoint/2010/main" val="205562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A55E-1E33-DEA3-82F3-9D7AE64BA24E}"/>
              </a:ext>
            </a:extLst>
          </p:cNvPr>
          <p:cNvSpPr>
            <a:spLocks noGrp="1"/>
          </p:cNvSpPr>
          <p:nvPr>
            <p:ph type="title"/>
          </p:nvPr>
        </p:nvSpPr>
        <p:spPr/>
        <p:txBody>
          <a:bodyPr/>
          <a:lstStyle/>
          <a:p>
            <a:r>
              <a:rPr lang="en-US" dirty="0"/>
              <a:t>Reading Against the Grain</a:t>
            </a:r>
          </a:p>
        </p:txBody>
      </p:sp>
      <p:sp>
        <p:nvSpPr>
          <p:cNvPr id="3" name="Content Placeholder 2">
            <a:extLst>
              <a:ext uri="{FF2B5EF4-FFF2-40B4-BE49-F238E27FC236}">
                <a16:creationId xmlns:a16="http://schemas.microsoft.com/office/drawing/2014/main" id="{6C9228B0-05BA-AEF1-3DB1-7055A64DBB32}"/>
              </a:ext>
            </a:extLst>
          </p:cNvPr>
          <p:cNvSpPr>
            <a:spLocks noGrp="1"/>
          </p:cNvSpPr>
          <p:nvPr>
            <p:ph idx="1"/>
          </p:nvPr>
        </p:nvSpPr>
        <p:spPr/>
        <p:txBody>
          <a:bodyPr>
            <a:normAutofit lnSpcReduction="10000"/>
          </a:bodyPr>
          <a:lstStyle/>
          <a:p>
            <a:r>
              <a:rPr lang="en-US" dirty="0"/>
              <a:t>If we read between the lines of the Old Testament, the picture becomes clear.</a:t>
            </a:r>
          </a:p>
          <a:p>
            <a:r>
              <a:rPr lang="en-US" dirty="0"/>
              <a:t>Ancient Israel was polytheistic. They worshipped other gods.</a:t>
            </a:r>
          </a:p>
          <a:p>
            <a:r>
              <a:rPr lang="en-US" dirty="0"/>
              <a:t>According to Deuteronomy, Joshua, Judges,</a:t>
            </a:r>
            <a:br>
              <a:rPr lang="en-US" dirty="0"/>
            </a:br>
            <a:r>
              <a:rPr lang="en-US" dirty="0"/>
              <a:t>1-2 Samuel, and 1-2 Kings. This was why they ended up in exile.</a:t>
            </a:r>
          </a:p>
        </p:txBody>
      </p:sp>
    </p:spTree>
    <p:extLst>
      <p:ext uri="{BB962C8B-B14F-4D97-AF65-F5344CB8AC3E}">
        <p14:creationId xmlns:p14="http://schemas.microsoft.com/office/powerpoint/2010/main" val="109306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51D8C-262D-A662-3729-22901660A2C7}"/>
              </a:ext>
            </a:extLst>
          </p:cNvPr>
          <p:cNvSpPr>
            <a:spLocks noGrp="1"/>
          </p:cNvSpPr>
          <p:nvPr>
            <p:ph type="title"/>
          </p:nvPr>
        </p:nvSpPr>
        <p:spPr/>
        <p:txBody>
          <a:bodyPr/>
          <a:lstStyle/>
          <a:p>
            <a:r>
              <a:rPr lang="en-US" dirty="0"/>
              <a:t>Prophetic Warnings</a:t>
            </a:r>
          </a:p>
        </p:txBody>
      </p:sp>
      <p:sp>
        <p:nvSpPr>
          <p:cNvPr id="3" name="Content Placeholder 2">
            <a:extLst>
              <a:ext uri="{FF2B5EF4-FFF2-40B4-BE49-F238E27FC236}">
                <a16:creationId xmlns:a16="http://schemas.microsoft.com/office/drawing/2014/main" id="{3B50C244-2A98-209E-E713-E5A6CA54CBB6}"/>
              </a:ext>
            </a:extLst>
          </p:cNvPr>
          <p:cNvSpPr>
            <a:spLocks noGrp="1"/>
          </p:cNvSpPr>
          <p:nvPr>
            <p:ph idx="1"/>
          </p:nvPr>
        </p:nvSpPr>
        <p:spPr/>
        <p:txBody>
          <a:bodyPr/>
          <a:lstStyle/>
          <a:p>
            <a:r>
              <a:rPr lang="en-US" dirty="0"/>
              <a:t>You are going to be punished for worshipping other gods.</a:t>
            </a:r>
          </a:p>
          <a:p>
            <a:r>
              <a:rPr lang="en-US" dirty="0"/>
              <a:t>Repent!!!</a:t>
            </a:r>
          </a:p>
          <a:p>
            <a:r>
              <a:rPr lang="en-US" dirty="0"/>
              <a:t>Even though you will be punished, there is hope for a better future.</a:t>
            </a:r>
          </a:p>
          <a:p>
            <a:pPr lvl="1"/>
            <a:r>
              <a:rPr lang="en-US" dirty="0"/>
              <a:t>The Davidic monarchy will be restored.</a:t>
            </a:r>
          </a:p>
        </p:txBody>
      </p:sp>
    </p:spTree>
    <p:extLst>
      <p:ext uri="{BB962C8B-B14F-4D97-AF65-F5344CB8AC3E}">
        <p14:creationId xmlns:p14="http://schemas.microsoft.com/office/powerpoint/2010/main" val="388704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35875-69E4-BDFB-1350-149491BDEDE6}"/>
              </a:ext>
            </a:extLst>
          </p:cNvPr>
          <p:cNvSpPr txBox="1"/>
          <p:nvPr/>
        </p:nvSpPr>
        <p:spPr>
          <a:xfrm>
            <a:off x="579120" y="649595"/>
            <a:ext cx="7985760" cy="707886"/>
          </a:xfrm>
          <a:prstGeom prst="rect">
            <a:avLst/>
          </a:prstGeom>
          <a:noFill/>
        </p:spPr>
        <p:txBody>
          <a:bodyPr wrap="square" rtlCol="0">
            <a:spAutoFit/>
          </a:bodyPr>
          <a:lstStyle/>
          <a:p>
            <a:pPr algn="ctr"/>
            <a:r>
              <a:rPr lang="en-US" sz="4000" dirty="0"/>
              <a:t>In 539 BCE everything changes.</a:t>
            </a:r>
          </a:p>
        </p:txBody>
      </p:sp>
      <p:sp>
        <p:nvSpPr>
          <p:cNvPr id="3" name="TextBox 2">
            <a:extLst>
              <a:ext uri="{FF2B5EF4-FFF2-40B4-BE49-F238E27FC236}">
                <a16:creationId xmlns:a16="http://schemas.microsoft.com/office/drawing/2014/main" id="{BD237D40-2B9E-53EF-4E20-C709C4994C99}"/>
              </a:ext>
            </a:extLst>
          </p:cNvPr>
          <p:cNvSpPr txBox="1"/>
          <p:nvPr/>
        </p:nvSpPr>
        <p:spPr>
          <a:xfrm>
            <a:off x="579120" y="2217807"/>
            <a:ext cx="7985760" cy="707886"/>
          </a:xfrm>
          <a:prstGeom prst="rect">
            <a:avLst/>
          </a:prstGeom>
          <a:noFill/>
        </p:spPr>
        <p:txBody>
          <a:bodyPr wrap="square" rtlCol="0">
            <a:spAutoFit/>
          </a:bodyPr>
          <a:lstStyle/>
          <a:p>
            <a:pPr algn="ctr"/>
            <a:r>
              <a:rPr lang="en-US" sz="4000" dirty="0"/>
              <a:t>They return to the Promised Land</a:t>
            </a:r>
          </a:p>
        </p:txBody>
      </p:sp>
      <p:sp>
        <p:nvSpPr>
          <p:cNvPr id="5" name="TextBox 4">
            <a:extLst>
              <a:ext uri="{FF2B5EF4-FFF2-40B4-BE49-F238E27FC236}">
                <a16:creationId xmlns:a16="http://schemas.microsoft.com/office/drawing/2014/main" id="{DA27E547-4083-046B-6666-12DB3EBFD863}"/>
              </a:ext>
            </a:extLst>
          </p:cNvPr>
          <p:cNvSpPr txBox="1"/>
          <p:nvPr/>
        </p:nvSpPr>
        <p:spPr>
          <a:xfrm>
            <a:off x="579120" y="3786019"/>
            <a:ext cx="7985760" cy="707886"/>
          </a:xfrm>
          <a:prstGeom prst="rect">
            <a:avLst/>
          </a:prstGeom>
          <a:noFill/>
        </p:spPr>
        <p:txBody>
          <a:bodyPr wrap="square" rtlCol="0">
            <a:spAutoFit/>
          </a:bodyPr>
          <a:lstStyle/>
          <a:p>
            <a:pPr algn="ctr"/>
            <a:r>
              <a:rPr lang="en-US" sz="4000" dirty="0"/>
              <a:t>They appear to be monotheistic.</a:t>
            </a:r>
          </a:p>
        </p:txBody>
      </p:sp>
    </p:spTree>
    <p:extLst>
      <p:ext uri="{BB962C8B-B14F-4D97-AF65-F5344CB8AC3E}">
        <p14:creationId xmlns:p14="http://schemas.microsoft.com/office/powerpoint/2010/main" val="139347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19207</TotalTime>
  <Words>2085</Words>
  <Application>Microsoft Macintosh PowerPoint</Application>
  <PresentationFormat>On-screen Show (16:9)</PresentationFormat>
  <Paragraphs>158</Paragraphs>
  <Slides>30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Inter</vt:lpstr>
      <vt:lpstr>Black</vt:lpstr>
      <vt:lpstr>Ancient Insights</vt:lpstr>
      <vt:lpstr>PowerPoint Presentation</vt:lpstr>
      <vt:lpstr>SteppingIntoTheJordan.com</vt:lpstr>
      <vt:lpstr>Direct Link</vt:lpstr>
      <vt:lpstr>Objective and Method</vt:lpstr>
      <vt:lpstr>PowerPoint Presentation</vt:lpstr>
      <vt:lpstr>Reading Against the Grain</vt:lpstr>
      <vt:lpstr>Prophetic Warnings</vt:lpstr>
      <vt:lpstr>PowerPoint Presentation</vt:lpstr>
      <vt:lpstr>Challenges of Monotheism</vt:lpstr>
      <vt:lpstr>How do (some) Jews respond?</vt:lpstr>
      <vt:lpstr>How do (some) Jews respond?</vt:lpstr>
      <vt:lpstr>PowerPoint Presentation</vt:lpstr>
      <vt:lpstr>Apocalyptic Literature</vt:lpstr>
      <vt:lpstr>Jewish Apocalyptic Works</vt:lpstr>
      <vt:lpstr>1 Enoch</vt:lpstr>
      <vt:lpstr>PowerPoint Presentation</vt:lpstr>
      <vt:lpstr>Messianism</vt:lpstr>
      <vt:lpstr>Messianism</vt:lpstr>
      <vt:lpstr>Messianism</vt:lpstr>
      <vt:lpstr>Messianism in Jewish Literature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Supper</dc:title>
  <dc:creator>Rob Kranz</dc:creator>
  <cp:lastModifiedBy>Rob Kranz</cp:lastModifiedBy>
  <cp:revision>927</cp:revision>
  <cp:lastPrinted>2023-01-29T03:14:22Z</cp:lastPrinted>
  <dcterms:created xsi:type="dcterms:W3CDTF">2014-10-04T23:26:39Z</dcterms:created>
  <dcterms:modified xsi:type="dcterms:W3CDTF">2023-10-02T17:23:50Z</dcterms:modified>
</cp:coreProperties>
</file>