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649" r:id="rId2"/>
    <p:sldId id="1125" r:id="rId3"/>
    <p:sldId id="1127" r:id="rId4"/>
    <p:sldId id="1128" r:id="rId5"/>
    <p:sldId id="793" r:id="rId6"/>
    <p:sldId id="1150" r:id="rId7"/>
    <p:sldId id="1177" r:id="rId8"/>
    <p:sldId id="1178" r:id="rId9"/>
    <p:sldId id="1166" r:id="rId10"/>
    <p:sldId id="1151" r:id="rId11"/>
    <p:sldId id="1167" r:id="rId12"/>
    <p:sldId id="1168" r:id="rId13"/>
    <p:sldId id="1169" r:id="rId14"/>
    <p:sldId id="1170" r:id="rId15"/>
    <p:sldId id="1171" r:id="rId16"/>
    <p:sldId id="1172" r:id="rId17"/>
    <p:sldId id="1174" r:id="rId18"/>
    <p:sldId id="1173" r:id="rId19"/>
    <p:sldId id="1175" r:id="rId20"/>
    <p:sldId id="1176" r:id="rId21"/>
    <p:sldId id="1179" r:id="rId22"/>
    <p:sldId id="1180" r:id="rId23"/>
    <p:sldId id="1181" r:id="rId24"/>
    <p:sldId id="1186" r:id="rId25"/>
    <p:sldId id="814" r:id="rId26"/>
    <p:sldId id="844" r:id="rId2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25"/>
    <p:restoredTop sz="92715"/>
  </p:normalViewPr>
  <p:slideViewPr>
    <p:cSldViewPr snapToGrid="0" snapToObjects="1">
      <p:cViewPr varScale="1">
        <p:scale>
          <a:sx n="126" d="100"/>
          <a:sy n="126" d="100"/>
        </p:scale>
        <p:origin x="200" y="296"/>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9/25/23</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9/25/23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48854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992548-776D-4B47-A5A7-7DDB6EE87121}" type="datetimeFigureOut">
              <a:rPr lang="en-US" smtClean="0"/>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92548-776D-4B47-A5A7-7DDB6EE87121}" type="datetimeFigureOut">
              <a:rPr lang="en-US" smtClean="0"/>
              <a:t>9/25/23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92548-776D-4B47-A5A7-7DDB6EE87121}" type="datetimeFigureOut">
              <a:rPr lang="en-US" smtClean="0"/>
              <a:t>9/25/23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92548-776D-4B47-A5A7-7DDB6EE87121}" type="datetimeFigureOut">
              <a:rPr lang="en-US" smtClean="0"/>
              <a:t>9/25/23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92548-776D-4B47-A5A7-7DDB6EE87121}" type="datetimeFigureOut">
              <a:rPr lang="en-US" smtClean="0"/>
              <a:t>9/25/23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92548-776D-4B47-A5A7-7DDB6EE87121}" type="datetimeFigureOut">
              <a:rPr lang="en-US" smtClean="0"/>
              <a:t>9/25/23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9/25/23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9/25/23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992548-776D-4B47-A5A7-7DDB6EE87121}" type="datetimeFigureOut">
              <a:rPr lang="en-US" smtClean="0"/>
              <a:t>9/25/23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D55B8-9D57-E980-6980-B4AAAC98A9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9144000" cy="5143348"/>
          </a:xfrm>
          <a:prstGeom prst="rect">
            <a:avLst/>
          </a:prstGeom>
        </p:spPr>
      </p:pic>
      <p:sp>
        <p:nvSpPr>
          <p:cNvPr id="4" name="Title 3"/>
          <p:cNvSpPr>
            <a:spLocks noGrp="1"/>
          </p:cNvSpPr>
          <p:nvPr>
            <p:ph type="ctrTitle"/>
          </p:nvPr>
        </p:nvSpPr>
        <p:spPr>
          <a:xfrm>
            <a:off x="685800" y="12859"/>
            <a:ext cx="7772400" cy="1102519"/>
          </a:xfrm>
        </p:spPr>
        <p:txBody>
          <a:bodyPr>
            <a:normAutofit/>
          </a:bodyPr>
          <a:lstStyle/>
          <a:p>
            <a:r>
              <a:rPr lang="en-US" sz="6000" dirty="0">
                <a:effectLst>
                  <a:outerShdw blurRad="50800" dist="38100" algn="l" rotWithShape="0">
                    <a:prstClr val="black">
                      <a:alpha val="40000"/>
                    </a:prstClr>
                  </a:outerShdw>
                </a:effectLst>
              </a:rPr>
              <a:t>Ancient Insights</a:t>
            </a:r>
          </a:p>
        </p:txBody>
      </p:sp>
      <p:sp>
        <p:nvSpPr>
          <p:cNvPr id="5" name="Subtitle 4"/>
          <p:cNvSpPr>
            <a:spLocks noGrp="1"/>
          </p:cNvSpPr>
          <p:nvPr>
            <p:ph type="subTitle" idx="1"/>
          </p:nvPr>
        </p:nvSpPr>
        <p:spPr>
          <a:xfrm>
            <a:off x="0" y="881698"/>
            <a:ext cx="9144000"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The Cultural Context of Jesus’s Teachings</a:t>
            </a:r>
          </a:p>
        </p:txBody>
      </p:sp>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C8A4E-EC7E-E09B-894A-A26D7E1132B6}"/>
              </a:ext>
            </a:extLst>
          </p:cNvPr>
          <p:cNvSpPr>
            <a:spLocks noGrp="1"/>
          </p:cNvSpPr>
          <p:nvPr>
            <p:ph type="title"/>
          </p:nvPr>
        </p:nvSpPr>
        <p:spPr/>
        <p:txBody>
          <a:bodyPr>
            <a:normAutofit fontScale="90000"/>
          </a:bodyPr>
          <a:lstStyle/>
          <a:p>
            <a:r>
              <a:rPr lang="en-US" dirty="0"/>
              <a:t>What do you make of this Scripture?</a:t>
            </a:r>
          </a:p>
        </p:txBody>
      </p:sp>
      <p:sp>
        <p:nvSpPr>
          <p:cNvPr id="4" name="TextBox 3">
            <a:extLst>
              <a:ext uri="{FF2B5EF4-FFF2-40B4-BE49-F238E27FC236}">
                <a16:creationId xmlns:a16="http://schemas.microsoft.com/office/drawing/2014/main" id="{AAA8A520-0BF8-272E-1787-0A114EC5B5D8}"/>
              </a:ext>
            </a:extLst>
          </p:cNvPr>
          <p:cNvSpPr txBox="1"/>
          <p:nvPr/>
        </p:nvSpPr>
        <p:spPr>
          <a:xfrm>
            <a:off x="1574800" y="1384429"/>
            <a:ext cx="5994400" cy="2862322"/>
          </a:xfrm>
          <a:prstGeom prst="rect">
            <a:avLst/>
          </a:prstGeom>
          <a:noFill/>
        </p:spPr>
        <p:txBody>
          <a:bodyPr wrap="square" rtlCol="0">
            <a:spAutoFit/>
          </a:bodyPr>
          <a:lstStyle/>
          <a:p>
            <a:r>
              <a:rPr lang="en-US" sz="2400" dirty="0"/>
              <a:t>When the Most High apportioned the nations,</a:t>
            </a:r>
          </a:p>
          <a:p>
            <a:r>
              <a:rPr lang="en-US" sz="2400" dirty="0"/>
              <a:t>	when he divided humankind,</a:t>
            </a:r>
          </a:p>
          <a:p>
            <a:r>
              <a:rPr lang="en-US" sz="2400" dirty="0"/>
              <a:t>he fixed the boundaries of the peoples</a:t>
            </a:r>
          </a:p>
          <a:p>
            <a:r>
              <a:rPr lang="en-US" sz="2400" dirty="0"/>
              <a:t>	according to the number of the gods; </a:t>
            </a:r>
          </a:p>
          <a:p>
            <a:r>
              <a:rPr lang="en-US" sz="2400" dirty="0"/>
              <a:t>the LORD’S own portion was his people,</a:t>
            </a:r>
          </a:p>
          <a:p>
            <a:r>
              <a:rPr lang="en-US" sz="2400" dirty="0"/>
              <a:t>	Jacob his allotted share.</a:t>
            </a:r>
            <a:endParaRPr lang="en-US" dirty="0"/>
          </a:p>
          <a:p>
            <a:endParaRPr lang="en-US" dirty="0"/>
          </a:p>
          <a:p>
            <a:pPr algn="r"/>
            <a:r>
              <a:rPr lang="en-US" dirty="0" err="1"/>
              <a:t>Deut</a:t>
            </a:r>
            <a:r>
              <a:rPr lang="en-US" dirty="0"/>
              <a:t> 32:8–9 (NRSV)</a:t>
            </a:r>
          </a:p>
        </p:txBody>
      </p:sp>
    </p:spTree>
    <p:extLst>
      <p:ext uri="{BB962C8B-B14F-4D97-AF65-F5344CB8AC3E}">
        <p14:creationId xmlns:p14="http://schemas.microsoft.com/office/powerpoint/2010/main" val="1922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618E-378A-9F85-7053-7B4DEC5CE25C}"/>
              </a:ext>
            </a:extLst>
          </p:cNvPr>
          <p:cNvSpPr>
            <a:spLocks noGrp="1"/>
          </p:cNvSpPr>
          <p:nvPr>
            <p:ph type="title"/>
          </p:nvPr>
        </p:nvSpPr>
        <p:spPr/>
        <p:txBody>
          <a:bodyPr/>
          <a:lstStyle/>
          <a:p>
            <a:r>
              <a:rPr lang="en-US" dirty="0"/>
              <a:t>Ancient View of Deities</a:t>
            </a:r>
          </a:p>
        </p:txBody>
      </p:sp>
      <p:sp>
        <p:nvSpPr>
          <p:cNvPr id="3" name="Content Placeholder 2">
            <a:extLst>
              <a:ext uri="{FF2B5EF4-FFF2-40B4-BE49-F238E27FC236}">
                <a16:creationId xmlns:a16="http://schemas.microsoft.com/office/drawing/2014/main" id="{2A653432-C358-3800-B5D8-2F580112FE65}"/>
              </a:ext>
            </a:extLst>
          </p:cNvPr>
          <p:cNvSpPr>
            <a:spLocks noGrp="1"/>
          </p:cNvSpPr>
          <p:nvPr>
            <p:ph idx="1"/>
          </p:nvPr>
        </p:nvSpPr>
        <p:spPr/>
        <p:txBody>
          <a:bodyPr>
            <a:normAutofit fontScale="85000" lnSpcReduction="20000"/>
          </a:bodyPr>
          <a:lstStyle/>
          <a:p>
            <a:r>
              <a:rPr lang="en-US" dirty="0"/>
              <a:t>General belief that gods were geo-local.</a:t>
            </a:r>
          </a:p>
          <a:p>
            <a:r>
              <a:rPr lang="en-US" dirty="0"/>
              <a:t>Gods were allotted to people groups.</a:t>
            </a:r>
          </a:p>
          <a:p>
            <a:r>
              <a:rPr lang="en-US" dirty="0" err="1"/>
              <a:t>Chemosh</a:t>
            </a:r>
            <a:r>
              <a:rPr lang="en-US" dirty="0"/>
              <a:t>: Moab</a:t>
            </a:r>
          </a:p>
          <a:p>
            <a:r>
              <a:rPr lang="en-US" dirty="0" err="1"/>
              <a:t>Milcom</a:t>
            </a:r>
            <a:r>
              <a:rPr lang="en-US" dirty="0"/>
              <a:t>: Ammon</a:t>
            </a:r>
          </a:p>
          <a:p>
            <a:r>
              <a:rPr lang="en-US" dirty="0" err="1"/>
              <a:t>Ba’al</a:t>
            </a:r>
            <a:r>
              <a:rPr lang="en-US" dirty="0"/>
              <a:t>: Phoenicia (and others)</a:t>
            </a:r>
          </a:p>
          <a:p>
            <a:r>
              <a:rPr lang="en-US" dirty="0" err="1"/>
              <a:t>Hadad</a:t>
            </a:r>
            <a:r>
              <a:rPr lang="en-US" dirty="0"/>
              <a:t>: Aram</a:t>
            </a:r>
          </a:p>
          <a:p>
            <a:r>
              <a:rPr lang="en-US" dirty="0"/>
              <a:t>Dagon: Philistines</a:t>
            </a:r>
          </a:p>
          <a:p>
            <a:r>
              <a:rPr lang="en-US" dirty="0"/>
              <a:t>YHWH: Israel</a:t>
            </a:r>
          </a:p>
        </p:txBody>
      </p:sp>
    </p:spTree>
    <p:extLst>
      <p:ext uri="{BB962C8B-B14F-4D97-AF65-F5344CB8AC3E}">
        <p14:creationId xmlns:p14="http://schemas.microsoft.com/office/powerpoint/2010/main" val="16464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C8A4E-EC7E-E09B-894A-A26D7E1132B6}"/>
              </a:ext>
            </a:extLst>
          </p:cNvPr>
          <p:cNvSpPr>
            <a:spLocks noGrp="1"/>
          </p:cNvSpPr>
          <p:nvPr>
            <p:ph type="title"/>
          </p:nvPr>
        </p:nvSpPr>
        <p:spPr/>
        <p:txBody>
          <a:bodyPr>
            <a:normAutofit/>
          </a:bodyPr>
          <a:lstStyle/>
          <a:p>
            <a:r>
              <a:rPr lang="en-US" dirty="0"/>
              <a:t>Gods are local</a:t>
            </a:r>
          </a:p>
        </p:txBody>
      </p:sp>
      <p:sp>
        <p:nvSpPr>
          <p:cNvPr id="4" name="TextBox 3">
            <a:extLst>
              <a:ext uri="{FF2B5EF4-FFF2-40B4-BE49-F238E27FC236}">
                <a16:creationId xmlns:a16="http://schemas.microsoft.com/office/drawing/2014/main" id="{AAA8A520-0BF8-272E-1787-0A114EC5B5D8}"/>
              </a:ext>
            </a:extLst>
          </p:cNvPr>
          <p:cNvSpPr txBox="1"/>
          <p:nvPr/>
        </p:nvSpPr>
        <p:spPr>
          <a:xfrm>
            <a:off x="457200" y="1386810"/>
            <a:ext cx="8229600" cy="2369880"/>
          </a:xfrm>
          <a:prstGeom prst="rect">
            <a:avLst/>
          </a:prstGeom>
          <a:noFill/>
        </p:spPr>
        <p:txBody>
          <a:bodyPr wrap="square" rtlCol="0">
            <a:spAutoFit/>
          </a:bodyPr>
          <a:lstStyle/>
          <a:p>
            <a:r>
              <a:rPr lang="en-US" sz="2800" dirty="0"/>
              <a:t>The servants of the king of Aram said to him, “Their gods are gods of the hills, and so they were stronger than we; but let us fight against them in the plain, and surely we shall be stronger than they. </a:t>
            </a:r>
            <a:endParaRPr lang="en-US" dirty="0"/>
          </a:p>
          <a:p>
            <a:endParaRPr lang="en-US" dirty="0"/>
          </a:p>
          <a:p>
            <a:pPr algn="r"/>
            <a:r>
              <a:rPr lang="en-US" dirty="0"/>
              <a:t>1 Kings 20:23</a:t>
            </a:r>
          </a:p>
        </p:txBody>
      </p:sp>
    </p:spTree>
    <p:extLst>
      <p:ext uri="{BB962C8B-B14F-4D97-AF65-F5344CB8AC3E}">
        <p14:creationId xmlns:p14="http://schemas.microsoft.com/office/powerpoint/2010/main" val="334981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C8A4E-EC7E-E09B-894A-A26D7E1132B6}"/>
              </a:ext>
            </a:extLst>
          </p:cNvPr>
          <p:cNvSpPr>
            <a:spLocks noGrp="1"/>
          </p:cNvSpPr>
          <p:nvPr>
            <p:ph type="title"/>
          </p:nvPr>
        </p:nvSpPr>
        <p:spPr/>
        <p:txBody>
          <a:bodyPr>
            <a:normAutofit/>
          </a:bodyPr>
          <a:lstStyle/>
          <a:p>
            <a:r>
              <a:rPr lang="en-US" dirty="0"/>
              <a:t>Gods are local</a:t>
            </a:r>
          </a:p>
        </p:txBody>
      </p:sp>
      <p:sp>
        <p:nvSpPr>
          <p:cNvPr id="4" name="TextBox 3">
            <a:extLst>
              <a:ext uri="{FF2B5EF4-FFF2-40B4-BE49-F238E27FC236}">
                <a16:creationId xmlns:a16="http://schemas.microsoft.com/office/drawing/2014/main" id="{AAA8A520-0BF8-272E-1787-0A114EC5B5D8}"/>
              </a:ext>
            </a:extLst>
          </p:cNvPr>
          <p:cNvSpPr txBox="1"/>
          <p:nvPr/>
        </p:nvSpPr>
        <p:spPr>
          <a:xfrm>
            <a:off x="457200" y="1122650"/>
            <a:ext cx="8229600" cy="3724096"/>
          </a:xfrm>
          <a:prstGeom prst="rect">
            <a:avLst/>
          </a:prstGeom>
          <a:noFill/>
        </p:spPr>
        <p:txBody>
          <a:bodyPr wrap="square" rtlCol="0">
            <a:spAutoFit/>
          </a:bodyPr>
          <a:lstStyle/>
          <a:p>
            <a:r>
              <a:rPr lang="en-US" dirty="0"/>
              <a:t>The king of Assyria brought people from Babylon, </a:t>
            </a:r>
            <a:r>
              <a:rPr lang="en-US" dirty="0" err="1"/>
              <a:t>Cuthah</a:t>
            </a:r>
            <a:r>
              <a:rPr lang="en-US" dirty="0"/>
              <a:t>, </a:t>
            </a:r>
            <a:r>
              <a:rPr lang="en-US" dirty="0" err="1"/>
              <a:t>Avva</a:t>
            </a:r>
            <a:r>
              <a:rPr lang="en-US" dirty="0"/>
              <a:t>, Hamath, and Sepharvaim, and placed them in the cities of Samaria in place of the people of Israel; they took possession of Samaria, and settled in its cities. When they first settled there, they did not worship the LORD; therefore the LORD sent lions among them, which killed some of them. So the king of Assyria was told, “The nations that you have carried away and placed in the cities of Samaria do not know the law of the god of the land; therefore he has sent lions among them; they are killing them, because they do not know the law of the god of the land.” Then the king of Assyria commanded, “Send there one of the priests whom you carried away from there; let him go and live there, and teach them the law of the god of the land.” So one of the priests whom they had carried away from Samaria came and lived in Bethel; he taught them how they should worship the LORD.</a:t>
            </a:r>
            <a:endParaRPr lang="en-US" sz="2000" dirty="0"/>
          </a:p>
          <a:p>
            <a:pPr algn="r"/>
            <a:r>
              <a:rPr lang="en-US" sz="2000" dirty="0"/>
              <a:t>2 Kings 17:24–28</a:t>
            </a:r>
          </a:p>
        </p:txBody>
      </p:sp>
    </p:spTree>
    <p:extLst>
      <p:ext uri="{BB962C8B-B14F-4D97-AF65-F5344CB8AC3E}">
        <p14:creationId xmlns:p14="http://schemas.microsoft.com/office/powerpoint/2010/main" val="421950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C8A4E-EC7E-E09B-894A-A26D7E1132B6}"/>
              </a:ext>
            </a:extLst>
          </p:cNvPr>
          <p:cNvSpPr>
            <a:spLocks noGrp="1"/>
          </p:cNvSpPr>
          <p:nvPr>
            <p:ph type="title"/>
          </p:nvPr>
        </p:nvSpPr>
        <p:spPr/>
        <p:txBody>
          <a:bodyPr>
            <a:normAutofit/>
          </a:bodyPr>
          <a:lstStyle/>
          <a:p>
            <a:r>
              <a:rPr lang="en-US" dirty="0"/>
              <a:t>The </a:t>
            </a:r>
            <a:r>
              <a:rPr lang="en-US" dirty="0" err="1"/>
              <a:t>Mesha</a:t>
            </a:r>
            <a:r>
              <a:rPr lang="en-US" dirty="0"/>
              <a:t> Stele</a:t>
            </a:r>
          </a:p>
        </p:txBody>
      </p:sp>
      <p:sp>
        <p:nvSpPr>
          <p:cNvPr id="4" name="TextBox 3">
            <a:extLst>
              <a:ext uri="{FF2B5EF4-FFF2-40B4-BE49-F238E27FC236}">
                <a16:creationId xmlns:a16="http://schemas.microsoft.com/office/drawing/2014/main" id="{AAA8A520-0BF8-272E-1787-0A114EC5B5D8}"/>
              </a:ext>
            </a:extLst>
          </p:cNvPr>
          <p:cNvSpPr txBox="1"/>
          <p:nvPr/>
        </p:nvSpPr>
        <p:spPr>
          <a:xfrm>
            <a:off x="457200" y="1122650"/>
            <a:ext cx="4521200" cy="3416320"/>
          </a:xfrm>
          <a:prstGeom prst="rect">
            <a:avLst/>
          </a:prstGeom>
          <a:noFill/>
        </p:spPr>
        <p:txBody>
          <a:bodyPr wrap="square" rtlCol="0">
            <a:spAutoFit/>
          </a:bodyPr>
          <a:lstStyle/>
          <a:p>
            <a:r>
              <a:rPr lang="en-US" dirty="0" err="1"/>
              <a:t>Omri</a:t>
            </a:r>
            <a:r>
              <a:rPr lang="en-US" dirty="0"/>
              <a:t> was king of Israel, and oppressed Moab during many days, and </a:t>
            </a:r>
            <a:r>
              <a:rPr lang="en-US" dirty="0" err="1"/>
              <a:t>Chemosh</a:t>
            </a:r>
            <a:r>
              <a:rPr lang="en-US" dirty="0"/>
              <a:t> was angry with his aggressions. His son succeeded him, and he also said, I will oppress Moab. In my days he said, Let us go, and I will see my desire upon him and his house, and Israel said, I shall destroy it for ever. Now </a:t>
            </a:r>
            <a:r>
              <a:rPr lang="en-US" dirty="0" err="1"/>
              <a:t>Omri</a:t>
            </a:r>
            <a:r>
              <a:rPr lang="en-US" dirty="0"/>
              <a:t> took the land of </a:t>
            </a:r>
            <a:r>
              <a:rPr lang="en-US" dirty="0" err="1"/>
              <a:t>Madeba</a:t>
            </a:r>
            <a:r>
              <a:rPr lang="en-US" dirty="0"/>
              <a:t>, and occupied it in his day, and in the days of his son, forty years. And </a:t>
            </a:r>
            <a:r>
              <a:rPr lang="en-US" dirty="0" err="1"/>
              <a:t>Chemosh</a:t>
            </a:r>
            <a:r>
              <a:rPr lang="en-US" dirty="0"/>
              <a:t> had mercy on it in my time. And I built Baal-</a:t>
            </a:r>
            <a:r>
              <a:rPr lang="en-US" dirty="0" err="1"/>
              <a:t>meon</a:t>
            </a:r>
            <a:r>
              <a:rPr lang="en-US" dirty="0"/>
              <a:t> and made therein the ditch, and I built </a:t>
            </a:r>
            <a:r>
              <a:rPr lang="en-US" dirty="0" err="1"/>
              <a:t>Kiriathaim</a:t>
            </a:r>
            <a:r>
              <a:rPr lang="en-US" dirty="0"/>
              <a:t>.</a:t>
            </a:r>
          </a:p>
        </p:txBody>
      </p:sp>
      <p:pic>
        <p:nvPicPr>
          <p:cNvPr id="2" name="Picture 1">
            <a:extLst>
              <a:ext uri="{FF2B5EF4-FFF2-40B4-BE49-F238E27FC236}">
                <a16:creationId xmlns:a16="http://schemas.microsoft.com/office/drawing/2014/main" id="{CA43352A-D2B2-1CE3-A3B3-54C432E942FE}"/>
              </a:ext>
            </a:extLst>
          </p:cNvPr>
          <p:cNvPicPr>
            <a:picLocks noChangeAspect="1"/>
          </p:cNvPicPr>
          <p:nvPr/>
        </p:nvPicPr>
        <p:blipFill>
          <a:blip r:embed="rId2"/>
          <a:stretch>
            <a:fillRect/>
          </a:stretch>
        </p:blipFill>
        <p:spPr>
          <a:xfrm>
            <a:off x="6070647" y="1122650"/>
            <a:ext cx="2322783" cy="3530630"/>
          </a:xfrm>
          <a:prstGeom prst="rect">
            <a:avLst/>
          </a:prstGeom>
        </p:spPr>
      </p:pic>
    </p:spTree>
    <p:extLst>
      <p:ext uri="{BB962C8B-B14F-4D97-AF65-F5344CB8AC3E}">
        <p14:creationId xmlns:p14="http://schemas.microsoft.com/office/powerpoint/2010/main" val="229119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579120" y="649595"/>
            <a:ext cx="7985760" cy="707886"/>
          </a:xfrm>
          <a:prstGeom prst="rect">
            <a:avLst/>
          </a:prstGeom>
          <a:noFill/>
        </p:spPr>
        <p:txBody>
          <a:bodyPr wrap="square" rtlCol="0">
            <a:spAutoFit/>
          </a:bodyPr>
          <a:lstStyle/>
          <a:p>
            <a:pPr algn="ctr"/>
            <a:r>
              <a:rPr lang="en-US" sz="4000" dirty="0"/>
              <a:t>In 722 BCE Israel exiled by Assyria</a:t>
            </a:r>
          </a:p>
        </p:txBody>
      </p:sp>
      <p:sp>
        <p:nvSpPr>
          <p:cNvPr id="3" name="TextBox 2">
            <a:extLst>
              <a:ext uri="{FF2B5EF4-FFF2-40B4-BE49-F238E27FC236}">
                <a16:creationId xmlns:a16="http://schemas.microsoft.com/office/drawing/2014/main" id="{BD237D40-2B9E-53EF-4E20-C709C4994C99}"/>
              </a:ext>
            </a:extLst>
          </p:cNvPr>
          <p:cNvSpPr txBox="1"/>
          <p:nvPr/>
        </p:nvSpPr>
        <p:spPr>
          <a:xfrm>
            <a:off x="579120" y="1695070"/>
            <a:ext cx="7985760" cy="707886"/>
          </a:xfrm>
          <a:prstGeom prst="rect">
            <a:avLst/>
          </a:prstGeom>
          <a:noFill/>
        </p:spPr>
        <p:txBody>
          <a:bodyPr wrap="square" rtlCol="0">
            <a:spAutoFit/>
          </a:bodyPr>
          <a:lstStyle/>
          <a:p>
            <a:pPr algn="ctr"/>
            <a:r>
              <a:rPr lang="en-US" sz="4000" dirty="0"/>
              <a:t>In 587 BCE Judah exiled by Babylon</a:t>
            </a:r>
          </a:p>
        </p:txBody>
      </p:sp>
      <p:sp>
        <p:nvSpPr>
          <p:cNvPr id="4" name="TextBox 3">
            <a:extLst>
              <a:ext uri="{FF2B5EF4-FFF2-40B4-BE49-F238E27FC236}">
                <a16:creationId xmlns:a16="http://schemas.microsoft.com/office/drawing/2014/main" id="{983DAD50-18FA-7CFE-2BA4-C6B304377ACE}"/>
              </a:ext>
            </a:extLst>
          </p:cNvPr>
          <p:cNvSpPr txBox="1"/>
          <p:nvPr/>
        </p:nvSpPr>
        <p:spPr>
          <a:xfrm>
            <a:off x="579120" y="2740545"/>
            <a:ext cx="7985760" cy="707886"/>
          </a:xfrm>
          <a:prstGeom prst="rect">
            <a:avLst/>
          </a:prstGeom>
          <a:noFill/>
        </p:spPr>
        <p:txBody>
          <a:bodyPr wrap="square" rtlCol="0">
            <a:spAutoFit/>
          </a:bodyPr>
          <a:lstStyle/>
          <a:p>
            <a:pPr algn="ctr"/>
            <a:r>
              <a:rPr lang="en-US" sz="4000" dirty="0"/>
              <a:t>Why were they exiled?</a:t>
            </a:r>
          </a:p>
        </p:txBody>
      </p:sp>
      <p:sp>
        <p:nvSpPr>
          <p:cNvPr id="5" name="TextBox 4">
            <a:extLst>
              <a:ext uri="{FF2B5EF4-FFF2-40B4-BE49-F238E27FC236}">
                <a16:creationId xmlns:a16="http://schemas.microsoft.com/office/drawing/2014/main" id="{DA27E547-4083-046B-6666-12DB3EBFD863}"/>
              </a:ext>
            </a:extLst>
          </p:cNvPr>
          <p:cNvSpPr txBox="1"/>
          <p:nvPr/>
        </p:nvSpPr>
        <p:spPr>
          <a:xfrm>
            <a:off x="579120" y="3786019"/>
            <a:ext cx="7985760" cy="707886"/>
          </a:xfrm>
          <a:prstGeom prst="rect">
            <a:avLst/>
          </a:prstGeom>
          <a:noFill/>
        </p:spPr>
        <p:txBody>
          <a:bodyPr wrap="square" rtlCol="0">
            <a:spAutoFit/>
          </a:bodyPr>
          <a:lstStyle/>
          <a:p>
            <a:pPr algn="ctr"/>
            <a:r>
              <a:rPr lang="en-US" sz="4000" dirty="0"/>
              <a:t>Idolatry: Worshipping other gods</a:t>
            </a:r>
          </a:p>
        </p:txBody>
      </p:sp>
    </p:spTree>
    <p:extLst>
      <p:ext uri="{BB962C8B-B14F-4D97-AF65-F5344CB8AC3E}">
        <p14:creationId xmlns:p14="http://schemas.microsoft.com/office/powerpoint/2010/main" val="232617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A55E-1E33-DEA3-82F3-9D7AE64BA24E}"/>
              </a:ext>
            </a:extLst>
          </p:cNvPr>
          <p:cNvSpPr>
            <a:spLocks noGrp="1"/>
          </p:cNvSpPr>
          <p:nvPr>
            <p:ph type="title"/>
          </p:nvPr>
        </p:nvSpPr>
        <p:spPr/>
        <p:txBody>
          <a:bodyPr/>
          <a:lstStyle/>
          <a:p>
            <a:r>
              <a:rPr lang="en-US" dirty="0"/>
              <a:t>Reading Against the Grain</a:t>
            </a:r>
          </a:p>
        </p:txBody>
      </p:sp>
      <p:sp>
        <p:nvSpPr>
          <p:cNvPr id="3" name="Content Placeholder 2">
            <a:extLst>
              <a:ext uri="{FF2B5EF4-FFF2-40B4-BE49-F238E27FC236}">
                <a16:creationId xmlns:a16="http://schemas.microsoft.com/office/drawing/2014/main" id="{6C9228B0-05BA-AEF1-3DB1-7055A64DBB32}"/>
              </a:ext>
            </a:extLst>
          </p:cNvPr>
          <p:cNvSpPr>
            <a:spLocks noGrp="1"/>
          </p:cNvSpPr>
          <p:nvPr>
            <p:ph idx="1"/>
          </p:nvPr>
        </p:nvSpPr>
        <p:spPr/>
        <p:txBody>
          <a:bodyPr>
            <a:normAutofit lnSpcReduction="10000"/>
          </a:bodyPr>
          <a:lstStyle/>
          <a:p>
            <a:r>
              <a:rPr lang="en-US" dirty="0"/>
              <a:t>If we read between the lines of the Old Testament, the picture becomes clear.</a:t>
            </a:r>
          </a:p>
          <a:p>
            <a:r>
              <a:rPr lang="en-US" dirty="0"/>
              <a:t>Ancient Israel was polytheistic. They worshipped other gods.</a:t>
            </a:r>
          </a:p>
          <a:p>
            <a:r>
              <a:rPr lang="en-US" dirty="0"/>
              <a:t>According to Deuteronomy, Joshua, Judges,</a:t>
            </a:r>
            <a:br>
              <a:rPr lang="en-US" dirty="0"/>
            </a:br>
            <a:r>
              <a:rPr lang="en-US" dirty="0"/>
              <a:t>1-2 Samuel, and 1-2 Kings. This was why they ended up in Babylon.</a:t>
            </a:r>
          </a:p>
        </p:txBody>
      </p:sp>
    </p:spTree>
    <p:extLst>
      <p:ext uri="{BB962C8B-B14F-4D97-AF65-F5344CB8AC3E}">
        <p14:creationId xmlns:p14="http://schemas.microsoft.com/office/powerpoint/2010/main" val="109306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51D8C-262D-A662-3729-22901660A2C7}"/>
              </a:ext>
            </a:extLst>
          </p:cNvPr>
          <p:cNvSpPr>
            <a:spLocks noGrp="1"/>
          </p:cNvSpPr>
          <p:nvPr>
            <p:ph type="title"/>
          </p:nvPr>
        </p:nvSpPr>
        <p:spPr/>
        <p:txBody>
          <a:bodyPr/>
          <a:lstStyle/>
          <a:p>
            <a:r>
              <a:rPr lang="en-US" dirty="0"/>
              <a:t>Prophetic Warnings</a:t>
            </a:r>
          </a:p>
        </p:txBody>
      </p:sp>
      <p:sp>
        <p:nvSpPr>
          <p:cNvPr id="3" name="Content Placeholder 2">
            <a:extLst>
              <a:ext uri="{FF2B5EF4-FFF2-40B4-BE49-F238E27FC236}">
                <a16:creationId xmlns:a16="http://schemas.microsoft.com/office/drawing/2014/main" id="{3B50C244-2A98-209E-E713-E5A6CA54CBB6}"/>
              </a:ext>
            </a:extLst>
          </p:cNvPr>
          <p:cNvSpPr>
            <a:spLocks noGrp="1"/>
          </p:cNvSpPr>
          <p:nvPr>
            <p:ph idx="1"/>
          </p:nvPr>
        </p:nvSpPr>
        <p:spPr/>
        <p:txBody>
          <a:bodyPr/>
          <a:lstStyle/>
          <a:p>
            <a:r>
              <a:rPr lang="en-US" dirty="0"/>
              <a:t>You are going to be punished for worshipping other gods.</a:t>
            </a:r>
          </a:p>
          <a:p>
            <a:r>
              <a:rPr lang="en-US" dirty="0"/>
              <a:t>Repent!!!</a:t>
            </a:r>
          </a:p>
          <a:p>
            <a:r>
              <a:rPr lang="en-US" dirty="0"/>
              <a:t>Even though you will be punished, there is hope for a better future.</a:t>
            </a:r>
          </a:p>
          <a:p>
            <a:pPr lvl="1"/>
            <a:r>
              <a:rPr lang="en-US" dirty="0"/>
              <a:t>The Davidic monarchy will be restored.</a:t>
            </a:r>
          </a:p>
        </p:txBody>
      </p:sp>
    </p:spTree>
    <p:extLst>
      <p:ext uri="{BB962C8B-B14F-4D97-AF65-F5344CB8AC3E}">
        <p14:creationId xmlns:p14="http://schemas.microsoft.com/office/powerpoint/2010/main" val="388704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579120" y="649595"/>
            <a:ext cx="7985760" cy="707886"/>
          </a:xfrm>
          <a:prstGeom prst="rect">
            <a:avLst/>
          </a:prstGeom>
          <a:noFill/>
        </p:spPr>
        <p:txBody>
          <a:bodyPr wrap="square" rtlCol="0">
            <a:spAutoFit/>
          </a:bodyPr>
          <a:lstStyle/>
          <a:p>
            <a:pPr algn="ctr"/>
            <a:r>
              <a:rPr lang="en-US" sz="4000" dirty="0"/>
              <a:t>In 539 BCE Persia lets them return.</a:t>
            </a:r>
          </a:p>
        </p:txBody>
      </p:sp>
      <p:sp>
        <p:nvSpPr>
          <p:cNvPr id="3" name="TextBox 2">
            <a:extLst>
              <a:ext uri="{FF2B5EF4-FFF2-40B4-BE49-F238E27FC236}">
                <a16:creationId xmlns:a16="http://schemas.microsoft.com/office/drawing/2014/main" id="{BD237D40-2B9E-53EF-4E20-C709C4994C99}"/>
              </a:ext>
            </a:extLst>
          </p:cNvPr>
          <p:cNvSpPr txBox="1"/>
          <p:nvPr/>
        </p:nvSpPr>
        <p:spPr>
          <a:xfrm>
            <a:off x="579120" y="1695070"/>
            <a:ext cx="7985760" cy="707886"/>
          </a:xfrm>
          <a:prstGeom prst="rect">
            <a:avLst/>
          </a:prstGeom>
          <a:noFill/>
        </p:spPr>
        <p:txBody>
          <a:bodyPr wrap="square" rtlCol="0">
            <a:spAutoFit/>
          </a:bodyPr>
          <a:lstStyle/>
          <a:p>
            <a:pPr algn="ctr"/>
            <a:r>
              <a:rPr lang="en-US" sz="4000" dirty="0"/>
              <a:t>Did anything change?</a:t>
            </a:r>
          </a:p>
        </p:txBody>
      </p:sp>
      <p:sp>
        <p:nvSpPr>
          <p:cNvPr id="4" name="TextBox 3">
            <a:extLst>
              <a:ext uri="{FF2B5EF4-FFF2-40B4-BE49-F238E27FC236}">
                <a16:creationId xmlns:a16="http://schemas.microsoft.com/office/drawing/2014/main" id="{983DAD50-18FA-7CFE-2BA4-C6B304377ACE}"/>
              </a:ext>
            </a:extLst>
          </p:cNvPr>
          <p:cNvSpPr txBox="1"/>
          <p:nvPr/>
        </p:nvSpPr>
        <p:spPr>
          <a:xfrm>
            <a:off x="579120" y="2740545"/>
            <a:ext cx="7985760" cy="707886"/>
          </a:xfrm>
          <a:prstGeom prst="rect">
            <a:avLst/>
          </a:prstGeom>
          <a:noFill/>
        </p:spPr>
        <p:txBody>
          <a:bodyPr wrap="square" rtlCol="0">
            <a:spAutoFit/>
          </a:bodyPr>
          <a:lstStyle/>
          <a:p>
            <a:pPr algn="ctr"/>
            <a:r>
              <a:rPr lang="en-US" sz="4000" dirty="0"/>
              <a:t>Yes!</a:t>
            </a:r>
          </a:p>
        </p:txBody>
      </p:sp>
      <p:sp>
        <p:nvSpPr>
          <p:cNvPr id="5" name="TextBox 4">
            <a:extLst>
              <a:ext uri="{FF2B5EF4-FFF2-40B4-BE49-F238E27FC236}">
                <a16:creationId xmlns:a16="http://schemas.microsoft.com/office/drawing/2014/main" id="{DA27E547-4083-046B-6666-12DB3EBFD863}"/>
              </a:ext>
            </a:extLst>
          </p:cNvPr>
          <p:cNvSpPr txBox="1"/>
          <p:nvPr/>
        </p:nvSpPr>
        <p:spPr>
          <a:xfrm>
            <a:off x="579120" y="3786019"/>
            <a:ext cx="7985760" cy="707886"/>
          </a:xfrm>
          <a:prstGeom prst="rect">
            <a:avLst/>
          </a:prstGeom>
          <a:noFill/>
        </p:spPr>
        <p:txBody>
          <a:bodyPr wrap="square" rtlCol="0">
            <a:spAutoFit/>
          </a:bodyPr>
          <a:lstStyle/>
          <a:p>
            <a:pPr algn="ctr"/>
            <a:r>
              <a:rPr lang="en-US" sz="4000" dirty="0"/>
              <a:t>They appear to be monotheistic.</a:t>
            </a:r>
          </a:p>
        </p:txBody>
      </p:sp>
    </p:spTree>
    <p:extLst>
      <p:ext uri="{BB962C8B-B14F-4D97-AF65-F5344CB8AC3E}">
        <p14:creationId xmlns:p14="http://schemas.microsoft.com/office/powerpoint/2010/main" val="13934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497840" y="1294477"/>
            <a:ext cx="7985760" cy="2554545"/>
          </a:xfrm>
          <a:prstGeom prst="rect">
            <a:avLst/>
          </a:prstGeom>
          <a:noFill/>
        </p:spPr>
        <p:txBody>
          <a:bodyPr wrap="square" rtlCol="0">
            <a:spAutoFit/>
          </a:bodyPr>
          <a:lstStyle/>
          <a:p>
            <a:pPr algn="ctr"/>
            <a:r>
              <a:rPr lang="en-US" sz="4000" dirty="0"/>
              <a:t>Does belief in only one God—</a:t>
            </a:r>
            <a:br>
              <a:rPr lang="en-US" sz="4000" dirty="0"/>
            </a:br>
            <a:r>
              <a:rPr lang="en-US" sz="4000" dirty="0"/>
              <a:t>the God of the Universe—</a:t>
            </a:r>
            <a:br>
              <a:rPr lang="en-US" sz="4000" dirty="0"/>
            </a:br>
            <a:r>
              <a:rPr lang="en-US" sz="4000" dirty="0"/>
              <a:t>cause any problems that you don’t have if you believe in many gods?</a:t>
            </a:r>
          </a:p>
        </p:txBody>
      </p:sp>
    </p:spTree>
    <p:extLst>
      <p:ext uri="{BB962C8B-B14F-4D97-AF65-F5344CB8AC3E}">
        <p14:creationId xmlns:p14="http://schemas.microsoft.com/office/powerpoint/2010/main" val="23904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EEC9D7-D5E2-D5FE-C8D5-52C577038A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479" y="20910"/>
            <a:ext cx="5045601" cy="3023704"/>
          </a:xfrm>
          <a:prstGeom prst="rect">
            <a:avLst/>
          </a:prstGeom>
        </p:spPr>
      </p:pic>
      <p:pic>
        <p:nvPicPr>
          <p:cNvPr id="8" name="Picture 7">
            <a:extLst>
              <a:ext uri="{FF2B5EF4-FFF2-40B4-BE49-F238E27FC236}">
                <a16:creationId xmlns:a16="http://schemas.microsoft.com/office/drawing/2014/main" id="{B728903C-3495-513F-AD1F-CDB7748E64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75255" y="-1"/>
            <a:ext cx="4268745" cy="3201559"/>
          </a:xfrm>
          <a:prstGeom prst="rect">
            <a:avLst/>
          </a:prstGeom>
        </p:spPr>
      </p:pic>
      <p:pic>
        <p:nvPicPr>
          <p:cNvPr id="11" name="Picture 10">
            <a:extLst>
              <a:ext uri="{FF2B5EF4-FFF2-40B4-BE49-F238E27FC236}">
                <a16:creationId xmlns:a16="http://schemas.microsoft.com/office/drawing/2014/main" id="{9AA2F0E6-AF03-D69A-C136-0F21652A63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68460" y="3020385"/>
            <a:ext cx="5047405" cy="2123115"/>
          </a:xfrm>
          <a:prstGeom prst="rect">
            <a:avLst/>
          </a:prstGeom>
        </p:spPr>
      </p:pic>
      <p:pic>
        <p:nvPicPr>
          <p:cNvPr id="3" name="Picture 2">
            <a:extLst>
              <a:ext uri="{FF2B5EF4-FFF2-40B4-BE49-F238E27FC236}">
                <a16:creationId xmlns:a16="http://schemas.microsoft.com/office/drawing/2014/main" id="{CB4A8912-36A4-75D6-1C09-C619C109974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3023704"/>
            <a:ext cx="1726058" cy="2123115"/>
          </a:xfrm>
          <a:prstGeom prst="rect">
            <a:avLst/>
          </a:prstGeom>
        </p:spPr>
      </p:pic>
      <p:pic>
        <p:nvPicPr>
          <p:cNvPr id="7" name="Picture 6">
            <a:extLst>
              <a:ext uri="{FF2B5EF4-FFF2-40B4-BE49-F238E27FC236}">
                <a16:creationId xmlns:a16="http://schemas.microsoft.com/office/drawing/2014/main" id="{A9057883-2CB3-C091-C102-EFCB63EC34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94960" y="3036833"/>
            <a:ext cx="3727595" cy="2098592"/>
          </a:xfrm>
          <a:prstGeom prst="rect">
            <a:avLst/>
          </a:prstGeom>
        </p:spPr>
      </p:pic>
      <p:sp>
        <p:nvSpPr>
          <p:cNvPr id="13" name="TextBox 12">
            <a:extLst>
              <a:ext uri="{FF2B5EF4-FFF2-40B4-BE49-F238E27FC236}">
                <a16:creationId xmlns:a16="http://schemas.microsoft.com/office/drawing/2014/main" id="{07ACD3DF-A93E-46ED-B676-1836CC1A09D3}"/>
              </a:ext>
            </a:extLst>
          </p:cNvPr>
          <p:cNvSpPr txBox="1"/>
          <p:nvPr/>
        </p:nvSpPr>
        <p:spPr>
          <a:xfrm>
            <a:off x="0" y="2488274"/>
            <a:ext cx="9144000" cy="923330"/>
          </a:xfrm>
          <a:prstGeom prst="rect">
            <a:avLst/>
          </a:prstGeom>
          <a:noFill/>
        </p:spPr>
        <p:txBody>
          <a:bodyPr wrap="square" rtlCol="0">
            <a:spAutoFit/>
          </a:bodyPr>
          <a:lstStyle/>
          <a:p>
            <a:pPr algn="ctr"/>
            <a:r>
              <a:rPr lang="en-US" sz="5400" dirty="0">
                <a:effectLst>
                  <a:outerShdw blurRad="50800" dist="38100" dir="10800000" algn="r" rotWithShape="0">
                    <a:prstClr val="black">
                      <a:alpha val="40000"/>
                    </a:prstClr>
                  </a:outerShdw>
                </a:effectLst>
              </a:rPr>
              <a:t>June 30–July 12, 2024</a:t>
            </a:r>
          </a:p>
        </p:txBody>
      </p:sp>
      <p:sp>
        <p:nvSpPr>
          <p:cNvPr id="14" name="TextBox 13">
            <a:extLst>
              <a:ext uri="{FF2B5EF4-FFF2-40B4-BE49-F238E27FC236}">
                <a16:creationId xmlns:a16="http://schemas.microsoft.com/office/drawing/2014/main" id="{1C8EE511-A9AD-AA78-C116-E4606D2ED760}"/>
              </a:ext>
            </a:extLst>
          </p:cNvPr>
          <p:cNvSpPr txBox="1"/>
          <p:nvPr/>
        </p:nvSpPr>
        <p:spPr>
          <a:xfrm>
            <a:off x="0" y="-89482"/>
            <a:ext cx="9144000" cy="1200329"/>
          </a:xfrm>
          <a:prstGeom prst="rect">
            <a:avLst/>
          </a:prstGeom>
          <a:noFill/>
        </p:spPr>
        <p:txBody>
          <a:bodyPr wrap="square" rtlCol="0">
            <a:spAutoFit/>
          </a:bodyPr>
          <a:lstStyle/>
          <a:p>
            <a:pPr algn="ctr"/>
            <a:r>
              <a:rPr lang="en-US" sz="7200" dirty="0">
                <a:effectLst>
                  <a:outerShdw blurRad="50800" dist="38100" dir="18900000" algn="bl" rotWithShape="0">
                    <a:prstClr val="black">
                      <a:alpha val="40000"/>
                    </a:prstClr>
                  </a:outerShdw>
                </a:effectLst>
              </a:rPr>
              <a:t>Israel Study Tour</a:t>
            </a:r>
          </a:p>
        </p:txBody>
      </p:sp>
      <p:sp>
        <p:nvSpPr>
          <p:cNvPr id="12" name="TextBox 11">
            <a:extLst>
              <a:ext uri="{FF2B5EF4-FFF2-40B4-BE49-F238E27FC236}">
                <a16:creationId xmlns:a16="http://schemas.microsoft.com/office/drawing/2014/main" id="{A271D53C-D295-F1BE-FEAB-C40339364572}"/>
              </a:ext>
            </a:extLst>
          </p:cNvPr>
          <p:cNvSpPr txBox="1"/>
          <p:nvPr/>
        </p:nvSpPr>
        <p:spPr>
          <a:xfrm>
            <a:off x="0" y="4135525"/>
            <a:ext cx="9144000" cy="830997"/>
          </a:xfrm>
          <a:prstGeom prst="rect">
            <a:avLst/>
          </a:prstGeom>
          <a:noFill/>
        </p:spPr>
        <p:txBody>
          <a:bodyPr wrap="square" rtlCol="0">
            <a:spAutoFit/>
          </a:bodyPr>
          <a:lstStyle/>
          <a:p>
            <a:pPr algn="ctr"/>
            <a:r>
              <a:rPr lang="en-US" sz="4800" dirty="0">
                <a:effectLst>
                  <a:outerShdw blurRad="50800" dist="38100" dir="10800000" algn="r" rotWithShape="0">
                    <a:prstClr val="black">
                      <a:alpha val="40000"/>
                    </a:prstClr>
                  </a:outerShdw>
                </a:effectLst>
              </a:rPr>
              <a:t>Registration Open!</a:t>
            </a:r>
          </a:p>
        </p:txBody>
      </p:sp>
    </p:spTree>
    <p:extLst>
      <p:ext uri="{BB962C8B-B14F-4D97-AF65-F5344CB8AC3E}">
        <p14:creationId xmlns:p14="http://schemas.microsoft.com/office/powerpoint/2010/main" val="20036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673039-617C-AA4B-352E-9856E9B29086}"/>
              </a:ext>
            </a:extLst>
          </p:cNvPr>
          <p:cNvSpPr>
            <a:spLocks noGrp="1"/>
          </p:cNvSpPr>
          <p:nvPr>
            <p:ph type="title"/>
          </p:nvPr>
        </p:nvSpPr>
        <p:spPr/>
        <p:txBody>
          <a:bodyPr/>
          <a:lstStyle/>
          <a:p>
            <a:r>
              <a:rPr lang="en-US" dirty="0"/>
              <a:t>Challenges of Monotheism</a:t>
            </a:r>
          </a:p>
        </p:txBody>
      </p:sp>
      <p:sp>
        <p:nvSpPr>
          <p:cNvPr id="4" name="Content Placeholder 3">
            <a:extLst>
              <a:ext uri="{FF2B5EF4-FFF2-40B4-BE49-F238E27FC236}">
                <a16:creationId xmlns:a16="http://schemas.microsoft.com/office/drawing/2014/main" id="{716A938A-4C0F-8809-D2E4-96F29DDED3CC}"/>
              </a:ext>
            </a:extLst>
          </p:cNvPr>
          <p:cNvSpPr>
            <a:spLocks noGrp="1"/>
          </p:cNvSpPr>
          <p:nvPr>
            <p:ph idx="1"/>
          </p:nvPr>
        </p:nvSpPr>
        <p:spPr/>
        <p:txBody>
          <a:bodyPr>
            <a:normAutofit fontScale="70000" lnSpcReduction="20000"/>
          </a:bodyPr>
          <a:lstStyle/>
          <a:p>
            <a:r>
              <a:rPr lang="en-US" dirty="0"/>
              <a:t>The problem of evil.</a:t>
            </a:r>
          </a:p>
          <a:p>
            <a:pPr lvl="1"/>
            <a:r>
              <a:rPr lang="en-US" dirty="0"/>
              <a:t>If there is only one God, why is there evil in the world?</a:t>
            </a:r>
          </a:p>
          <a:p>
            <a:pPr lvl="1"/>
            <a:r>
              <a:rPr lang="en-US" dirty="0"/>
              <a:t>How can God allow the righteous to suffer?</a:t>
            </a:r>
          </a:p>
          <a:p>
            <a:endParaRPr lang="en-US" dirty="0"/>
          </a:p>
          <a:p>
            <a:r>
              <a:rPr lang="en-US" dirty="0"/>
              <a:t>Foreign powers still rule Judah.</a:t>
            </a:r>
          </a:p>
          <a:p>
            <a:pPr lvl="1"/>
            <a:r>
              <a:rPr lang="en-US" dirty="0"/>
              <a:t>When will the prophetic promises come to pass?</a:t>
            </a:r>
          </a:p>
          <a:p>
            <a:pPr lvl="1"/>
            <a:r>
              <a:rPr lang="en-US" dirty="0"/>
              <a:t>Why do the righteous suffer under oppression?</a:t>
            </a:r>
          </a:p>
          <a:p>
            <a:endParaRPr lang="en-US" dirty="0"/>
          </a:p>
          <a:p>
            <a:r>
              <a:rPr lang="en-US" dirty="0"/>
              <a:t>How can the God of the Universe properly govern the affairs of all nations and people?</a:t>
            </a:r>
          </a:p>
          <a:p>
            <a:pPr lvl="1"/>
            <a:endParaRPr lang="en-US" dirty="0"/>
          </a:p>
        </p:txBody>
      </p:sp>
    </p:spTree>
    <p:extLst>
      <p:ext uri="{BB962C8B-B14F-4D97-AF65-F5344CB8AC3E}">
        <p14:creationId xmlns:p14="http://schemas.microsoft.com/office/powerpoint/2010/main" val="80787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9F85-F69E-EACF-F4BB-3D4CF529B6A8}"/>
              </a:ext>
            </a:extLst>
          </p:cNvPr>
          <p:cNvSpPr>
            <a:spLocks noGrp="1"/>
          </p:cNvSpPr>
          <p:nvPr>
            <p:ph type="title"/>
          </p:nvPr>
        </p:nvSpPr>
        <p:spPr/>
        <p:txBody>
          <a:bodyPr/>
          <a:lstStyle/>
          <a:p>
            <a:r>
              <a:rPr lang="en-US" dirty="0"/>
              <a:t>How do (some) Jews respond?</a:t>
            </a:r>
          </a:p>
        </p:txBody>
      </p:sp>
      <p:sp>
        <p:nvSpPr>
          <p:cNvPr id="3" name="Content Placeholder 2">
            <a:extLst>
              <a:ext uri="{FF2B5EF4-FFF2-40B4-BE49-F238E27FC236}">
                <a16:creationId xmlns:a16="http://schemas.microsoft.com/office/drawing/2014/main" id="{C2CFA584-FEE7-7F85-BE65-F37DF618C1EE}"/>
              </a:ext>
            </a:extLst>
          </p:cNvPr>
          <p:cNvSpPr>
            <a:spLocks noGrp="1"/>
          </p:cNvSpPr>
          <p:nvPr>
            <p:ph idx="1"/>
          </p:nvPr>
        </p:nvSpPr>
        <p:spPr/>
        <p:txBody>
          <a:bodyPr>
            <a:normAutofit lnSpcReduction="10000"/>
          </a:bodyPr>
          <a:lstStyle/>
          <a:p>
            <a:r>
              <a:rPr lang="en-US" dirty="0"/>
              <a:t>Evil is the fault of fallen angels.</a:t>
            </a:r>
          </a:p>
          <a:p>
            <a:pPr lvl="1"/>
            <a:r>
              <a:rPr lang="en-US" dirty="0"/>
              <a:t>Ha-Satan (the accuser) becomes Satan.</a:t>
            </a:r>
          </a:p>
          <a:p>
            <a:pPr lvl="1"/>
            <a:r>
              <a:rPr lang="en-US" dirty="0"/>
              <a:t>Angels get names</a:t>
            </a:r>
          </a:p>
          <a:p>
            <a:r>
              <a:rPr lang="en-US" dirty="0"/>
              <a:t>God is more distant. Angels carry out God’s bidding.</a:t>
            </a:r>
          </a:p>
          <a:p>
            <a:pPr lvl="1"/>
            <a:r>
              <a:rPr lang="en-US" dirty="0"/>
              <a:t>Evolution of Deut. 32:8–9</a:t>
            </a:r>
          </a:p>
          <a:p>
            <a:pPr lvl="1"/>
            <a:r>
              <a:rPr lang="en-US" dirty="0"/>
              <a:t>Angels do cosmic administration of nations.</a:t>
            </a:r>
          </a:p>
        </p:txBody>
      </p:sp>
    </p:spTree>
    <p:extLst>
      <p:ext uri="{BB962C8B-B14F-4D97-AF65-F5344CB8AC3E}">
        <p14:creationId xmlns:p14="http://schemas.microsoft.com/office/powerpoint/2010/main" val="265798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8C0559-F3A7-4A6B-4D74-13E9FCEF02C6}"/>
              </a:ext>
            </a:extLst>
          </p:cNvPr>
          <p:cNvSpPr txBox="1"/>
          <p:nvPr/>
        </p:nvSpPr>
        <p:spPr>
          <a:xfrm>
            <a:off x="386080" y="309592"/>
            <a:ext cx="8371840" cy="4524315"/>
          </a:xfrm>
          <a:prstGeom prst="rect">
            <a:avLst/>
          </a:prstGeom>
          <a:noFill/>
        </p:spPr>
        <p:txBody>
          <a:bodyPr wrap="square" rtlCol="0">
            <a:spAutoFit/>
          </a:bodyPr>
          <a:lstStyle/>
          <a:p>
            <a:r>
              <a:rPr lang="en-US" dirty="0"/>
              <a:t>He said to me, “Daniel, greatly beloved, pay attention to the words that I am going to speak to you. Stand on your feet, for I have now been sent to you.” So while he was speaking this word to me, I stood up trembling. He said to me, “Do not fear, Daniel, for from the first day that you set your mind to gain understanding and to humble yourself before your God, your words have been heard, and I have come because of your words. But the prince of the kingdom of Persia opposed me twenty-one days. So Michael, one of the chief princes, came to help me, and I left him there with the prince of the kingdom of Persia, and have come to help you understand what is to happen to your people at the end of days. For there is a further vision for those days.”...</a:t>
            </a:r>
          </a:p>
          <a:p>
            <a:endParaRPr lang="en-US" dirty="0"/>
          </a:p>
          <a:p>
            <a:r>
              <a:rPr lang="en-US" dirty="0"/>
              <a:t>Then he said, “Do you know why I have come to you? Now I must return to fight against the prince of Persia, and when I am through with him, the prince of Greece will come. But I am to tell you what is inscribed in the book of truth. There is no one with me who contends against these princes except Michael, your prince.</a:t>
            </a:r>
          </a:p>
          <a:p>
            <a:endParaRPr lang="en-US" dirty="0"/>
          </a:p>
          <a:p>
            <a:pPr algn="r"/>
            <a:r>
              <a:rPr lang="en-US" dirty="0"/>
              <a:t>Dan 10:11–14, 20–21</a:t>
            </a:r>
          </a:p>
        </p:txBody>
      </p:sp>
    </p:spTree>
    <p:extLst>
      <p:ext uri="{BB962C8B-B14F-4D97-AF65-F5344CB8AC3E}">
        <p14:creationId xmlns:p14="http://schemas.microsoft.com/office/powerpoint/2010/main" val="213460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9F85-F69E-EACF-F4BB-3D4CF529B6A8}"/>
              </a:ext>
            </a:extLst>
          </p:cNvPr>
          <p:cNvSpPr>
            <a:spLocks noGrp="1"/>
          </p:cNvSpPr>
          <p:nvPr>
            <p:ph type="title"/>
          </p:nvPr>
        </p:nvSpPr>
        <p:spPr/>
        <p:txBody>
          <a:bodyPr/>
          <a:lstStyle/>
          <a:p>
            <a:r>
              <a:rPr lang="en-US" dirty="0"/>
              <a:t>How do (some) Jews respond?</a:t>
            </a:r>
          </a:p>
        </p:txBody>
      </p:sp>
      <p:sp>
        <p:nvSpPr>
          <p:cNvPr id="3" name="Content Placeholder 2">
            <a:extLst>
              <a:ext uri="{FF2B5EF4-FFF2-40B4-BE49-F238E27FC236}">
                <a16:creationId xmlns:a16="http://schemas.microsoft.com/office/drawing/2014/main" id="{C2CFA584-FEE7-7F85-BE65-F37DF618C1EE}"/>
              </a:ext>
            </a:extLst>
          </p:cNvPr>
          <p:cNvSpPr>
            <a:spLocks noGrp="1"/>
          </p:cNvSpPr>
          <p:nvPr>
            <p:ph idx="1"/>
          </p:nvPr>
        </p:nvSpPr>
        <p:spPr/>
        <p:txBody>
          <a:bodyPr>
            <a:normAutofit fontScale="85000" lnSpcReduction="20000"/>
          </a:bodyPr>
          <a:lstStyle/>
          <a:p>
            <a:r>
              <a:rPr lang="en-US" dirty="0"/>
              <a:t>God’s will make things right in the “age to come.”</a:t>
            </a:r>
          </a:p>
          <a:p>
            <a:r>
              <a:rPr lang="en-US" dirty="0"/>
              <a:t>Judgment will be a sudden cosmic upheaval.</a:t>
            </a:r>
          </a:p>
          <a:p>
            <a:r>
              <a:rPr lang="en-US" dirty="0"/>
              <a:t>The social order will be turned upside-down.</a:t>
            </a:r>
          </a:p>
          <a:p>
            <a:r>
              <a:rPr lang="en-US" dirty="0"/>
              <a:t>The oppressors will be defeated.</a:t>
            </a:r>
          </a:p>
          <a:p>
            <a:r>
              <a:rPr lang="en-US" dirty="0"/>
              <a:t>The righteous will rule in their place.</a:t>
            </a:r>
          </a:p>
          <a:p>
            <a:pPr lvl="1"/>
            <a:r>
              <a:rPr lang="en-US" dirty="0"/>
              <a:t>The kingship of David’s line will be restored.</a:t>
            </a:r>
          </a:p>
          <a:p>
            <a:pPr lvl="1"/>
            <a:r>
              <a:rPr lang="en-US" dirty="0"/>
              <a:t>Everything will be as God intended from the beginning.</a:t>
            </a:r>
          </a:p>
          <a:p>
            <a:pPr lvl="1"/>
            <a:r>
              <a:rPr lang="en-US" dirty="0"/>
              <a:t>Resurrection of the dead to eternal life.</a:t>
            </a:r>
          </a:p>
        </p:txBody>
      </p:sp>
    </p:spTree>
    <p:extLst>
      <p:ext uri="{BB962C8B-B14F-4D97-AF65-F5344CB8AC3E}">
        <p14:creationId xmlns:p14="http://schemas.microsoft.com/office/powerpoint/2010/main" val="137739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9F85-F69E-EACF-F4BB-3D4CF529B6A8}"/>
              </a:ext>
            </a:extLst>
          </p:cNvPr>
          <p:cNvSpPr>
            <a:spLocks noGrp="1"/>
          </p:cNvSpPr>
          <p:nvPr>
            <p:ph type="title"/>
          </p:nvPr>
        </p:nvSpPr>
        <p:spPr/>
        <p:txBody>
          <a:bodyPr/>
          <a:lstStyle/>
          <a:p>
            <a:r>
              <a:rPr lang="en-US" dirty="0"/>
              <a:t>How do (some) Jews respond?</a:t>
            </a:r>
          </a:p>
        </p:txBody>
      </p:sp>
      <p:sp>
        <p:nvSpPr>
          <p:cNvPr id="3" name="Content Placeholder 2">
            <a:extLst>
              <a:ext uri="{FF2B5EF4-FFF2-40B4-BE49-F238E27FC236}">
                <a16:creationId xmlns:a16="http://schemas.microsoft.com/office/drawing/2014/main" id="{C2CFA584-FEE7-7F85-BE65-F37DF618C1EE}"/>
              </a:ext>
            </a:extLst>
          </p:cNvPr>
          <p:cNvSpPr>
            <a:spLocks noGrp="1"/>
          </p:cNvSpPr>
          <p:nvPr>
            <p:ph idx="1"/>
          </p:nvPr>
        </p:nvSpPr>
        <p:spPr/>
        <p:txBody>
          <a:bodyPr>
            <a:normAutofit/>
          </a:bodyPr>
          <a:lstStyle/>
          <a:p>
            <a:r>
              <a:rPr lang="en-US" dirty="0"/>
              <a:t>A new genre of literature: Apocalyptic</a:t>
            </a:r>
          </a:p>
          <a:p>
            <a:pPr lvl="1"/>
            <a:r>
              <a:rPr lang="en-US" dirty="0"/>
              <a:t>Starts in the 4th century BCE.</a:t>
            </a:r>
          </a:p>
          <a:p>
            <a:endParaRPr lang="en-US" dirty="0"/>
          </a:p>
          <a:p>
            <a:endParaRPr lang="en-US" dirty="0"/>
          </a:p>
        </p:txBody>
      </p:sp>
    </p:spTree>
    <p:extLst>
      <p:ext uri="{BB962C8B-B14F-4D97-AF65-F5344CB8AC3E}">
        <p14:creationId xmlns:p14="http://schemas.microsoft.com/office/powerpoint/2010/main" val="9770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Summary</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normAutofit fontScale="92500"/>
          </a:bodyPr>
          <a:lstStyle/>
          <a:p>
            <a:r>
              <a:rPr lang="en-US" dirty="0"/>
              <a:t>When Jews came to understand God as the ONLY God, they had to face the problem of evil in the world.</a:t>
            </a:r>
          </a:p>
          <a:p>
            <a:r>
              <a:rPr lang="en-US" dirty="0"/>
              <a:t>We see them wrestle with this in Scripture.</a:t>
            </a:r>
          </a:p>
          <a:p>
            <a:r>
              <a:rPr lang="en-US" dirty="0"/>
              <a:t>Scripture begins to help answer these questions.</a:t>
            </a:r>
          </a:p>
          <a:p>
            <a:r>
              <a:rPr lang="en-US" dirty="0"/>
              <a:t>The rise of a new genre: Apocalyptic literature.</a:t>
            </a:r>
          </a:p>
          <a:p>
            <a:endParaRPr lang="en-US" dirty="0"/>
          </a:p>
          <a:p>
            <a:endParaRPr lang="en-US" dirty="0"/>
          </a:p>
        </p:txBody>
      </p:sp>
    </p:spTree>
    <p:extLst>
      <p:ext uri="{BB962C8B-B14F-4D97-AF65-F5344CB8AC3E}">
        <p14:creationId xmlns:p14="http://schemas.microsoft.com/office/powerpoint/2010/main" val="390938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490C6-28AD-82C6-C4F3-8A02177BE103}"/>
              </a:ext>
            </a:extLst>
          </p:cNvPr>
          <p:cNvSpPr>
            <a:spLocks noGrp="1"/>
          </p:cNvSpPr>
          <p:nvPr>
            <p:ph type="title"/>
          </p:nvPr>
        </p:nvSpPr>
        <p:spPr>
          <a:xfrm>
            <a:off x="457200" y="205979"/>
            <a:ext cx="8229600" cy="857250"/>
          </a:xfrm>
        </p:spPr>
        <p:txBody>
          <a:bodyPr/>
          <a:lstStyle/>
          <a:p>
            <a:r>
              <a:rPr lang="en-US" dirty="0"/>
              <a:t>Next Week</a:t>
            </a:r>
          </a:p>
        </p:txBody>
      </p:sp>
      <p:sp>
        <p:nvSpPr>
          <p:cNvPr id="4" name="Content Placeholder 3">
            <a:extLst>
              <a:ext uri="{FF2B5EF4-FFF2-40B4-BE49-F238E27FC236}">
                <a16:creationId xmlns:a16="http://schemas.microsoft.com/office/drawing/2014/main" id="{DD9DE3B8-472E-2EF1-3A82-B76647CC8CD2}"/>
              </a:ext>
            </a:extLst>
          </p:cNvPr>
          <p:cNvSpPr>
            <a:spLocks noGrp="1"/>
          </p:cNvSpPr>
          <p:nvPr>
            <p:ph idx="1"/>
          </p:nvPr>
        </p:nvSpPr>
        <p:spPr>
          <a:xfrm>
            <a:off x="457200" y="1200151"/>
            <a:ext cx="8229600" cy="3394472"/>
          </a:xfrm>
        </p:spPr>
        <p:txBody>
          <a:bodyPr>
            <a:normAutofit lnSpcReduction="10000"/>
          </a:bodyPr>
          <a:lstStyle/>
          <a:p>
            <a:r>
              <a:rPr lang="en-US" dirty="0"/>
              <a:t>Apocalyptic Literature.</a:t>
            </a:r>
          </a:p>
          <a:p>
            <a:endParaRPr lang="en-US" dirty="0"/>
          </a:p>
          <a:p>
            <a:r>
              <a:rPr lang="en-US" dirty="0"/>
              <a:t>Since this apocalyptic worldview was so prevalent in the 1</a:t>
            </a:r>
            <a:r>
              <a:rPr lang="en-US" baseline="30000" dirty="0"/>
              <a:t>st</a:t>
            </a:r>
            <a:r>
              <a:rPr lang="en-US" dirty="0"/>
              <a:t> century...</a:t>
            </a:r>
          </a:p>
          <a:p>
            <a:endParaRPr lang="en-US" dirty="0"/>
          </a:p>
          <a:p>
            <a:r>
              <a:rPr lang="en-US" dirty="0"/>
              <a:t>What does it mean that Jesus is the Messiah?</a:t>
            </a:r>
          </a:p>
        </p:txBody>
      </p:sp>
    </p:spTree>
    <p:extLst>
      <p:ext uri="{BB962C8B-B14F-4D97-AF65-F5344CB8AC3E}">
        <p14:creationId xmlns:p14="http://schemas.microsoft.com/office/powerpoint/2010/main" val="37594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7035-70FE-EBD5-C5FF-9741CFFBF11F}"/>
              </a:ext>
            </a:extLst>
          </p:cNvPr>
          <p:cNvSpPr>
            <a:spLocks noGrp="1"/>
          </p:cNvSpPr>
          <p:nvPr>
            <p:ph type="title"/>
          </p:nvPr>
        </p:nvSpPr>
        <p:spPr/>
        <p:txBody>
          <a:bodyPr/>
          <a:lstStyle/>
          <a:p>
            <a:r>
              <a:rPr lang="en-US" dirty="0" err="1"/>
              <a:t>SteppingIntoTheJordan.com</a:t>
            </a:r>
            <a:endParaRPr lang="en-US" dirty="0"/>
          </a:p>
        </p:txBody>
      </p:sp>
      <p:pic>
        <p:nvPicPr>
          <p:cNvPr id="3" name="Picture 2">
            <a:extLst>
              <a:ext uri="{FF2B5EF4-FFF2-40B4-BE49-F238E27FC236}">
                <a16:creationId xmlns:a16="http://schemas.microsoft.com/office/drawing/2014/main" id="{92C99DB1-60DD-9DFB-C2A9-625B5CE475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5860" y="1149171"/>
            <a:ext cx="6812280" cy="3748980"/>
          </a:xfrm>
          <a:prstGeom prst="rect">
            <a:avLst/>
          </a:prstGeom>
        </p:spPr>
      </p:pic>
      <p:cxnSp>
        <p:nvCxnSpPr>
          <p:cNvPr id="7" name="Straight Arrow Connector 6">
            <a:extLst>
              <a:ext uri="{FF2B5EF4-FFF2-40B4-BE49-F238E27FC236}">
                <a16:creationId xmlns:a16="http://schemas.microsoft.com/office/drawing/2014/main" id="{7598678D-FC92-9293-1F39-3297B5557E63}"/>
              </a:ext>
            </a:extLst>
          </p:cNvPr>
          <p:cNvCxnSpPr>
            <a:cxnSpLocks/>
          </p:cNvCxnSpPr>
          <p:nvPr/>
        </p:nvCxnSpPr>
        <p:spPr>
          <a:xfrm flipH="1" flipV="1">
            <a:off x="5344160" y="1645920"/>
            <a:ext cx="2225040" cy="1377741"/>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860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E005B-2FB3-B38D-78C2-B65E18D73C37}"/>
              </a:ext>
            </a:extLst>
          </p:cNvPr>
          <p:cNvSpPr>
            <a:spLocks noGrp="1"/>
          </p:cNvSpPr>
          <p:nvPr>
            <p:ph type="title"/>
          </p:nvPr>
        </p:nvSpPr>
        <p:spPr/>
        <p:txBody>
          <a:bodyPr/>
          <a:lstStyle/>
          <a:p>
            <a:r>
              <a:rPr lang="en-US" dirty="0"/>
              <a:t>Objective and Method</a:t>
            </a:r>
          </a:p>
        </p:txBody>
      </p:sp>
      <p:sp>
        <p:nvSpPr>
          <p:cNvPr id="4" name="Content Placeholder 3">
            <a:extLst>
              <a:ext uri="{FF2B5EF4-FFF2-40B4-BE49-F238E27FC236}">
                <a16:creationId xmlns:a16="http://schemas.microsoft.com/office/drawing/2014/main" id="{88D4F0C7-AA90-FB96-EF87-00AB2B8925EF}"/>
              </a:ext>
            </a:extLst>
          </p:cNvPr>
          <p:cNvSpPr>
            <a:spLocks noGrp="1"/>
          </p:cNvSpPr>
          <p:nvPr>
            <p:ph idx="1"/>
          </p:nvPr>
        </p:nvSpPr>
        <p:spPr/>
        <p:txBody>
          <a:bodyPr>
            <a:normAutofit fontScale="85000" lnSpcReduction="20000"/>
          </a:bodyPr>
          <a:lstStyle/>
          <a:p>
            <a:r>
              <a:rPr lang="en-US" dirty="0">
                <a:latin typeface="Inter"/>
              </a:rPr>
              <a:t>70 Faces of Scripture</a:t>
            </a:r>
          </a:p>
          <a:p>
            <a:pPr lvl="1"/>
            <a:r>
              <a:rPr lang="en-US" dirty="0">
                <a:latin typeface="Inter"/>
              </a:rPr>
              <a:t>Different lenses reveal different insights.</a:t>
            </a:r>
          </a:p>
          <a:p>
            <a:endParaRPr lang="en-US" b="0" i="0" dirty="0">
              <a:effectLst/>
              <a:latin typeface="Inter"/>
            </a:endParaRPr>
          </a:p>
          <a:p>
            <a:r>
              <a:rPr lang="en-US" b="0" i="0" dirty="0">
                <a:effectLst/>
                <a:latin typeface="Inter"/>
              </a:rPr>
              <a:t>The teachings of Jesus in the Gospels reflect the “culture of the day.”</a:t>
            </a:r>
          </a:p>
          <a:p>
            <a:endParaRPr lang="en-US" b="0" i="0" dirty="0">
              <a:effectLst/>
              <a:latin typeface="Inter"/>
            </a:endParaRPr>
          </a:p>
          <a:p>
            <a:r>
              <a:rPr lang="en-US" dirty="0"/>
              <a:t>Our Lens: Examine the culture of the Second Temple Period to shed light on Jesus’s teachings.</a:t>
            </a:r>
          </a:p>
        </p:txBody>
      </p:sp>
    </p:spTree>
    <p:extLst>
      <p:ext uri="{BB962C8B-B14F-4D97-AF65-F5344CB8AC3E}">
        <p14:creationId xmlns:p14="http://schemas.microsoft.com/office/powerpoint/2010/main" val="35590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3D5BA-63F5-8695-142C-0F48527AE4F5}"/>
              </a:ext>
            </a:extLst>
          </p:cNvPr>
          <p:cNvPicPr>
            <a:picLocks noChangeAspect="1"/>
          </p:cNvPicPr>
          <p:nvPr/>
        </p:nvPicPr>
        <p:blipFill>
          <a:blip r:embed="rId2"/>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CDA33B09-A264-E564-3315-A32892960993}"/>
              </a:ext>
            </a:extLst>
          </p:cNvPr>
          <p:cNvSpPr txBox="1"/>
          <p:nvPr/>
        </p:nvSpPr>
        <p:spPr>
          <a:xfrm>
            <a:off x="0" y="223520"/>
            <a:ext cx="9144000" cy="707886"/>
          </a:xfrm>
          <a:prstGeom prst="rect">
            <a:avLst/>
          </a:prstGeom>
          <a:noFill/>
        </p:spPr>
        <p:txBody>
          <a:bodyPr wrap="square" rtlCol="0">
            <a:spAutoFit/>
          </a:bodyPr>
          <a:lstStyle/>
          <a:p>
            <a:pPr algn="ctr"/>
            <a:r>
              <a:rPr lang="en-US" sz="4000" dirty="0">
                <a:effectLst>
                  <a:outerShdw blurRad="50800" dist="38100" algn="l" rotWithShape="0">
                    <a:prstClr val="black">
                      <a:alpha val="40000"/>
                    </a:prstClr>
                  </a:outerShdw>
                </a:effectLst>
              </a:rPr>
              <a:t>In the last days...</a:t>
            </a:r>
          </a:p>
        </p:txBody>
      </p:sp>
    </p:spTree>
    <p:extLst>
      <p:ext uri="{BB962C8B-B14F-4D97-AF65-F5344CB8AC3E}">
        <p14:creationId xmlns:p14="http://schemas.microsoft.com/office/powerpoint/2010/main" val="205562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579120" y="1509921"/>
            <a:ext cx="7985760" cy="2123658"/>
          </a:xfrm>
          <a:prstGeom prst="rect">
            <a:avLst/>
          </a:prstGeom>
          <a:noFill/>
        </p:spPr>
        <p:txBody>
          <a:bodyPr wrap="square" rtlCol="0">
            <a:spAutoFit/>
          </a:bodyPr>
          <a:lstStyle/>
          <a:p>
            <a:pPr algn="ctr"/>
            <a:r>
              <a:rPr lang="en-US" sz="4400" dirty="0"/>
              <a:t>Are there concepts we read about in the New Testament that are not</a:t>
            </a:r>
            <a:br>
              <a:rPr lang="en-US" sz="4400" dirty="0"/>
            </a:br>
            <a:r>
              <a:rPr lang="en-US" sz="4400" dirty="0"/>
              <a:t>in the Old Testament?</a:t>
            </a:r>
          </a:p>
        </p:txBody>
      </p:sp>
    </p:spTree>
    <p:extLst>
      <p:ext uri="{BB962C8B-B14F-4D97-AF65-F5344CB8AC3E}">
        <p14:creationId xmlns:p14="http://schemas.microsoft.com/office/powerpoint/2010/main" val="261929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795E-6636-56BE-BDFA-93A219A5E6B2}"/>
              </a:ext>
            </a:extLst>
          </p:cNvPr>
          <p:cNvSpPr>
            <a:spLocks noGrp="1"/>
          </p:cNvSpPr>
          <p:nvPr>
            <p:ph type="title"/>
          </p:nvPr>
        </p:nvSpPr>
        <p:spPr/>
        <p:txBody>
          <a:bodyPr/>
          <a:lstStyle/>
          <a:p>
            <a:r>
              <a:rPr lang="en-US" dirty="0"/>
              <a:t>Missing from the Old Testament</a:t>
            </a:r>
          </a:p>
        </p:txBody>
      </p:sp>
      <p:sp>
        <p:nvSpPr>
          <p:cNvPr id="3" name="Content Placeholder 2">
            <a:extLst>
              <a:ext uri="{FF2B5EF4-FFF2-40B4-BE49-F238E27FC236}">
                <a16:creationId xmlns:a16="http://schemas.microsoft.com/office/drawing/2014/main" id="{27C39F04-4E4E-89A5-C825-D10491CECA63}"/>
              </a:ext>
            </a:extLst>
          </p:cNvPr>
          <p:cNvSpPr>
            <a:spLocks noGrp="1"/>
          </p:cNvSpPr>
          <p:nvPr>
            <p:ph idx="1"/>
          </p:nvPr>
        </p:nvSpPr>
        <p:spPr/>
        <p:txBody>
          <a:bodyPr>
            <a:normAutofit/>
          </a:bodyPr>
          <a:lstStyle/>
          <a:p>
            <a:r>
              <a:rPr lang="en-US" dirty="0"/>
              <a:t>The idea of a soul</a:t>
            </a:r>
          </a:p>
          <a:p>
            <a:r>
              <a:rPr lang="en-US" dirty="0"/>
              <a:t>Satan/the Devil</a:t>
            </a:r>
          </a:p>
          <a:p>
            <a:r>
              <a:rPr lang="en-US" dirty="0"/>
              <a:t>Angels with Names</a:t>
            </a:r>
          </a:p>
          <a:p>
            <a:r>
              <a:rPr lang="en-US" dirty="0"/>
              <a:t>A Fiery Hell</a:t>
            </a:r>
          </a:p>
          <a:p>
            <a:r>
              <a:rPr lang="en-US" dirty="0"/>
              <a:t>Eternal Life</a:t>
            </a:r>
          </a:p>
        </p:txBody>
      </p:sp>
    </p:spTree>
    <p:extLst>
      <p:ext uri="{BB962C8B-B14F-4D97-AF65-F5344CB8AC3E}">
        <p14:creationId xmlns:p14="http://schemas.microsoft.com/office/powerpoint/2010/main" val="38039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875-69E4-BDFB-1350-149491BDEDE6}"/>
              </a:ext>
            </a:extLst>
          </p:cNvPr>
          <p:cNvSpPr txBox="1"/>
          <p:nvPr/>
        </p:nvSpPr>
        <p:spPr>
          <a:xfrm>
            <a:off x="579120" y="1848475"/>
            <a:ext cx="7985760" cy="1446550"/>
          </a:xfrm>
          <a:prstGeom prst="rect">
            <a:avLst/>
          </a:prstGeom>
          <a:noFill/>
        </p:spPr>
        <p:txBody>
          <a:bodyPr wrap="square" rtlCol="0">
            <a:spAutoFit/>
          </a:bodyPr>
          <a:lstStyle/>
          <a:p>
            <a:pPr algn="ctr"/>
            <a:r>
              <a:rPr lang="en-US" sz="4400" dirty="0"/>
              <a:t>Was ancient Israel</a:t>
            </a:r>
          </a:p>
          <a:p>
            <a:pPr algn="ctr"/>
            <a:r>
              <a:rPr lang="en-US" sz="4400" dirty="0"/>
              <a:t>polytheistic or monotheistic?</a:t>
            </a:r>
          </a:p>
        </p:txBody>
      </p:sp>
    </p:spTree>
    <p:extLst>
      <p:ext uri="{BB962C8B-B14F-4D97-AF65-F5344CB8AC3E}">
        <p14:creationId xmlns:p14="http://schemas.microsoft.com/office/powerpoint/2010/main" val="304084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19118</TotalTime>
  <Words>1332</Words>
  <Application>Microsoft Macintosh PowerPoint</Application>
  <PresentationFormat>On-screen Show (16:9)</PresentationFormat>
  <Paragraphs>117</Paragraphs>
  <Slides>26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Inter</vt:lpstr>
      <vt:lpstr>Black</vt:lpstr>
      <vt:lpstr>Ancient Insights</vt:lpstr>
      <vt:lpstr>PowerPoint Presentation</vt:lpstr>
      <vt:lpstr>SteppingIntoTheJordan.com</vt:lpstr>
      <vt:lpstr>Direct Link</vt:lpstr>
      <vt:lpstr>Objective and Method</vt:lpstr>
      <vt:lpstr>PowerPoint Presentation</vt:lpstr>
      <vt:lpstr>PowerPoint Presentation</vt:lpstr>
      <vt:lpstr>Missing from the Old Testament</vt:lpstr>
      <vt:lpstr>PowerPoint Presentation</vt:lpstr>
      <vt:lpstr>What do you make of this Scripture?</vt:lpstr>
      <vt:lpstr>Ancient View of Deities</vt:lpstr>
      <vt:lpstr>Gods are local</vt:lpstr>
      <vt:lpstr>Gods are local</vt:lpstr>
      <vt:lpstr>The Mesha Stele</vt:lpstr>
      <vt:lpstr>PowerPoint Presentation</vt:lpstr>
      <vt:lpstr>Reading Against the Grain</vt:lpstr>
      <vt:lpstr>Prophetic Warnings</vt:lpstr>
      <vt:lpstr>PowerPoint Presentation</vt:lpstr>
      <vt:lpstr>PowerPoint Presentation</vt:lpstr>
      <vt:lpstr>Challenges of Monotheism</vt:lpstr>
      <vt:lpstr>How do (some) Jews respond?</vt:lpstr>
      <vt:lpstr>PowerPoint Presentation</vt:lpstr>
      <vt:lpstr>How do (some) Jews respond?</vt:lpstr>
      <vt:lpstr>How do (some) Jews respond?</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917</cp:revision>
  <cp:lastPrinted>2023-01-29T03:14:22Z</cp:lastPrinted>
  <dcterms:created xsi:type="dcterms:W3CDTF">2014-10-04T23:26:39Z</dcterms:created>
  <dcterms:modified xsi:type="dcterms:W3CDTF">2023-09-26T01:27:14Z</dcterms:modified>
</cp:coreProperties>
</file>