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649" r:id="rId2"/>
    <p:sldId id="1125" r:id="rId3"/>
    <p:sldId id="1127" r:id="rId4"/>
    <p:sldId id="1128" r:id="rId5"/>
    <p:sldId id="793" r:id="rId6"/>
    <p:sldId id="1150" r:id="rId7"/>
    <p:sldId id="1151" r:id="rId8"/>
    <p:sldId id="1152" r:id="rId9"/>
    <p:sldId id="1153" r:id="rId10"/>
    <p:sldId id="1132" r:id="rId11"/>
    <p:sldId id="1154" r:id="rId12"/>
    <p:sldId id="1159" r:id="rId13"/>
    <p:sldId id="1155" r:id="rId14"/>
    <p:sldId id="1156" r:id="rId15"/>
    <p:sldId id="1157" r:id="rId16"/>
    <p:sldId id="1160" r:id="rId17"/>
    <p:sldId id="1158" r:id="rId18"/>
    <p:sldId id="1161" r:id="rId19"/>
    <p:sldId id="1162" r:id="rId20"/>
    <p:sldId id="1163" r:id="rId21"/>
    <p:sldId id="1164" r:id="rId22"/>
    <p:sldId id="1165" r:id="rId23"/>
    <p:sldId id="814" r:id="rId24"/>
    <p:sldId id="844" r:id="rId2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8"/>
    <p:restoredTop sz="92715"/>
  </p:normalViewPr>
  <p:slideViewPr>
    <p:cSldViewPr snapToGrid="0" snapToObjects="1">
      <p:cViewPr varScale="1">
        <p:scale>
          <a:sx n="126" d="100"/>
          <a:sy n="126" d="100"/>
        </p:scale>
        <p:origin x="200" y="296"/>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9/16/23</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9/16/23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48854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18</a:t>
            </a:fld>
            <a:endParaRPr lang="en-US"/>
          </a:p>
        </p:txBody>
      </p:sp>
    </p:spTree>
    <p:extLst>
      <p:ext uri="{BB962C8B-B14F-4D97-AF65-F5344CB8AC3E}">
        <p14:creationId xmlns:p14="http://schemas.microsoft.com/office/powerpoint/2010/main" val="309920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992548-776D-4B47-A5A7-7DDB6EE87121}"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92548-776D-4B47-A5A7-7DDB6EE87121}" type="datetimeFigureOut">
              <a:rPr lang="en-US" smtClean="0"/>
              <a:t>9/16/23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92548-776D-4B47-A5A7-7DDB6EE87121}" type="datetimeFigureOut">
              <a:rPr lang="en-US" smtClean="0"/>
              <a:t>9/16/23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92548-776D-4B47-A5A7-7DDB6EE87121}" type="datetimeFigureOut">
              <a:rPr lang="en-US" smtClean="0"/>
              <a:t>9/16/23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92548-776D-4B47-A5A7-7DDB6EE87121}" type="datetimeFigureOut">
              <a:rPr lang="en-US" smtClean="0"/>
              <a:t>9/16/23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2548-776D-4B47-A5A7-7DDB6EE87121}" type="datetimeFigureOut">
              <a:rPr lang="en-US" smtClean="0"/>
              <a:t>9/16/23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92548-776D-4B47-A5A7-7DDB6EE87121}" type="datetimeFigureOut">
              <a:rPr lang="en-US" smtClean="0"/>
              <a:t>9/16/23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D55B8-9D57-E980-6980-B4AAAC98A9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9144000" cy="5143348"/>
          </a:xfrm>
          <a:prstGeom prst="rect">
            <a:avLst/>
          </a:prstGeom>
        </p:spPr>
      </p:pic>
      <p:sp>
        <p:nvSpPr>
          <p:cNvPr id="4" name="Title 3"/>
          <p:cNvSpPr>
            <a:spLocks noGrp="1"/>
          </p:cNvSpPr>
          <p:nvPr>
            <p:ph type="ctrTitle"/>
          </p:nvPr>
        </p:nvSpPr>
        <p:spPr>
          <a:xfrm>
            <a:off x="685800" y="12859"/>
            <a:ext cx="7772400" cy="1102519"/>
          </a:xfrm>
        </p:spPr>
        <p:txBody>
          <a:bodyPr>
            <a:normAutofit/>
          </a:bodyPr>
          <a:lstStyle/>
          <a:p>
            <a:r>
              <a:rPr lang="en-US" sz="6000" dirty="0">
                <a:effectLst>
                  <a:outerShdw blurRad="50800" dist="38100" algn="l" rotWithShape="0">
                    <a:prstClr val="black">
                      <a:alpha val="40000"/>
                    </a:prstClr>
                  </a:outerShdw>
                </a:effectLst>
              </a:rPr>
              <a:t>Ancient Insights</a:t>
            </a:r>
          </a:p>
        </p:txBody>
      </p:sp>
      <p:sp>
        <p:nvSpPr>
          <p:cNvPr id="5" name="Subtitle 4"/>
          <p:cNvSpPr>
            <a:spLocks noGrp="1"/>
          </p:cNvSpPr>
          <p:nvPr>
            <p:ph type="subTitle" idx="1"/>
          </p:nvPr>
        </p:nvSpPr>
        <p:spPr>
          <a:xfrm>
            <a:off x="0" y="881698"/>
            <a:ext cx="9144000"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The Cultural Context of Jesus’s Teachings</a:t>
            </a:r>
          </a:p>
        </p:txBody>
      </p:sp>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Elijah at Mt. Horeb</a:t>
            </a:r>
          </a:p>
        </p:txBody>
      </p:sp>
      <p:sp>
        <p:nvSpPr>
          <p:cNvPr id="3" name="TextBox 2">
            <a:extLst>
              <a:ext uri="{FF2B5EF4-FFF2-40B4-BE49-F238E27FC236}">
                <a16:creationId xmlns:a16="http://schemas.microsoft.com/office/drawing/2014/main" id="{944E529F-09C7-28B0-C800-FCB5EB8BCB24}"/>
              </a:ext>
            </a:extLst>
          </p:cNvPr>
          <p:cNvSpPr txBox="1"/>
          <p:nvPr/>
        </p:nvSpPr>
        <p:spPr>
          <a:xfrm>
            <a:off x="457200" y="1817697"/>
            <a:ext cx="8229600" cy="1508105"/>
          </a:xfrm>
          <a:prstGeom prst="rect">
            <a:avLst/>
          </a:prstGeom>
          <a:noFill/>
        </p:spPr>
        <p:txBody>
          <a:bodyPr wrap="square" rtlCol="0">
            <a:spAutoFit/>
          </a:bodyPr>
          <a:lstStyle/>
          <a:p>
            <a:r>
              <a:rPr lang="en-US" sz="3200" dirty="0"/>
              <a:t>Then the word of the LORD came to him, saying,</a:t>
            </a:r>
          </a:p>
          <a:p>
            <a:r>
              <a:rPr lang="en-US" sz="3200" dirty="0"/>
              <a:t>“What are you doing here, Elijah?”</a:t>
            </a:r>
            <a:endParaRPr lang="en-US" sz="2000" dirty="0"/>
          </a:p>
          <a:p>
            <a:endParaRPr lang="en-US" sz="1400" dirty="0"/>
          </a:p>
          <a:p>
            <a:pPr algn="r"/>
            <a:r>
              <a:rPr lang="en-US" sz="1400" dirty="0"/>
              <a:t>1 Kings 19:9b (NRSV)</a:t>
            </a:r>
          </a:p>
        </p:txBody>
      </p:sp>
      <p:sp>
        <p:nvSpPr>
          <p:cNvPr id="4" name="TextBox 3">
            <a:extLst>
              <a:ext uri="{FF2B5EF4-FFF2-40B4-BE49-F238E27FC236}">
                <a16:creationId xmlns:a16="http://schemas.microsoft.com/office/drawing/2014/main" id="{02E4BACE-CE7E-8C4E-7447-B64A9BC64606}"/>
              </a:ext>
            </a:extLst>
          </p:cNvPr>
          <p:cNvSpPr txBox="1"/>
          <p:nvPr/>
        </p:nvSpPr>
        <p:spPr>
          <a:xfrm>
            <a:off x="955040" y="3566160"/>
            <a:ext cx="7203440" cy="523220"/>
          </a:xfrm>
          <a:prstGeom prst="rect">
            <a:avLst/>
          </a:prstGeom>
          <a:noFill/>
        </p:spPr>
        <p:txBody>
          <a:bodyPr wrap="square" rtlCol="0">
            <a:spAutoFit/>
          </a:bodyPr>
          <a:lstStyle/>
          <a:p>
            <a:pPr algn="ctr"/>
            <a:r>
              <a:rPr lang="en-US" sz="2800" dirty="0"/>
              <a:t>What tone do you give to this question?</a:t>
            </a:r>
          </a:p>
        </p:txBody>
      </p:sp>
      <p:sp>
        <p:nvSpPr>
          <p:cNvPr id="5" name="TextBox 4">
            <a:extLst>
              <a:ext uri="{FF2B5EF4-FFF2-40B4-BE49-F238E27FC236}">
                <a16:creationId xmlns:a16="http://schemas.microsoft.com/office/drawing/2014/main" id="{2EF83B0D-1E3E-AB4D-A045-5C6DD851CC53}"/>
              </a:ext>
            </a:extLst>
          </p:cNvPr>
          <p:cNvSpPr txBox="1"/>
          <p:nvPr/>
        </p:nvSpPr>
        <p:spPr>
          <a:xfrm>
            <a:off x="955040" y="4236720"/>
            <a:ext cx="7203440" cy="523220"/>
          </a:xfrm>
          <a:prstGeom prst="rect">
            <a:avLst/>
          </a:prstGeom>
          <a:noFill/>
        </p:spPr>
        <p:txBody>
          <a:bodyPr wrap="square" rtlCol="0">
            <a:spAutoFit/>
          </a:bodyPr>
          <a:lstStyle/>
          <a:p>
            <a:pPr algn="ctr"/>
            <a:r>
              <a:rPr lang="en-US" sz="2800" dirty="0"/>
              <a:t>Where do you place the emphasis?</a:t>
            </a:r>
          </a:p>
        </p:txBody>
      </p:sp>
    </p:spTree>
    <p:extLst>
      <p:ext uri="{BB962C8B-B14F-4D97-AF65-F5344CB8AC3E}">
        <p14:creationId xmlns:p14="http://schemas.microsoft.com/office/powerpoint/2010/main" val="28059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DE00-F943-8CA0-2BF7-9393449EC1F7}"/>
              </a:ext>
            </a:extLst>
          </p:cNvPr>
          <p:cNvSpPr>
            <a:spLocks noGrp="1"/>
          </p:cNvSpPr>
          <p:nvPr>
            <p:ph type="title"/>
          </p:nvPr>
        </p:nvSpPr>
        <p:spPr/>
        <p:txBody>
          <a:bodyPr/>
          <a:lstStyle/>
          <a:p>
            <a:r>
              <a:rPr lang="en-US" dirty="0"/>
              <a:t>How do you read it?</a:t>
            </a:r>
          </a:p>
        </p:txBody>
      </p:sp>
      <p:sp>
        <p:nvSpPr>
          <p:cNvPr id="3" name="TextBox 2">
            <a:extLst>
              <a:ext uri="{FF2B5EF4-FFF2-40B4-BE49-F238E27FC236}">
                <a16:creationId xmlns:a16="http://schemas.microsoft.com/office/drawing/2014/main" id="{944E529F-09C7-28B0-C800-FCB5EB8BCB24}"/>
              </a:ext>
            </a:extLst>
          </p:cNvPr>
          <p:cNvSpPr txBox="1"/>
          <p:nvPr/>
        </p:nvSpPr>
        <p:spPr>
          <a:xfrm>
            <a:off x="1524000" y="1227103"/>
            <a:ext cx="6309360" cy="584775"/>
          </a:xfrm>
          <a:prstGeom prst="rect">
            <a:avLst/>
          </a:prstGeom>
          <a:noFill/>
        </p:spPr>
        <p:txBody>
          <a:bodyPr wrap="square" rtlCol="0">
            <a:spAutoFit/>
          </a:bodyPr>
          <a:lstStyle/>
          <a:p>
            <a:r>
              <a:rPr lang="en-US" sz="3200" dirty="0"/>
              <a:t>“What are you doing here, </a:t>
            </a:r>
            <a:r>
              <a:rPr lang="en-US" sz="3200" b="1" i="1" dirty="0">
                <a:solidFill>
                  <a:srgbClr val="FFFF00"/>
                </a:solidFill>
              </a:rPr>
              <a:t>Elijah</a:t>
            </a:r>
            <a:r>
              <a:rPr lang="en-US" sz="3200" dirty="0"/>
              <a:t>?”</a:t>
            </a:r>
            <a:endParaRPr lang="en-US" sz="2000" dirty="0"/>
          </a:p>
        </p:txBody>
      </p:sp>
      <p:sp>
        <p:nvSpPr>
          <p:cNvPr id="4" name="TextBox 3">
            <a:extLst>
              <a:ext uri="{FF2B5EF4-FFF2-40B4-BE49-F238E27FC236}">
                <a16:creationId xmlns:a16="http://schemas.microsoft.com/office/drawing/2014/main" id="{CB4D9CCE-4E19-53E5-B6AC-643FBCCD330A}"/>
              </a:ext>
            </a:extLst>
          </p:cNvPr>
          <p:cNvSpPr txBox="1"/>
          <p:nvPr/>
        </p:nvSpPr>
        <p:spPr>
          <a:xfrm>
            <a:off x="1524000" y="1938631"/>
            <a:ext cx="6309360" cy="584775"/>
          </a:xfrm>
          <a:prstGeom prst="rect">
            <a:avLst/>
          </a:prstGeom>
          <a:noFill/>
        </p:spPr>
        <p:txBody>
          <a:bodyPr wrap="square" rtlCol="0">
            <a:spAutoFit/>
          </a:bodyPr>
          <a:lstStyle/>
          <a:p>
            <a:r>
              <a:rPr lang="en-US" sz="3200" dirty="0"/>
              <a:t>“</a:t>
            </a:r>
            <a:r>
              <a:rPr lang="en-US" sz="3200" b="1" i="1" dirty="0">
                <a:solidFill>
                  <a:srgbClr val="FFFF00"/>
                </a:solidFill>
              </a:rPr>
              <a:t>What</a:t>
            </a:r>
            <a:r>
              <a:rPr lang="en-US" sz="3200" dirty="0"/>
              <a:t> are you doing here, Elijah?”</a:t>
            </a:r>
            <a:endParaRPr lang="en-US" sz="2000" dirty="0"/>
          </a:p>
        </p:txBody>
      </p:sp>
      <p:sp>
        <p:nvSpPr>
          <p:cNvPr id="5" name="TextBox 4">
            <a:extLst>
              <a:ext uri="{FF2B5EF4-FFF2-40B4-BE49-F238E27FC236}">
                <a16:creationId xmlns:a16="http://schemas.microsoft.com/office/drawing/2014/main" id="{D2A1F6C6-66D1-5378-A83C-C48D954611CE}"/>
              </a:ext>
            </a:extLst>
          </p:cNvPr>
          <p:cNvSpPr txBox="1"/>
          <p:nvPr/>
        </p:nvSpPr>
        <p:spPr>
          <a:xfrm>
            <a:off x="1524000" y="2650160"/>
            <a:ext cx="6309360" cy="584775"/>
          </a:xfrm>
          <a:prstGeom prst="rect">
            <a:avLst/>
          </a:prstGeom>
          <a:noFill/>
        </p:spPr>
        <p:txBody>
          <a:bodyPr wrap="square" rtlCol="0">
            <a:spAutoFit/>
          </a:bodyPr>
          <a:lstStyle/>
          <a:p>
            <a:r>
              <a:rPr lang="en-US" sz="3200" dirty="0"/>
              <a:t>“What are </a:t>
            </a:r>
            <a:r>
              <a:rPr lang="en-US" sz="3200" b="1" i="1" dirty="0">
                <a:solidFill>
                  <a:srgbClr val="FFFF00"/>
                </a:solidFill>
              </a:rPr>
              <a:t>you</a:t>
            </a:r>
            <a:r>
              <a:rPr lang="en-US" sz="3200" dirty="0"/>
              <a:t> doing here, Elijah?”</a:t>
            </a:r>
            <a:endParaRPr lang="en-US" sz="2000" dirty="0"/>
          </a:p>
        </p:txBody>
      </p:sp>
      <p:sp>
        <p:nvSpPr>
          <p:cNvPr id="6" name="TextBox 5">
            <a:extLst>
              <a:ext uri="{FF2B5EF4-FFF2-40B4-BE49-F238E27FC236}">
                <a16:creationId xmlns:a16="http://schemas.microsoft.com/office/drawing/2014/main" id="{48745145-D58C-9CD4-35CA-ECB4CFE5E4CE}"/>
              </a:ext>
            </a:extLst>
          </p:cNvPr>
          <p:cNvSpPr txBox="1"/>
          <p:nvPr/>
        </p:nvSpPr>
        <p:spPr>
          <a:xfrm>
            <a:off x="1524000" y="3361689"/>
            <a:ext cx="6309360" cy="584775"/>
          </a:xfrm>
          <a:prstGeom prst="rect">
            <a:avLst/>
          </a:prstGeom>
          <a:noFill/>
        </p:spPr>
        <p:txBody>
          <a:bodyPr wrap="square" rtlCol="0">
            <a:spAutoFit/>
          </a:bodyPr>
          <a:lstStyle/>
          <a:p>
            <a:r>
              <a:rPr lang="en-US" sz="3200" dirty="0"/>
              <a:t>“What are you </a:t>
            </a:r>
            <a:r>
              <a:rPr lang="en-US" sz="3200" b="1" i="1" dirty="0">
                <a:solidFill>
                  <a:srgbClr val="FFFF00"/>
                </a:solidFill>
              </a:rPr>
              <a:t>doing</a:t>
            </a:r>
            <a:r>
              <a:rPr lang="en-US" sz="3200" dirty="0"/>
              <a:t> here, Elijah?”</a:t>
            </a:r>
            <a:endParaRPr lang="en-US" sz="2000" dirty="0"/>
          </a:p>
        </p:txBody>
      </p:sp>
      <p:sp>
        <p:nvSpPr>
          <p:cNvPr id="7" name="TextBox 6">
            <a:extLst>
              <a:ext uri="{FF2B5EF4-FFF2-40B4-BE49-F238E27FC236}">
                <a16:creationId xmlns:a16="http://schemas.microsoft.com/office/drawing/2014/main" id="{3CC7CD9E-A763-01A9-094D-F7F662C33CED}"/>
              </a:ext>
            </a:extLst>
          </p:cNvPr>
          <p:cNvSpPr txBox="1"/>
          <p:nvPr/>
        </p:nvSpPr>
        <p:spPr>
          <a:xfrm>
            <a:off x="1524000" y="4073217"/>
            <a:ext cx="6309360" cy="584775"/>
          </a:xfrm>
          <a:prstGeom prst="rect">
            <a:avLst/>
          </a:prstGeom>
          <a:noFill/>
        </p:spPr>
        <p:txBody>
          <a:bodyPr wrap="square" rtlCol="0">
            <a:spAutoFit/>
          </a:bodyPr>
          <a:lstStyle/>
          <a:p>
            <a:r>
              <a:rPr lang="en-US" sz="3200" dirty="0"/>
              <a:t>“What are you doing </a:t>
            </a:r>
            <a:r>
              <a:rPr lang="en-US" sz="3200" b="1" i="1" dirty="0">
                <a:solidFill>
                  <a:srgbClr val="FFFF00"/>
                </a:solidFill>
              </a:rPr>
              <a:t>here</a:t>
            </a:r>
            <a:r>
              <a:rPr lang="en-US" sz="3200" dirty="0"/>
              <a:t>, Elijah?”</a:t>
            </a:r>
            <a:endParaRPr lang="en-US" sz="2000" dirty="0"/>
          </a:p>
        </p:txBody>
      </p:sp>
    </p:spTree>
    <p:extLst>
      <p:ext uri="{BB962C8B-B14F-4D97-AF65-F5344CB8AC3E}">
        <p14:creationId xmlns:p14="http://schemas.microsoft.com/office/powerpoint/2010/main" val="970587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A8E0-8F67-8B90-6D44-0529E0B47EF5}"/>
              </a:ext>
            </a:extLst>
          </p:cNvPr>
          <p:cNvSpPr>
            <a:spLocks noGrp="1"/>
          </p:cNvSpPr>
          <p:nvPr>
            <p:ph type="title"/>
          </p:nvPr>
        </p:nvSpPr>
        <p:spPr/>
        <p:txBody>
          <a:bodyPr/>
          <a:lstStyle/>
          <a:p>
            <a:r>
              <a:rPr lang="en-US" dirty="0"/>
              <a:t>Same, Same...but Different</a:t>
            </a:r>
          </a:p>
        </p:txBody>
      </p:sp>
      <p:sp>
        <p:nvSpPr>
          <p:cNvPr id="3" name="TextBox 2">
            <a:extLst>
              <a:ext uri="{FF2B5EF4-FFF2-40B4-BE49-F238E27FC236}">
                <a16:creationId xmlns:a16="http://schemas.microsoft.com/office/drawing/2014/main" id="{5116230F-254A-C48B-5A15-1E7D750B4033}"/>
              </a:ext>
            </a:extLst>
          </p:cNvPr>
          <p:cNvSpPr txBox="1"/>
          <p:nvPr/>
        </p:nvSpPr>
        <p:spPr>
          <a:xfrm>
            <a:off x="457200" y="1094422"/>
            <a:ext cx="8229600" cy="1477328"/>
          </a:xfrm>
          <a:prstGeom prst="rect">
            <a:avLst/>
          </a:prstGeom>
          <a:noFill/>
        </p:spPr>
        <p:txBody>
          <a:bodyPr wrap="square" rtlCol="0">
            <a:spAutoFit/>
          </a:bodyPr>
          <a:lstStyle/>
          <a:p>
            <a:r>
              <a:rPr lang="en-US" sz="2400" dirty="0"/>
              <a:t>For I know the plans I have for you,” declares the LORD, “plans to prosper you and not to harm you, plans to give you hope and a future.</a:t>
            </a:r>
            <a:endParaRPr lang="en-US" dirty="0"/>
          </a:p>
          <a:p>
            <a:pPr algn="r"/>
            <a:r>
              <a:rPr lang="en-US" dirty="0" err="1"/>
              <a:t>Jer</a:t>
            </a:r>
            <a:r>
              <a:rPr lang="en-US" dirty="0"/>
              <a:t> 29:11 (NIV)</a:t>
            </a:r>
          </a:p>
        </p:txBody>
      </p:sp>
      <p:sp>
        <p:nvSpPr>
          <p:cNvPr id="4" name="TextBox 3">
            <a:extLst>
              <a:ext uri="{FF2B5EF4-FFF2-40B4-BE49-F238E27FC236}">
                <a16:creationId xmlns:a16="http://schemas.microsoft.com/office/drawing/2014/main" id="{A769ECDF-75DD-A077-6047-3F5B1068A5F0}"/>
              </a:ext>
            </a:extLst>
          </p:cNvPr>
          <p:cNvSpPr txBox="1"/>
          <p:nvPr/>
        </p:nvSpPr>
        <p:spPr>
          <a:xfrm>
            <a:off x="457200" y="2946400"/>
            <a:ext cx="8229600" cy="461665"/>
          </a:xfrm>
          <a:prstGeom prst="rect">
            <a:avLst/>
          </a:prstGeom>
          <a:noFill/>
        </p:spPr>
        <p:txBody>
          <a:bodyPr wrap="square" rtlCol="0">
            <a:spAutoFit/>
          </a:bodyPr>
          <a:lstStyle/>
          <a:p>
            <a:pPr algn="ctr"/>
            <a:r>
              <a:rPr lang="en-US" sz="2400" dirty="0"/>
              <a:t>How many have received a card with this Scripture?</a:t>
            </a:r>
          </a:p>
        </p:txBody>
      </p:sp>
      <p:sp>
        <p:nvSpPr>
          <p:cNvPr id="5" name="TextBox 4">
            <a:extLst>
              <a:ext uri="{FF2B5EF4-FFF2-40B4-BE49-F238E27FC236}">
                <a16:creationId xmlns:a16="http://schemas.microsoft.com/office/drawing/2014/main" id="{795FAF6C-5897-2DB9-D89D-5302AFF63941}"/>
              </a:ext>
            </a:extLst>
          </p:cNvPr>
          <p:cNvSpPr txBox="1"/>
          <p:nvPr/>
        </p:nvSpPr>
        <p:spPr>
          <a:xfrm>
            <a:off x="457200" y="3596987"/>
            <a:ext cx="8229600" cy="461665"/>
          </a:xfrm>
          <a:prstGeom prst="rect">
            <a:avLst/>
          </a:prstGeom>
          <a:noFill/>
        </p:spPr>
        <p:txBody>
          <a:bodyPr wrap="square" rtlCol="0">
            <a:spAutoFit/>
          </a:bodyPr>
          <a:lstStyle/>
          <a:p>
            <a:pPr algn="ctr"/>
            <a:r>
              <a:rPr lang="en-US" sz="2400" dirty="0"/>
              <a:t>What is the context of this passage?</a:t>
            </a:r>
          </a:p>
        </p:txBody>
      </p:sp>
      <p:sp>
        <p:nvSpPr>
          <p:cNvPr id="6" name="TextBox 5">
            <a:extLst>
              <a:ext uri="{FF2B5EF4-FFF2-40B4-BE49-F238E27FC236}">
                <a16:creationId xmlns:a16="http://schemas.microsoft.com/office/drawing/2014/main" id="{382E27A8-9706-42F0-EE47-8A5F2087A69E}"/>
              </a:ext>
            </a:extLst>
          </p:cNvPr>
          <p:cNvSpPr txBox="1"/>
          <p:nvPr/>
        </p:nvSpPr>
        <p:spPr>
          <a:xfrm>
            <a:off x="457200" y="4247575"/>
            <a:ext cx="8229600" cy="461665"/>
          </a:xfrm>
          <a:prstGeom prst="rect">
            <a:avLst/>
          </a:prstGeom>
          <a:noFill/>
        </p:spPr>
        <p:txBody>
          <a:bodyPr wrap="square" rtlCol="0">
            <a:spAutoFit/>
          </a:bodyPr>
          <a:lstStyle/>
          <a:p>
            <a:pPr algn="ctr"/>
            <a:r>
              <a:rPr lang="en-US" sz="2400" dirty="0"/>
              <a:t>In this case, the reader creates meaning by ignoring context.</a:t>
            </a:r>
          </a:p>
        </p:txBody>
      </p:sp>
    </p:spTree>
    <p:extLst>
      <p:ext uri="{BB962C8B-B14F-4D97-AF65-F5344CB8AC3E}">
        <p14:creationId xmlns:p14="http://schemas.microsoft.com/office/powerpoint/2010/main" val="23842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F29ED-1166-2344-0330-FBFF87D16BF1}"/>
              </a:ext>
            </a:extLst>
          </p:cNvPr>
          <p:cNvSpPr>
            <a:spLocks noGrp="1"/>
          </p:cNvSpPr>
          <p:nvPr>
            <p:ph type="title"/>
          </p:nvPr>
        </p:nvSpPr>
        <p:spPr/>
        <p:txBody>
          <a:bodyPr/>
          <a:lstStyle/>
          <a:p>
            <a:r>
              <a:rPr lang="en-US" dirty="0"/>
              <a:t>The Reader Generates Meaning</a:t>
            </a:r>
          </a:p>
        </p:txBody>
      </p:sp>
      <p:sp>
        <p:nvSpPr>
          <p:cNvPr id="3" name="Content Placeholder 2">
            <a:extLst>
              <a:ext uri="{FF2B5EF4-FFF2-40B4-BE49-F238E27FC236}">
                <a16:creationId xmlns:a16="http://schemas.microsoft.com/office/drawing/2014/main" id="{45F7CEC5-76DF-AA73-86CB-22AC6BB1121A}"/>
              </a:ext>
            </a:extLst>
          </p:cNvPr>
          <p:cNvSpPr>
            <a:spLocks noGrp="1"/>
          </p:cNvSpPr>
          <p:nvPr>
            <p:ph idx="1"/>
          </p:nvPr>
        </p:nvSpPr>
        <p:spPr/>
        <p:txBody>
          <a:bodyPr>
            <a:normAutofit fontScale="85000" lnSpcReduction="10000"/>
          </a:bodyPr>
          <a:lstStyle/>
          <a:p>
            <a:r>
              <a:rPr lang="en-US" dirty="0"/>
              <a:t>There is more “white space” than “black” in the Bible.</a:t>
            </a:r>
          </a:p>
          <a:p>
            <a:r>
              <a:rPr lang="en-US" dirty="0"/>
              <a:t>The reader is left to fill in the “white space.”</a:t>
            </a:r>
          </a:p>
          <a:p>
            <a:r>
              <a:rPr lang="en-US" dirty="0"/>
              <a:t>Our social location always influences how we read the text (i.e., fill in the “white space”).</a:t>
            </a:r>
          </a:p>
          <a:p>
            <a:r>
              <a:rPr lang="en-US" dirty="0"/>
              <a:t>There are multiple ways to read a text to generate meaning.</a:t>
            </a:r>
          </a:p>
          <a:p>
            <a:r>
              <a:rPr lang="en-US" dirty="0"/>
              <a:t>There is incredible value in looking at new ways to read the biblical text.</a:t>
            </a:r>
          </a:p>
        </p:txBody>
      </p:sp>
    </p:spTree>
    <p:extLst>
      <p:ext uri="{BB962C8B-B14F-4D97-AF65-F5344CB8AC3E}">
        <p14:creationId xmlns:p14="http://schemas.microsoft.com/office/powerpoint/2010/main" val="197599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C95C1-E13C-8A59-E8BA-77B230842E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5296" y="0"/>
            <a:ext cx="8593409" cy="5143500"/>
          </a:xfrm>
          <a:prstGeom prst="rect">
            <a:avLst/>
          </a:prstGeom>
        </p:spPr>
      </p:pic>
      <p:sp>
        <p:nvSpPr>
          <p:cNvPr id="3" name="TextBox 2">
            <a:extLst>
              <a:ext uri="{FF2B5EF4-FFF2-40B4-BE49-F238E27FC236}">
                <a16:creationId xmlns:a16="http://schemas.microsoft.com/office/drawing/2014/main" id="{CDA33B09-A264-E564-3315-A32892960993}"/>
              </a:ext>
            </a:extLst>
          </p:cNvPr>
          <p:cNvSpPr txBox="1"/>
          <p:nvPr/>
        </p:nvSpPr>
        <p:spPr>
          <a:xfrm>
            <a:off x="0" y="223520"/>
            <a:ext cx="9144000" cy="707886"/>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Jesus and the Canaanite Woman</a:t>
            </a:r>
          </a:p>
        </p:txBody>
      </p:sp>
    </p:spTree>
    <p:extLst>
      <p:ext uri="{BB962C8B-B14F-4D97-AF65-F5344CB8AC3E}">
        <p14:creationId xmlns:p14="http://schemas.microsoft.com/office/powerpoint/2010/main" val="44913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4B540-20E1-16CC-15E8-E787E06EF99F}"/>
              </a:ext>
            </a:extLst>
          </p:cNvPr>
          <p:cNvSpPr txBox="1"/>
          <p:nvPr/>
        </p:nvSpPr>
        <p:spPr>
          <a:xfrm>
            <a:off x="213360" y="314960"/>
            <a:ext cx="5902960" cy="4524315"/>
          </a:xfrm>
          <a:prstGeom prst="rect">
            <a:avLst/>
          </a:prstGeom>
          <a:noFill/>
        </p:spPr>
        <p:txBody>
          <a:bodyPr wrap="square" rtlCol="0">
            <a:spAutoFit/>
          </a:bodyPr>
          <a:lstStyle/>
          <a:p>
            <a:r>
              <a:rPr lang="en-US" dirty="0"/>
              <a:t>Jesus left that place and went away to the district of </a:t>
            </a:r>
            <a:r>
              <a:rPr lang="en-US" dirty="0" err="1"/>
              <a:t>Tyre</a:t>
            </a:r>
            <a:r>
              <a:rPr lang="en-US" dirty="0"/>
              <a:t> and Sidon. Just then a Canaanite woman from that region came out and started shouting, “Have mercy on me, Lord, Son of David; my daughter is tormented by a demon.” But he did not answer her at all. And his disciples came and urged him, saying, “Send her away, for she keeps shouting after us.” He answered, “I was sent only to the lost sheep of the house of Israel.” But she came and knelt before him, saying, “Lord, help me.” He answered, “It is not fair to take the children’s food and throw it to the dogs.” She said, “Yes, Lord, yet even the dogs eat the crumbs that fall from their masters’ table.” Then Jesus answered her, “Woman, great is your faith! Let it be done for you as you wish.” And her daughter was healed instantly.</a:t>
            </a:r>
          </a:p>
          <a:p>
            <a:endParaRPr lang="en-US" dirty="0"/>
          </a:p>
          <a:p>
            <a:pPr algn="r"/>
            <a:r>
              <a:rPr lang="en-US" dirty="0"/>
              <a:t>Matt 15:21–28</a:t>
            </a:r>
          </a:p>
        </p:txBody>
      </p:sp>
      <p:pic>
        <p:nvPicPr>
          <p:cNvPr id="3" name="Picture 2">
            <a:extLst>
              <a:ext uri="{FF2B5EF4-FFF2-40B4-BE49-F238E27FC236}">
                <a16:creationId xmlns:a16="http://schemas.microsoft.com/office/drawing/2014/main" id="{30126C22-841E-9D46-E3F2-D461298449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99200" y="438682"/>
            <a:ext cx="2722880" cy="4266135"/>
          </a:xfrm>
          <a:prstGeom prst="rect">
            <a:avLst/>
          </a:prstGeom>
        </p:spPr>
      </p:pic>
    </p:spTree>
    <p:extLst>
      <p:ext uri="{BB962C8B-B14F-4D97-AF65-F5344CB8AC3E}">
        <p14:creationId xmlns:p14="http://schemas.microsoft.com/office/powerpoint/2010/main" val="117375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8C3AF-B55A-8195-09FD-53E527933A54}"/>
              </a:ext>
            </a:extLst>
          </p:cNvPr>
          <p:cNvSpPr txBox="1"/>
          <p:nvPr/>
        </p:nvSpPr>
        <p:spPr>
          <a:xfrm>
            <a:off x="243840" y="1158240"/>
            <a:ext cx="8656320" cy="646331"/>
          </a:xfrm>
          <a:prstGeom prst="rect">
            <a:avLst/>
          </a:prstGeom>
          <a:noFill/>
        </p:spPr>
        <p:txBody>
          <a:bodyPr wrap="square" rtlCol="0">
            <a:spAutoFit/>
          </a:bodyPr>
          <a:lstStyle/>
          <a:p>
            <a:pPr marL="0" algn="ctr" defTabSz="457200" rtl="1" eaLnBrk="1" latinLnBrk="0" hangingPunct="1"/>
            <a:r>
              <a:rPr lang="en-US" sz="3600" dirty="0"/>
              <a:t>What do you make of Jesus’s response?</a:t>
            </a:r>
          </a:p>
        </p:txBody>
      </p:sp>
      <p:sp>
        <p:nvSpPr>
          <p:cNvPr id="3" name="TextBox 2">
            <a:extLst>
              <a:ext uri="{FF2B5EF4-FFF2-40B4-BE49-F238E27FC236}">
                <a16:creationId xmlns:a16="http://schemas.microsoft.com/office/drawing/2014/main" id="{97BF1899-8E0F-C902-930A-DF2948F74B45}"/>
              </a:ext>
            </a:extLst>
          </p:cNvPr>
          <p:cNvSpPr txBox="1"/>
          <p:nvPr/>
        </p:nvSpPr>
        <p:spPr>
          <a:xfrm>
            <a:off x="243840" y="2310140"/>
            <a:ext cx="8656320" cy="646331"/>
          </a:xfrm>
          <a:prstGeom prst="rect">
            <a:avLst/>
          </a:prstGeom>
          <a:noFill/>
        </p:spPr>
        <p:txBody>
          <a:bodyPr wrap="square" rtlCol="0">
            <a:spAutoFit/>
          </a:bodyPr>
          <a:lstStyle/>
          <a:p>
            <a:pPr marL="0" algn="ctr" defTabSz="457200" rtl="1" eaLnBrk="1" latinLnBrk="0" hangingPunct="1"/>
            <a:r>
              <a:rPr lang="en-US" sz="3600" dirty="0"/>
              <a:t>Does it seem harsh?</a:t>
            </a:r>
          </a:p>
        </p:txBody>
      </p:sp>
      <p:sp>
        <p:nvSpPr>
          <p:cNvPr id="4" name="TextBox 3">
            <a:extLst>
              <a:ext uri="{FF2B5EF4-FFF2-40B4-BE49-F238E27FC236}">
                <a16:creationId xmlns:a16="http://schemas.microsoft.com/office/drawing/2014/main" id="{7EDABAC8-5D2F-551C-315C-F1CC1EDF9F7A}"/>
              </a:ext>
            </a:extLst>
          </p:cNvPr>
          <p:cNvSpPr txBox="1"/>
          <p:nvPr/>
        </p:nvSpPr>
        <p:spPr>
          <a:xfrm>
            <a:off x="243840" y="3462040"/>
            <a:ext cx="8656320" cy="646331"/>
          </a:xfrm>
          <a:prstGeom prst="rect">
            <a:avLst/>
          </a:prstGeom>
          <a:noFill/>
        </p:spPr>
        <p:txBody>
          <a:bodyPr wrap="square" rtlCol="0">
            <a:spAutoFit/>
          </a:bodyPr>
          <a:lstStyle/>
          <a:p>
            <a:pPr marL="0" algn="ctr" defTabSz="457200" rtl="1" eaLnBrk="1" latinLnBrk="0" hangingPunct="1"/>
            <a:r>
              <a:rPr lang="en-US" sz="3600" dirty="0"/>
              <a:t>How do read Jesus’s response?</a:t>
            </a:r>
          </a:p>
        </p:txBody>
      </p:sp>
    </p:spTree>
    <p:extLst>
      <p:ext uri="{BB962C8B-B14F-4D97-AF65-F5344CB8AC3E}">
        <p14:creationId xmlns:p14="http://schemas.microsoft.com/office/powerpoint/2010/main" val="306554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4B540-20E1-16CC-15E8-E787E06EF99F}"/>
              </a:ext>
            </a:extLst>
          </p:cNvPr>
          <p:cNvSpPr txBox="1"/>
          <p:nvPr/>
        </p:nvSpPr>
        <p:spPr>
          <a:xfrm>
            <a:off x="213360" y="314960"/>
            <a:ext cx="5902960" cy="4524315"/>
          </a:xfrm>
          <a:prstGeom prst="rect">
            <a:avLst/>
          </a:prstGeom>
          <a:noFill/>
        </p:spPr>
        <p:txBody>
          <a:bodyPr wrap="square" rtlCol="0">
            <a:spAutoFit/>
          </a:bodyPr>
          <a:lstStyle/>
          <a:p>
            <a:r>
              <a:rPr lang="en-US" dirty="0"/>
              <a:t>Jesus left that place and went away to the </a:t>
            </a:r>
            <a:r>
              <a:rPr lang="en-US" dirty="0">
                <a:solidFill>
                  <a:srgbClr val="FFFF00"/>
                </a:solidFill>
              </a:rPr>
              <a:t>district of </a:t>
            </a:r>
            <a:r>
              <a:rPr lang="en-US" dirty="0" err="1">
                <a:solidFill>
                  <a:srgbClr val="FFFF00"/>
                </a:solidFill>
              </a:rPr>
              <a:t>Tyre</a:t>
            </a:r>
            <a:r>
              <a:rPr lang="en-US" dirty="0">
                <a:solidFill>
                  <a:srgbClr val="FFFF00"/>
                </a:solidFill>
              </a:rPr>
              <a:t> and Sidon</a:t>
            </a:r>
            <a:r>
              <a:rPr lang="en-US" dirty="0"/>
              <a:t>. Just then a </a:t>
            </a:r>
            <a:r>
              <a:rPr lang="en-US" dirty="0">
                <a:solidFill>
                  <a:srgbClr val="FFFF00"/>
                </a:solidFill>
              </a:rPr>
              <a:t>Canaanite woman </a:t>
            </a:r>
            <a:r>
              <a:rPr lang="en-US" dirty="0"/>
              <a:t>from that region came out and </a:t>
            </a:r>
            <a:r>
              <a:rPr lang="en-US" dirty="0">
                <a:solidFill>
                  <a:srgbClr val="FFFF00"/>
                </a:solidFill>
              </a:rPr>
              <a:t>started shouting</a:t>
            </a:r>
            <a:r>
              <a:rPr lang="en-US" dirty="0"/>
              <a:t>, “Have mercy on me, Lord, Son of David; my daughter is tormented by a demon.” But he did not answer her at all. And his disciples came and </a:t>
            </a:r>
            <a:r>
              <a:rPr lang="en-US" dirty="0">
                <a:solidFill>
                  <a:srgbClr val="FFFF00"/>
                </a:solidFill>
              </a:rPr>
              <a:t>urged</a:t>
            </a:r>
            <a:r>
              <a:rPr lang="en-US" dirty="0"/>
              <a:t> him, saying, “Send her away, for she </a:t>
            </a:r>
            <a:r>
              <a:rPr lang="en-US" dirty="0">
                <a:solidFill>
                  <a:srgbClr val="FFFF00"/>
                </a:solidFill>
              </a:rPr>
              <a:t>keeps shouting </a:t>
            </a:r>
            <a:r>
              <a:rPr lang="en-US" dirty="0"/>
              <a:t>after us.” He answered, “I was sent only to the lost sheep of the house of Israel.” But she came and knelt before him, saying, “Lord, help me.” He answered, “It is not fair to take the children’s food and throw it to the dogs.” She said, “Yes, Lord, yet even the dogs eat the crumbs that fall from their masters’ table.” Then Jesus answered her, “Woman, great is your faith! Let it be done for you as you wish.” And her daughter was healed instantly.</a:t>
            </a:r>
          </a:p>
          <a:p>
            <a:endParaRPr lang="en-US" dirty="0"/>
          </a:p>
          <a:p>
            <a:pPr algn="r"/>
            <a:r>
              <a:rPr lang="en-US" dirty="0"/>
              <a:t>Matt 15:21–28</a:t>
            </a:r>
          </a:p>
        </p:txBody>
      </p:sp>
      <p:pic>
        <p:nvPicPr>
          <p:cNvPr id="3" name="Picture 2">
            <a:extLst>
              <a:ext uri="{FF2B5EF4-FFF2-40B4-BE49-F238E27FC236}">
                <a16:creationId xmlns:a16="http://schemas.microsoft.com/office/drawing/2014/main" id="{30126C22-841E-9D46-E3F2-D461298449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99200" y="438682"/>
            <a:ext cx="2722880" cy="4266135"/>
          </a:xfrm>
          <a:prstGeom prst="rect">
            <a:avLst/>
          </a:prstGeom>
        </p:spPr>
      </p:pic>
    </p:spTree>
    <p:extLst>
      <p:ext uri="{BB962C8B-B14F-4D97-AF65-F5344CB8AC3E}">
        <p14:creationId xmlns:p14="http://schemas.microsoft.com/office/powerpoint/2010/main" val="3411703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5CD2AD-2E01-29A1-79CD-20C383DA94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5296" y="0"/>
            <a:ext cx="8593409" cy="5143500"/>
          </a:xfrm>
          <a:prstGeom prst="rect">
            <a:avLst/>
          </a:prstGeom>
        </p:spPr>
      </p:pic>
      <p:sp>
        <p:nvSpPr>
          <p:cNvPr id="2" name="TextBox 1">
            <a:extLst>
              <a:ext uri="{FF2B5EF4-FFF2-40B4-BE49-F238E27FC236}">
                <a16:creationId xmlns:a16="http://schemas.microsoft.com/office/drawing/2014/main" id="{AB88C3AF-B55A-8195-09FD-53E527933A54}"/>
              </a:ext>
            </a:extLst>
          </p:cNvPr>
          <p:cNvSpPr txBox="1"/>
          <p:nvPr/>
        </p:nvSpPr>
        <p:spPr>
          <a:xfrm>
            <a:off x="243840" y="233779"/>
            <a:ext cx="8656320" cy="646331"/>
          </a:xfrm>
          <a:prstGeom prst="rect">
            <a:avLst/>
          </a:prstGeom>
          <a:noFill/>
        </p:spPr>
        <p:txBody>
          <a:bodyPr wrap="square" rtlCol="0">
            <a:spAutoFit/>
          </a:bodyPr>
          <a:lstStyle/>
          <a:p>
            <a:pPr marL="0" algn="ctr" defTabSz="457200" rtl="1" eaLnBrk="1" latinLnBrk="0" hangingPunct="1"/>
            <a:r>
              <a:rPr lang="en-US" sz="3600" dirty="0">
                <a:effectLst>
                  <a:outerShdw blurRad="50800" dist="38100" algn="l" rotWithShape="0">
                    <a:prstClr val="black">
                      <a:alpha val="40000"/>
                    </a:prstClr>
                  </a:outerShdw>
                </a:effectLst>
              </a:rPr>
              <a:t>Is there another way to read this exchange?</a:t>
            </a:r>
          </a:p>
        </p:txBody>
      </p:sp>
      <p:sp>
        <p:nvSpPr>
          <p:cNvPr id="3" name="TextBox 2">
            <a:extLst>
              <a:ext uri="{FF2B5EF4-FFF2-40B4-BE49-F238E27FC236}">
                <a16:creationId xmlns:a16="http://schemas.microsoft.com/office/drawing/2014/main" id="{97BF1899-8E0F-C902-930A-DF2948F74B45}"/>
              </a:ext>
            </a:extLst>
          </p:cNvPr>
          <p:cNvSpPr txBox="1"/>
          <p:nvPr/>
        </p:nvSpPr>
        <p:spPr>
          <a:xfrm>
            <a:off x="243840" y="4055210"/>
            <a:ext cx="8656320" cy="646331"/>
          </a:xfrm>
          <a:prstGeom prst="rect">
            <a:avLst/>
          </a:prstGeom>
          <a:noFill/>
        </p:spPr>
        <p:txBody>
          <a:bodyPr wrap="square" rtlCol="0">
            <a:spAutoFit/>
          </a:bodyPr>
          <a:lstStyle/>
          <a:p>
            <a:pPr marL="0" algn="ctr" defTabSz="457200" rtl="1" eaLnBrk="1" latinLnBrk="0" hangingPunct="1"/>
            <a:r>
              <a:rPr lang="en-US" sz="3600" dirty="0">
                <a:effectLst>
                  <a:outerShdw blurRad="50800" dist="38100" algn="l" rotWithShape="0">
                    <a:prstClr val="black">
                      <a:alpha val="40000"/>
                    </a:prstClr>
                  </a:outerShdw>
                </a:effectLst>
              </a:rPr>
              <a:t>His statements are directed at the disciples.</a:t>
            </a:r>
          </a:p>
        </p:txBody>
      </p:sp>
    </p:spTree>
    <p:extLst>
      <p:ext uri="{BB962C8B-B14F-4D97-AF65-F5344CB8AC3E}">
        <p14:creationId xmlns:p14="http://schemas.microsoft.com/office/powerpoint/2010/main" val="29765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3CF5-FE77-AD7E-AE5F-2394501C5167}"/>
              </a:ext>
            </a:extLst>
          </p:cNvPr>
          <p:cNvSpPr>
            <a:spLocks noGrp="1"/>
          </p:cNvSpPr>
          <p:nvPr>
            <p:ph type="title"/>
          </p:nvPr>
        </p:nvSpPr>
        <p:spPr/>
        <p:txBody>
          <a:bodyPr/>
          <a:lstStyle/>
          <a:p>
            <a:r>
              <a:rPr lang="en-US" dirty="0"/>
              <a:t>Disciples out of their comfort zone</a:t>
            </a:r>
          </a:p>
        </p:txBody>
      </p:sp>
      <p:sp>
        <p:nvSpPr>
          <p:cNvPr id="3" name="Content Placeholder 2">
            <a:extLst>
              <a:ext uri="{FF2B5EF4-FFF2-40B4-BE49-F238E27FC236}">
                <a16:creationId xmlns:a16="http://schemas.microsoft.com/office/drawing/2014/main" id="{98CB9E94-A26B-FCB9-EEF8-4167B044B686}"/>
              </a:ext>
            </a:extLst>
          </p:cNvPr>
          <p:cNvSpPr>
            <a:spLocks noGrp="1"/>
          </p:cNvSpPr>
          <p:nvPr>
            <p:ph idx="1"/>
          </p:nvPr>
        </p:nvSpPr>
        <p:spPr/>
        <p:txBody>
          <a:bodyPr>
            <a:normAutofit/>
          </a:bodyPr>
          <a:lstStyle/>
          <a:p>
            <a:r>
              <a:rPr lang="en-US" dirty="0"/>
              <a:t>In </a:t>
            </a:r>
            <a:r>
              <a:rPr lang="en-US" dirty="0" err="1"/>
              <a:t>Tyre</a:t>
            </a:r>
            <a:r>
              <a:rPr lang="en-US" dirty="0"/>
              <a:t> and Sidon (maybe for the first time).</a:t>
            </a:r>
          </a:p>
          <a:p>
            <a:r>
              <a:rPr lang="en-US" dirty="0"/>
              <a:t>Very few Jews up here (if any).</a:t>
            </a:r>
          </a:p>
          <a:p>
            <a:r>
              <a:rPr lang="en-US" dirty="0"/>
              <a:t>You are </a:t>
            </a:r>
            <a:r>
              <a:rPr lang="en-US" i="1" dirty="0"/>
              <a:t>Israel’s</a:t>
            </a:r>
            <a:r>
              <a:rPr lang="en-US" dirty="0"/>
              <a:t> Messiah!</a:t>
            </a:r>
          </a:p>
          <a:p>
            <a:r>
              <a:rPr lang="en-US" dirty="0"/>
              <a:t>They are annoyed...and this woman is drawing even more attention to them!</a:t>
            </a:r>
          </a:p>
        </p:txBody>
      </p:sp>
    </p:spTree>
    <p:extLst>
      <p:ext uri="{BB962C8B-B14F-4D97-AF65-F5344CB8AC3E}">
        <p14:creationId xmlns:p14="http://schemas.microsoft.com/office/powerpoint/2010/main" val="76702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EC9D7-D5E2-D5FE-C8D5-52C577038A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79" y="20910"/>
            <a:ext cx="5045601" cy="3023704"/>
          </a:xfrm>
          <a:prstGeom prst="rect">
            <a:avLst/>
          </a:prstGeom>
        </p:spPr>
      </p:pic>
      <p:pic>
        <p:nvPicPr>
          <p:cNvPr id="8" name="Picture 7">
            <a:extLst>
              <a:ext uri="{FF2B5EF4-FFF2-40B4-BE49-F238E27FC236}">
                <a16:creationId xmlns:a16="http://schemas.microsoft.com/office/drawing/2014/main" id="{B728903C-3495-513F-AD1F-CDB7748E64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5255" y="-1"/>
            <a:ext cx="4268745" cy="3201559"/>
          </a:xfrm>
          <a:prstGeom prst="rect">
            <a:avLst/>
          </a:prstGeom>
        </p:spPr>
      </p:pic>
      <p:pic>
        <p:nvPicPr>
          <p:cNvPr id="11" name="Picture 10">
            <a:extLst>
              <a:ext uri="{FF2B5EF4-FFF2-40B4-BE49-F238E27FC236}">
                <a16:creationId xmlns:a16="http://schemas.microsoft.com/office/drawing/2014/main" id="{9AA2F0E6-AF03-D69A-C136-0F21652A63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8460" y="3020385"/>
            <a:ext cx="5047405" cy="2123115"/>
          </a:xfrm>
          <a:prstGeom prst="rect">
            <a:avLst/>
          </a:prstGeom>
        </p:spPr>
      </p:pic>
      <p:pic>
        <p:nvPicPr>
          <p:cNvPr id="3" name="Picture 2">
            <a:extLst>
              <a:ext uri="{FF2B5EF4-FFF2-40B4-BE49-F238E27FC236}">
                <a16:creationId xmlns:a16="http://schemas.microsoft.com/office/drawing/2014/main" id="{CB4A8912-36A4-75D6-1C09-C619C109974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3023704"/>
            <a:ext cx="1726058" cy="2123115"/>
          </a:xfrm>
          <a:prstGeom prst="rect">
            <a:avLst/>
          </a:prstGeom>
        </p:spPr>
      </p:pic>
      <p:pic>
        <p:nvPicPr>
          <p:cNvPr id="7" name="Picture 6">
            <a:extLst>
              <a:ext uri="{FF2B5EF4-FFF2-40B4-BE49-F238E27FC236}">
                <a16:creationId xmlns:a16="http://schemas.microsoft.com/office/drawing/2014/main" id="{A9057883-2CB3-C091-C102-EFCB63EC34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94960" y="3036833"/>
            <a:ext cx="3727595" cy="2098592"/>
          </a:xfrm>
          <a:prstGeom prst="rect">
            <a:avLst/>
          </a:prstGeom>
        </p:spPr>
      </p:pic>
      <p:sp>
        <p:nvSpPr>
          <p:cNvPr id="13" name="TextBox 12">
            <a:extLst>
              <a:ext uri="{FF2B5EF4-FFF2-40B4-BE49-F238E27FC236}">
                <a16:creationId xmlns:a16="http://schemas.microsoft.com/office/drawing/2014/main" id="{07ACD3DF-A93E-46ED-B676-1836CC1A09D3}"/>
              </a:ext>
            </a:extLst>
          </p:cNvPr>
          <p:cNvSpPr txBox="1"/>
          <p:nvPr/>
        </p:nvSpPr>
        <p:spPr>
          <a:xfrm>
            <a:off x="0" y="2488274"/>
            <a:ext cx="9144000" cy="923330"/>
          </a:xfrm>
          <a:prstGeom prst="rect">
            <a:avLst/>
          </a:prstGeom>
          <a:noFill/>
        </p:spPr>
        <p:txBody>
          <a:bodyPr wrap="square" rtlCol="0">
            <a:spAutoFit/>
          </a:bodyPr>
          <a:lstStyle/>
          <a:p>
            <a:pPr algn="ctr"/>
            <a:r>
              <a:rPr lang="en-US" sz="5400" dirty="0">
                <a:effectLst>
                  <a:outerShdw blurRad="50800" dist="38100" dir="10800000" algn="r" rotWithShape="0">
                    <a:prstClr val="black">
                      <a:alpha val="40000"/>
                    </a:prstClr>
                  </a:outerShdw>
                </a:effectLst>
              </a:rPr>
              <a:t>June 30–July 12, 2024</a:t>
            </a:r>
          </a:p>
        </p:txBody>
      </p:sp>
      <p:sp>
        <p:nvSpPr>
          <p:cNvPr id="14" name="TextBox 13">
            <a:extLst>
              <a:ext uri="{FF2B5EF4-FFF2-40B4-BE49-F238E27FC236}">
                <a16:creationId xmlns:a16="http://schemas.microsoft.com/office/drawing/2014/main" id="{1C8EE511-A9AD-AA78-C116-E4606D2ED760}"/>
              </a:ext>
            </a:extLst>
          </p:cNvPr>
          <p:cNvSpPr txBox="1"/>
          <p:nvPr/>
        </p:nvSpPr>
        <p:spPr>
          <a:xfrm>
            <a:off x="0" y="-89482"/>
            <a:ext cx="9144000" cy="1200329"/>
          </a:xfrm>
          <a:prstGeom prst="rect">
            <a:avLst/>
          </a:prstGeom>
          <a:noFill/>
        </p:spPr>
        <p:txBody>
          <a:bodyPr wrap="square" rtlCol="0">
            <a:spAutoFit/>
          </a:bodyPr>
          <a:lstStyle/>
          <a:p>
            <a:pPr algn="ctr"/>
            <a:r>
              <a:rPr lang="en-US" sz="7200" dirty="0">
                <a:effectLst>
                  <a:outerShdw blurRad="50800" dist="38100" dir="18900000" algn="bl" rotWithShape="0">
                    <a:prstClr val="black">
                      <a:alpha val="40000"/>
                    </a:prstClr>
                  </a:outerShdw>
                </a:effectLst>
              </a:rPr>
              <a:t>Israel Study Tour</a:t>
            </a:r>
          </a:p>
        </p:txBody>
      </p:sp>
      <p:sp>
        <p:nvSpPr>
          <p:cNvPr id="12" name="TextBox 11">
            <a:extLst>
              <a:ext uri="{FF2B5EF4-FFF2-40B4-BE49-F238E27FC236}">
                <a16:creationId xmlns:a16="http://schemas.microsoft.com/office/drawing/2014/main" id="{A271D53C-D295-F1BE-FEAB-C40339364572}"/>
              </a:ext>
            </a:extLst>
          </p:cNvPr>
          <p:cNvSpPr txBox="1"/>
          <p:nvPr/>
        </p:nvSpPr>
        <p:spPr>
          <a:xfrm>
            <a:off x="0" y="4135525"/>
            <a:ext cx="9144000" cy="830997"/>
          </a:xfrm>
          <a:prstGeom prst="rect">
            <a:avLst/>
          </a:prstGeom>
          <a:noFill/>
        </p:spPr>
        <p:txBody>
          <a:bodyPr wrap="square" rtlCol="0">
            <a:spAutoFit/>
          </a:bodyPr>
          <a:lstStyle/>
          <a:p>
            <a:pPr algn="ctr"/>
            <a:r>
              <a:rPr lang="en-US" sz="4800" dirty="0">
                <a:effectLst>
                  <a:outerShdw blurRad="50800" dist="38100" dir="10800000" algn="r" rotWithShape="0">
                    <a:prstClr val="black">
                      <a:alpha val="40000"/>
                    </a:prstClr>
                  </a:outerShdw>
                </a:effectLst>
              </a:rPr>
              <a:t>Registration Open!</a:t>
            </a:r>
          </a:p>
        </p:txBody>
      </p:sp>
    </p:spTree>
    <p:extLst>
      <p:ext uri="{BB962C8B-B14F-4D97-AF65-F5344CB8AC3E}">
        <p14:creationId xmlns:p14="http://schemas.microsoft.com/office/powerpoint/2010/main" val="20036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3CF5-FE77-AD7E-AE5F-2394501C5167}"/>
              </a:ext>
            </a:extLst>
          </p:cNvPr>
          <p:cNvSpPr>
            <a:spLocks noGrp="1"/>
          </p:cNvSpPr>
          <p:nvPr>
            <p:ph type="title"/>
          </p:nvPr>
        </p:nvSpPr>
        <p:spPr/>
        <p:txBody>
          <a:bodyPr/>
          <a:lstStyle/>
          <a:p>
            <a:r>
              <a:rPr lang="en-US" dirty="0">
                <a:effectLst>
                  <a:outerShdw blurRad="50800" dist="38100" algn="l" rotWithShape="0">
                    <a:prstClr val="black">
                      <a:alpha val="40000"/>
                    </a:prstClr>
                  </a:outerShdw>
                </a:effectLst>
              </a:rPr>
              <a:t>What if...</a:t>
            </a:r>
          </a:p>
        </p:txBody>
      </p:sp>
      <p:sp>
        <p:nvSpPr>
          <p:cNvPr id="3" name="Content Placeholder 2">
            <a:extLst>
              <a:ext uri="{FF2B5EF4-FFF2-40B4-BE49-F238E27FC236}">
                <a16:creationId xmlns:a16="http://schemas.microsoft.com/office/drawing/2014/main" id="{98CB9E94-A26B-FCB9-EEF8-4167B044B686}"/>
              </a:ext>
            </a:extLst>
          </p:cNvPr>
          <p:cNvSpPr>
            <a:spLocks noGrp="1"/>
          </p:cNvSpPr>
          <p:nvPr>
            <p:ph idx="1"/>
          </p:nvPr>
        </p:nvSpPr>
        <p:spPr/>
        <p:txBody>
          <a:bodyPr>
            <a:normAutofit/>
          </a:bodyPr>
          <a:lstStyle/>
          <a:p>
            <a:r>
              <a:rPr lang="en-US" dirty="0">
                <a:effectLst>
                  <a:outerShdw blurRad="50800" dist="38100" algn="l" rotWithShape="0">
                    <a:prstClr val="black">
                      <a:alpha val="40000"/>
                    </a:prstClr>
                  </a:outerShdw>
                </a:effectLst>
              </a:rPr>
              <a:t>What is Jesus’s response is directed at them?</a:t>
            </a:r>
          </a:p>
          <a:p>
            <a:r>
              <a:rPr lang="en-US" dirty="0">
                <a:effectLst>
                  <a:outerShdw blurRad="50800" dist="38100" algn="l" rotWithShape="0">
                    <a:prstClr val="black">
                      <a:alpha val="40000"/>
                    </a:prstClr>
                  </a:outerShdw>
                </a:effectLst>
              </a:rPr>
              <a:t>What if he says it with a sarcastic tone?</a:t>
            </a:r>
          </a:p>
          <a:p>
            <a:endParaRPr lang="en-US" dirty="0">
              <a:effectLst>
                <a:outerShdw blurRad="50800" dist="38100" algn="l" rotWithShape="0">
                  <a:prstClr val="black">
                    <a:alpha val="40000"/>
                  </a:prstClr>
                </a:outerShdw>
              </a:effectLst>
            </a:endParaRPr>
          </a:p>
          <a:p>
            <a:r>
              <a:rPr lang="en-US" dirty="0">
                <a:effectLst>
                  <a:outerShdw blurRad="50800" dist="38100" algn="l" rotWithShape="0">
                    <a:prstClr val="black">
                      <a:alpha val="40000"/>
                    </a:prstClr>
                  </a:outerShdw>
                </a:effectLst>
              </a:rPr>
              <a:t>How would it change the meaning of this text?</a:t>
            </a:r>
          </a:p>
        </p:txBody>
      </p:sp>
    </p:spTree>
    <p:extLst>
      <p:ext uri="{BB962C8B-B14F-4D97-AF65-F5344CB8AC3E}">
        <p14:creationId xmlns:p14="http://schemas.microsoft.com/office/powerpoint/2010/main" val="442297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4B540-20E1-16CC-15E8-E787E06EF99F}"/>
              </a:ext>
            </a:extLst>
          </p:cNvPr>
          <p:cNvSpPr txBox="1"/>
          <p:nvPr/>
        </p:nvSpPr>
        <p:spPr>
          <a:xfrm>
            <a:off x="213360" y="314960"/>
            <a:ext cx="5902960" cy="4524315"/>
          </a:xfrm>
          <a:prstGeom prst="rect">
            <a:avLst/>
          </a:prstGeom>
          <a:noFill/>
        </p:spPr>
        <p:txBody>
          <a:bodyPr wrap="square" rtlCol="0">
            <a:spAutoFit/>
          </a:bodyPr>
          <a:lstStyle/>
          <a:p>
            <a:r>
              <a:rPr lang="en-US" dirty="0"/>
              <a:t>Jesus left that place and went away to the district of </a:t>
            </a:r>
            <a:r>
              <a:rPr lang="en-US" dirty="0" err="1"/>
              <a:t>Tyre</a:t>
            </a:r>
            <a:r>
              <a:rPr lang="en-US" dirty="0"/>
              <a:t> and Sidon. Just then a Canaanite woman from that region came out and started shouting, “Have mercy on me, Lord, Son of David; my daughter is tormented by a demon.” But he did not answer her at all. And his disciples came and urged him, saying, “Send her away, for she keeps shouting after us.” He answered, </a:t>
            </a:r>
            <a:r>
              <a:rPr lang="en-US" dirty="0">
                <a:solidFill>
                  <a:srgbClr val="FFFF00"/>
                </a:solidFill>
              </a:rPr>
              <a:t>“I was sent only to the lost sheep of the house of Israel.”</a:t>
            </a:r>
            <a:r>
              <a:rPr lang="en-US" dirty="0"/>
              <a:t> But she came and knelt before him, saying, “Lord, help me.” He answered, </a:t>
            </a:r>
            <a:r>
              <a:rPr lang="en-US" dirty="0">
                <a:solidFill>
                  <a:srgbClr val="FFFF00"/>
                </a:solidFill>
              </a:rPr>
              <a:t>“It is not fair to take the children’s food and throw it to the dogs.” </a:t>
            </a:r>
            <a:r>
              <a:rPr lang="en-US" dirty="0"/>
              <a:t>She said, </a:t>
            </a:r>
            <a:r>
              <a:rPr lang="en-US" dirty="0">
                <a:solidFill>
                  <a:srgbClr val="FFFF00"/>
                </a:solidFill>
              </a:rPr>
              <a:t>“Yes, Lord, yet even the dogs eat the crumbs that fall from their masters’ table.”</a:t>
            </a:r>
            <a:r>
              <a:rPr lang="en-US" dirty="0"/>
              <a:t> Then Jesus answered her,</a:t>
            </a:r>
            <a:r>
              <a:rPr lang="en-US" dirty="0">
                <a:solidFill>
                  <a:srgbClr val="FFFF00"/>
                </a:solidFill>
              </a:rPr>
              <a:t> “Woman, great is your faith! Let it be done for you as you wish.”</a:t>
            </a:r>
            <a:r>
              <a:rPr lang="en-US" dirty="0"/>
              <a:t> And her daughter was healed instantly.</a:t>
            </a:r>
          </a:p>
          <a:p>
            <a:endParaRPr lang="en-US" dirty="0"/>
          </a:p>
          <a:p>
            <a:pPr algn="r"/>
            <a:r>
              <a:rPr lang="en-US" dirty="0"/>
              <a:t>Matt 15:21–28</a:t>
            </a:r>
          </a:p>
        </p:txBody>
      </p:sp>
      <p:pic>
        <p:nvPicPr>
          <p:cNvPr id="3" name="Picture 2">
            <a:extLst>
              <a:ext uri="{FF2B5EF4-FFF2-40B4-BE49-F238E27FC236}">
                <a16:creationId xmlns:a16="http://schemas.microsoft.com/office/drawing/2014/main" id="{30126C22-841E-9D46-E3F2-D4612984497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99200" y="438682"/>
            <a:ext cx="2722880" cy="4266135"/>
          </a:xfrm>
          <a:prstGeom prst="rect">
            <a:avLst/>
          </a:prstGeom>
        </p:spPr>
      </p:pic>
    </p:spTree>
    <p:extLst>
      <p:ext uri="{BB962C8B-B14F-4D97-AF65-F5344CB8AC3E}">
        <p14:creationId xmlns:p14="http://schemas.microsoft.com/office/powerpoint/2010/main" val="17919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76D828-C820-DCF9-3E83-6C3ACD66740A}"/>
              </a:ext>
            </a:extLst>
          </p:cNvPr>
          <p:cNvSpPr txBox="1"/>
          <p:nvPr/>
        </p:nvSpPr>
        <p:spPr>
          <a:xfrm>
            <a:off x="495300" y="1971586"/>
            <a:ext cx="8153400" cy="1200329"/>
          </a:xfrm>
          <a:prstGeom prst="rect">
            <a:avLst/>
          </a:prstGeom>
          <a:noFill/>
        </p:spPr>
        <p:txBody>
          <a:bodyPr wrap="square" rtlCol="0">
            <a:spAutoFit/>
          </a:bodyPr>
          <a:lstStyle/>
          <a:p>
            <a:pPr algn="ctr"/>
            <a:r>
              <a:rPr lang="en-US" sz="3600" dirty="0"/>
              <a:t>If we read Jesus’s tone in this way,</a:t>
            </a:r>
          </a:p>
          <a:p>
            <a:pPr algn="ctr"/>
            <a:r>
              <a:rPr lang="en-US" sz="3600" dirty="0"/>
              <a:t> what is the faith lesson for the disciples?</a:t>
            </a:r>
          </a:p>
        </p:txBody>
      </p:sp>
    </p:spTree>
    <p:extLst>
      <p:ext uri="{BB962C8B-B14F-4D97-AF65-F5344CB8AC3E}">
        <p14:creationId xmlns:p14="http://schemas.microsoft.com/office/powerpoint/2010/main" val="252525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Summary</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normAutofit fontScale="92500" lnSpcReduction="10000"/>
          </a:bodyPr>
          <a:lstStyle/>
          <a:p>
            <a:r>
              <a:rPr lang="en-US" dirty="0"/>
              <a:t>We always bring meaning to the text.</a:t>
            </a:r>
          </a:p>
          <a:p>
            <a:r>
              <a:rPr lang="en-US" dirty="0"/>
              <a:t>We fill in the “white space.”</a:t>
            </a:r>
          </a:p>
          <a:p>
            <a:r>
              <a:rPr lang="en-US" dirty="0"/>
              <a:t>This passage becomes less troublesome if we assume that Jesus directs his comments to the disciples more than the woman.</a:t>
            </a:r>
          </a:p>
          <a:p>
            <a:r>
              <a:rPr lang="en-US" dirty="0"/>
              <a:t>It’s a lesson for them about who is “in” vs. “out” in the Kingdom of God.</a:t>
            </a:r>
          </a:p>
          <a:p>
            <a:endParaRPr lang="en-US" dirty="0"/>
          </a:p>
        </p:txBody>
      </p:sp>
    </p:spTree>
    <p:extLst>
      <p:ext uri="{BB962C8B-B14F-4D97-AF65-F5344CB8AC3E}">
        <p14:creationId xmlns:p14="http://schemas.microsoft.com/office/powerpoint/2010/main" val="39093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Next Week</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lstStyle/>
          <a:p>
            <a:r>
              <a:rPr lang="en-US" dirty="0"/>
              <a:t>What does it mean that Jesus is the Messiah?</a:t>
            </a:r>
          </a:p>
          <a:p>
            <a:endParaRPr lang="en-US" dirty="0"/>
          </a:p>
          <a:p>
            <a:r>
              <a:rPr lang="en-US" dirty="0"/>
              <a:t>Does believing there is only one God cause problems that you don’t have if you believe in many gods?</a:t>
            </a:r>
          </a:p>
        </p:txBody>
      </p:sp>
    </p:spTree>
    <p:extLst>
      <p:ext uri="{BB962C8B-B14F-4D97-AF65-F5344CB8AC3E}">
        <p14:creationId xmlns:p14="http://schemas.microsoft.com/office/powerpoint/2010/main" val="37594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035-70FE-EBD5-C5FF-9741CFFBF11F}"/>
              </a:ext>
            </a:extLst>
          </p:cNvPr>
          <p:cNvSpPr>
            <a:spLocks noGrp="1"/>
          </p:cNvSpPr>
          <p:nvPr>
            <p:ph type="title"/>
          </p:nvPr>
        </p:nvSpPr>
        <p:spPr/>
        <p:txBody>
          <a:bodyPr/>
          <a:lstStyle/>
          <a:p>
            <a:r>
              <a:rPr lang="en-US" dirty="0" err="1"/>
              <a:t>SteppingIntoTheJordan.com</a:t>
            </a:r>
            <a:endParaRPr lang="en-US" dirty="0"/>
          </a:p>
        </p:txBody>
      </p:sp>
      <p:pic>
        <p:nvPicPr>
          <p:cNvPr id="3" name="Picture 2">
            <a:extLst>
              <a:ext uri="{FF2B5EF4-FFF2-40B4-BE49-F238E27FC236}">
                <a16:creationId xmlns:a16="http://schemas.microsoft.com/office/drawing/2014/main" id="{92C99DB1-60DD-9DFB-C2A9-625B5CE475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5860" y="1149171"/>
            <a:ext cx="6812280" cy="3748980"/>
          </a:xfrm>
          <a:prstGeom prst="rect">
            <a:avLst/>
          </a:prstGeom>
        </p:spPr>
      </p:pic>
      <p:cxnSp>
        <p:nvCxnSpPr>
          <p:cNvPr id="7" name="Straight Arrow Connector 6">
            <a:extLst>
              <a:ext uri="{FF2B5EF4-FFF2-40B4-BE49-F238E27FC236}">
                <a16:creationId xmlns:a16="http://schemas.microsoft.com/office/drawing/2014/main" id="{7598678D-FC92-9293-1F39-3297B5557E63}"/>
              </a:ext>
            </a:extLst>
          </p:cNvPr>
          <p:cNvCxnSpPr>
            <a:cxnSpLocks/>
          </p:cNvCxnSpPr>
          <p:nvPr/>
        </p:nvCxnSpPr>
        <p:spPr>
          <a:xfrm flipH="1" flipV="1">
            <a:off x="5344160" y="1645920"/>
            <a:ext cx="2225040" cy="1377741"/>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86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E005B-2FB3-B38D-78C2-B65E18D73C37}"/>
              </a:ext>
            </a:extLst>
          </p:cNvPr>
          <p:cNvSpPr>
            <a:spLocks noGrp="1"/>
          </p:cNvSpPr>
          <p:nvPr>
            <p:ph type="title"/>
          </p:nvPr>
        </p:nvSpPr>
        <p:spPr/>
        <p:txBody>
          <a:bodyPr/>
          <a:lstStyle/>
          <a:p>
            <a:r>
              <a:rPr lang="en-US" dirty="0"/>
              <a:t>Objective and Method</a:t>
            </a:r>
          </a:p>
        </p:txBody>
      </p:sp>
      <p:sp>
        <p:nvSpPr>
          <p:cNvPr id="4" name="Content Placeholder 3">
            <a:extLst>
              <a:ext uri="{FF2B5EF4-FFF2-40B4-BE49-F238E27FC236}">
                <a16:creationId xmlns:a16="http://schemas.microsoft.com/office/drawing/2014/main" id="{88D4F0C7-AA90-FB96-EF87-00AB2B8925EF}"/>
              </a:ext>
            </a:extLst>
          </p:cNvPr>
          <p:cNvSpPr>
            <a:spLocks noGrp="1"/>
          </p:cNvSpPr>
          <p:nvPr>
            <p:ph idx="1"/>
          </p:nvPr>
        </p:nvSpPr>
        <p:spPr/>
        <p:txBody>
          <a:bodyPr>
            <a:normAutofit fontScale="85000" lnSpcReduction="20000"/>
          </a:bodyPr>
          <a:lstStyle/>
          <a:p>
            <a:r>
              <a:rPr lang="en-US" dirty="0">
                <a:latin typeface="Inter"/>
              </a:rPr>
              <a:t>70 Faces of Scripture</a:t>
            </a:r>
          </a:p>
          <a:p>
            <a:pPr lvl="1"/>
            <a:r>
              <a:rPr lang="en-US" dirty="0">
                <a:latin typeface="Inter"/>
              </a:rPr>
              <a:t>Different lenses reveal different insights.</a:t>
            </a:r>
          </a:p>
          <a:p>
            <a:endParaRPr lang="en-US" b="0" i="0" dirty="0">
              <a:effectLst/>
              <a:latin typeface="Inter"/>
            </a:endParaRPr>
          </a:p>
          <a:p>
            <a:r>
              <a:rPr lang="en-US" b="0" i="0" dirty="0">
                <a:effectLst/>
                <a:latin typeface="Inter"/>
              </a:rPr>
              <a:t>The teachings of Jesus in the Gospels reflect the “culture of the day.”</a:t>
            </a:r>
          </a:p>
          <a:p>
            <a:endParaRPr lang="en-US" b="0" i="0" dirty="0">
              <a:effectLst/>
              <a:latin typeface="Inter"/>
            </a:endParaRPr>
          </a:p>
          <a:p>
            <a:r>
              <a:rPr lang="en-US" dirty="0"/>
              <a:t>Our Lens: Examine the culture of the Second Temple Period to shed light on Jesus’s teachings.</a:t>
            </a:r>
          </a:p>
        </p:txBody>
      </p:sp>
    </p:spTree>
    <p:extLst>
      <p:ext uri="{BB962C8B-B14F-4D97-AF65-F5344CB8AC3E}">
        <p14:creationId xmlns:p14="http://schemas.microsoft.com/office/powerpoint/2010/main" val="35590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C95C1-E13C-8A59-E8BA-77B230842E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5296" y="0"/>
            <a:ext cx="8593409" cy="5143500"/>
          </a:xfrm>
          <a:prstGeom prst="rect">
            <a:avLst/>
          </a:prstGeom>
        </p:spPr>
      </p:pic>
      <p:sp>
        <p:nvSpPr>
          <p:cNvPr id="3" name="TextBox 2">
            <a:extLst>
              <a:ext uri="{FF2B5EF4-FFF2-40B4-BE49-F238E27FC236}">
                <a16:creationId xmlns:a16="http://schemas.microsoft.com/office/drawing/2014/main" id="{CDA33B09-A264-E564-3315-A32892960993}"/>
              </a:ext>
            </a:extLst>
          </p:cNvPr>
          <p:cNvSpPr txBox="1"/>
          <p:nvPr/>
        </p:nvSpPr>
        <p:spPr>
          <a:xfrm>
            <a:off x="0" y="223520"/>
            <a:ext cx="9144000" cy="707886"/>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Jesus and the Canaanite Woman</a:t>
            </a:r>
          </a:p>
        </p:txBody>
      </p:sp>
    </p:spTree>
    <p:extLst>
      <p:ext uri="{BB962C8B-B14F-4D97-AF65-F5344CB8AC3E}">
        <p14:creationId xmlns:p14="http://schemas.microsoft.com/office/powerpoint/2010/main" val="20556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A53E1-0DC7-D926-933F-E60CE931413D}"/>
              </a:ext>
            </a:extLst>
          </p:cNvPr>
          <p:cNvSpPr txBox="1"/>
          <p:nvPr/>
        </p:nvSpPr>
        <p:spPr>
          <a:xfrm>
            <a:off x="347980" y="2187029"/>
            <a:ext cx="8448040" cy="769441"/>
          </a:xfrm>
          <a:prstGeom prst="rect">
            <a:avLst/>
          </a:prstGeom>
          <a:noFill/>
        </p:spPr>
        <p:txBody>
          <a:bodyPr wrap="square" rtlCol="0">
            <a:spAutoFit/>
          </a:bodyPr>
          <a:lstStyle/>
          <a:p>
            <a:pPr algn="ctr"/>
            <a:r>
              <a:rPr lang="en-US" sz="4400" dirty="0"/>
              <a:t>All meaning comes from the reader.</a:t>
            </a:r>
          </a:p>
        </p:txBody>
      </p:sp>
      <p:sp>
        <p:nvSpPr>
          <p:cNvPr id="3" name="Title 2">
            <a:extLst>
              <a:ext uri="{FF2B5EF4-FFF2-40B4-BE49-F238E27FC236}">
                <a16:creationId xmlns:a16="http://schemas.microsoft.com/office/drawing/2014/main" id="{CC0C8A4E-EC7E-E09B-894A-A26D7E1132B6}"/>
              </a:ext>
            </a:extLst>
          </p:cNvPr>
          <p:cNvSpPr>
            <a:spLocks noGrp="1"/>
          </p:cNvSpPr>
          <p:nvPr>
            <p:ph type="title"/>
          </p:nvPr>
        </p:nvSpPr>
        <p:spPr/>
        <p:txBody>
          <a:bodyPr/>
          <a:lstStyle/>
          <a:p>
            <a:r>
              <a:rPr lang="en-US" dirty="0"/>
              <a:t>Do you agree or disagree?</a:t>
            </a:r>
          </a:p>
        </p:txBody>
      </p:sp>
    </p:spTree>
    <p:extLst>
      <p:ext uri="{BB962C8B-B14F-4D97-AF65-F5344CB8AC3E}">
        <p14:creationId xmlns:p14="http://schemas.microsoft.com/office/powerpoint/2010/main" val="1922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5739-5A28-A0D8-29BF-01C418F65BC7}"/>
              </a:ext>
            </a:extLst>
          </p:cNvPr>
          <p:cNvSpPr>
            <a:spLocks noGrp="1"/>
          </p:cNvSpPr>
          <p:nvPr>
            <p:ph type="title"/>
          </p:nvPr>
        </p:nvSpPr>
        <p:spPr/>
        <p:txBody>
          <a:bodyPr/>
          <a:lstStyle/>
          <a:p>
            <a:r>
              <a:rPr lang="en-US" dirty="0"/>
              <a:t>A Fun Example...</a:t>
            </a:r>
          </a:p>
        </p:txBody>
      </p:sp>
      <p:sp>
        <p:nvSpPr>
          <p:cNvPr id="3" name="TextBox 2">
            <a:extLst>
              <a:ext uri="{FF2B5EF4-FFF2-40B4-BE49-F238E27FC236}">
                <a16:creationId xmlns:a16="http://schemas.microsoft.com/office/drawing/2014/main" id="{94E4578B-1B1E-6238-C89C-6F4BF29A9BA1}"/>
              </a:ext>
            </a:extLst>
          </p:cNvPr>
          <p:cNvSpPr txBox="1"/>
          <p:nvPr/>
        </p:nvSpPr>
        <p:spPr>
          <a:xfrm>
            <a:off x="457200" y="1910031"/>
            <a:ext cx="8229600" cy="1323439"/>
          </a:xfrm>
          <a:prstGeom prst="rect">
            <a:avLst/>
          </a:prstGeom>
          <a:noFill/>
        </p:spPr>
        <p:txBody>
          <a:bodyPr wrap="square" rtlCol="0">
            <a:spAutoFit/>
          </a:bodyPr>
          <a:lstStyle/>
          <a:p>
            <a:pPr algn="ctr"/>
            <a:r>
              <a:rPr lang="en-US" sz="4000" dirty="0"/>
              <a:t>AI Prompt:</a:t>
            </a:r>
          </a:p>
          <a:p>
            <a:pPr algn="ctr"/>
            <a:r>
              <a:rPr lang="en-US" sz="4000" dirty="0"/>
              <a:t>An image of Jesus flipping over tables.</a:t>
            </a:r>
          </a:p>
        </p:txBody>
      </p:sp>
    </p:spTree>
    <p:extLst>
      <p:ext uri="{BB962C8B-B14F-4D97-AF65-F5344CB8AC3E}">
        <p14:creationId xmlns:p14="http://schemas.microsoft.com/office/powerpoint/2010/main" val="8474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3990-7621-31E2-51B6-F2D1E3DD2005}"/>
              </a:ext>
            </a:extLst>
          </p:cNvPr>
          <p:cNvSpPr>
            <a:spLocks noGrp="1"/>
          </p:cNvSpPr>
          <p:nvPr>
            <p:ph type="title"/>
          </p:nvPr>
        </p:nvSpPr>
        <p:spPr/>
        <p:txBody>
          <a:bodyPr/>
          <a:lstStyle/>
          <a:p>
            <a:r>
              <a:rPr lang="en-US" dirty="0"/>
              <a:t>The Result</a:t>
            </a:r>
          </a:p>
        </p:txBody>
      </p:sp>
      <p:sp>
        <p:nvSpPr>
          <p:cNvPr id="6" name="Content Placeholder 5">
            <a:extLst>
              <a:ext uri="{FF2B5EF4-FFF2-40B4-BE49-F238E27FC236}">
                <a16:creationId xmlns:a16="http://schemas.microsoft.com/office/drawing/2014/main" id="{1E7F5188-50BF-F780-E166-968CCA61BED8}"/>
              </a:ext>
            </a:extLst>
          </p:cNvPr>
          <p:cNvSpPr>
            <a:spLocks noGrp="1"/>
          </p:cNvSpPr>
          <p:nvPr>
            <p:ph sz="half" idx="2"/>
          </p:nvPr>
        </p:nvSpPr>
        <p:spPr/>
        <p:txBody>
          <a:bodyPr/>
          <a:lstStyle/>
          <a:p>
            <a:r>
              <a:rPr lang="en-US" dirty="0"/>
              <a:t>What is “flipping?”</a:t>
            </a:r>
          </a:p>
          <a:p>
            <a:r>
              <a:rPr lang="en-US" dirty="0"/>
              <a:t>What color is Jesus?</a:t>
            </a:r>
          </a:p>
          <a:p>
            <a:r>
              <a:rPr lang="en-US" dirty="0"/>
              <a:t>What kind of hair?</a:t>
            </a:r>
          </a:p>
          <a:p>
            <a:r>
              <a:rPr lang="en-US" dirty="0"/>
              <a:t>What sort of table is it?</a:t>
            </a:r>
          </a:p>
          <a:p>
            <a:r>
              <a:rPr lang="en-US" dirty="0"/>
              <a:t>What’s on the table?</a:t>
            </a:r>
          </a:p>
          <a:p>
            <a:r>
              <a:rPr lang="en-US" dirty="0"/>
              <a:t>What’s the location?</a:t>
            </a:r>
          </a:p>
        </p:txBody>
      </p:sp>
      <p:pic>
        <p:nvPicPr>
          <p:cNvPr id="4" name="Picture 3">
            <a:extLst>
              <a:ext uri="{FF2B5EF4-FFF2-40B4-BE49-F238E27FC236}">
                <a16:creationId xmlns:a16="http://schemas.microsoft.com/office/drawing/2014/main" id="{F2E92D8F-9C70-C504-C5BB-C0AC52D76123}"/>
              </a:ext>
            </a:extLst>
          </p:cNvPr>
          <p:cNvPicPr>
            <a:picLocks noChangeAspect="1"/>
          </p:cNvPicPr>
          <p:nvPr/>
        </p:nvPicPr>
        <p:blipFill>
          <a:blip r:embed="rId2"/>
          <a:stretch>
            <a:fillRect/>
          </a:stretch>
        </p:blipFill>
        <p:spPr>
          <a:xfrm>
            <a:off x="136525" y="1052195"/>
            <a:ext cx="3933190" cy="3933190"/>
          </a:xfrm>
          <a:prstGeom prst="rect">
            <a:avLst/>
          </a:prstGeom>
        </p:spPr>
      </p:pic>
    </p:spTree>
    <p:extLst>
      <p:ext uri="{BB962C8B-B14F-4D97-AF65-F5344CB8AC3E}">
        <p14:creationId xmlns:p14="http://schemas.microsoft.com/office/powerpoint/2010/main" val="204107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17935</TotalTime>
  <Words>1200</Words>
  <Application>Microsoft Macintosh PowerPoint</Application>
  <PresentationFormat>On-screen Show (16:9)</PresentationFormat>
  <Paragraphs>92</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Inter</vt:lpstr>
      <vt:lpstr>Black</vt:lpstr>
      <vt:lpstr>Ancient Insights</vt:lpstr>
      <vt:lpstr>PowerPoint Presentation</vt:lpstr>
      <vt:lpstr>SteppingIntoTheJordan.com</vt:lpstr>
      <vt:lpstr>Direct Link</vt:lpstr>
      <vt:lpstr>Objective and Method</vt:lpstr>
      <vt:lpstr>PowerPoint Presentation</vt:lpstr>
      <vt:lpstr>Do you agree or disagree?</vt:lpstr>
      <vt:lpstr>A Fun Example...</vt:lpstr>
      <vt:lpstr>The Result</vt:lpstr>
      <vt:lpstr>Elijah at Mt. Horeb</vt:lpstr>
      <vt:lpstr>How do you read it?</vt:lpstr>
      <vt:lpstr>Same, Same...but Different</vt:lpstr>
      <vt:lpstr>The Reader Generates Meaning</vt:lpstr>
      <vt:lpstr>PowerPoint Presentation</vt:lpstr>
      <vt:lpstr>PowerPoint Presentation</vt:lpstr>
      <vt:lpstr>PowerPoint Presentation</vt:lpstr>
      <vt:lpstr>PowerPoint Presentation</vt:lpstr>
      <vt:lpstr>PowerPoint Presentation</vt:lpstr>
      <vt:lpstr>Disciples out of their comfort zone</vt:lpstr>
      <vt:lpstr>What if...</vt:lpstr>
      <vt:lpstr>PowerPoint Presentation</vt:lpstr>
      <vt:lpstr>PowerPoint Presentation</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895</cp:revision>
  <cp:lastPrinted>2023-01-29T03:14:22Z</cp:lastPrinted>
  <dcterms:created xsi:type="dcterms:W3CDTF">2014-10-04T23:26:39Z</dcterms:created>
  <dcterms:modified xsi:type="dcterms:W3CDTF">2023-09-16T20:51:07Z</dcterms:modified>
</cp:coreProperties>
</file>