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649" r:id="rId2"/>
    <p:sldId id="1125" r:id="rId3"/>
    <p:sldId id="793" r:id="rId4"/>
    <p:sldId id="796" r:id="rId5"/>
    <p:sldId id="843" r:id="rId6"/>
    <p:sldId id="801" r:id="rId7"/>
    <p:sldId id="822" r:id="rId8"/>
    <p:sldId id="802" r:id="rId9"/>
    <p:sldId id="797" r:id="rId10"/>
    <p:sldId id="823" r:id="rId11"/>
    <p:sldId id="824" r:id="rId12"/>
    <p:sldId id="833" r:id="rId13"/>
    <p:sldId id="827" r:id="rId14"/>
    <p:sldId id="828" r:id="rId15"/>
    <p:sldId id="829" r:id="rId16"/>
    <p:sldId id="830" r:id="rId17"/>
    <p:sldId id="831" r:id="rId18"/>
    <p:sldId id="832" r:id="rId19"/>
    <p:sldId id="834" r:id="rId20"/>
    <p:sldId id="835" r:id="rId21"/>
    <p:sldId id="836" r:id="rId22"/>
    <p:sldId id="837" r:id="rId23"/>
    <p:sldId id="838" r:id="rId24"/>
    <p:sldId id="839" r:id="rId25"/>
    <p:sldId id="825" r:id="rId26"/>
    <p:sldId id="826" r:id="rId27"/>
    <p:sldId id="841" r:id="rId28"/>
    <p:sldId id="840" r:id="rId29"/>
    <p:sldId id="842" r:id="rId30"/>
    <p:sldId id="845" r:id="rId31"/>
    <p:sldId id="846" r:id="rId32"/>
    <p:sldId id="814" r:id="rId33"/>
    <p:sldId id="791" r:id="rId34"/>
    <p:sldId id="1126" r:id="rId35"/>
    <p:sldId id="844" r:id="rId36"/>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B9"/>
    <a:srgbClr val="F9FFBE"/>
    <a:srgbClr val="F7FFDD"/>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74"/>
    <p:restoredTop sz="92715"/>
  </p:normalViewPr>
  <p:slideViewPr>
    <p:cSldViewPr snapToGrid="0" snapToObjects="1">
      <p:cViewPr varScale="1">
        <p:scale>
          <a:sx n="126" d="100"/>
          <a:sy n="126" d="100"/>
        </p:scale>
        <p:origin x="208" y="296"/>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8491-4EC8-294C-AF21-EEDE883C04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1471B-2E06-1E4C-A75A-7DEF33D9FEC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4CA7C9F-0D65-D749-A018-7E2C211F1CC7}" type="datetimeFigureOut">
              <a:rPr lang="en-US" smtClean="0"/>
              <a:t>8/20/23</a:t>
            </a:fld>
            <a:endParaRPr lang="en-US"/>
          </a:p>
        </p:txBody>
      </p:sp>
      <p:sp>
        <p:nvSpPr>
          <p:cNvPr id="4" name="Footer Placeholder 3">
            <a:extLst>
              <a:ext uri="{FF2B5EF4-FFF2-40B4-BE49-F238E27FC236}">
                <a16:creationId xmlns:a16="http://schemas.microsoft.com/office/drawing/2014/main" id="{4F5850C6-0081-3449-A43A-F8E698EC07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04C9F-1AF7-0E47-AC5F-DFB8986A3B6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9797BB-EAFB-684A-916B-432BEE220940}" type="slidenum">
              <a:rPr lang="en-US" smtClean="0"/>
              <a:t>‹#›</a:t>
            </a:fld>
            <a:endParaRPr lang="en-US"/>
          </a:p>
        </p:txBody>
      </p:sp>
    </p:spTree>
    <p:extLst>
      <p:ext uri="{BB962C8B-B14F-4D97-AF65-F5344CB8AC3E}">
        <p14:creationId xmlns:p14="http://schemas.microsoft.com/office/powerpoint/2010/main" val="41238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C602DC-97CC-284B-8DAC-4FDE98189F2D}" type="datetimeFigureOut">
              <a:rPr lang="en-US" smtClean="0"/>
              <a:t>8/20/23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D73B1-E4C9-414D-9FAC-68B90BD201AD}" type="slidenum">
              <a:rPr lang="en-US" smtClean="0"/>
              <a:t>‹#›</a:t>
            </a:fld>
            <a:endParaRPr lang="en-US"/>
          </a:p>
        </p:txBody>
      </p:sp>
    </p:spTree>
    <p:extLst>
      <p:ext uri="{BB962C8B-B14F-4D97-AF65-F5344CB8AC3E}">
        <p14:creationId xmlns:p14="http://schemas.microsoft.com/office/powerpoint/2010/main" val="4526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1</a:t>
            </a:fld>
            <a:endParaRPr lang="en-US"/>
          </a:p>
        </p:txBody>
      </p:sp>
    </p:spTree>
    <p:extLst>
      <p:ext uri="{BB962C8B-B14F-4D97-AF65-F5344CB8AC3E}">
        <p14:creationId xmlns:p14="http://schemas.microsoft.com/office/powerpoint/2010/main" val="26258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2</a:t>
            </a:fld>
            <a:endParaRPr lang="en-US"/>
          </a:p>
        </p:txBody>
      </p:sp>
    </p:spTree>
    <p:extLst>
      <p:ext uri="{BB962C8B-B14F-4D97-AF65-F5344CB8AC3E}">
        <p14:creationId xmlns:p14="http://schemas.microsoft.com/office/powerpoint/2010/main" val="48854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4</a:t>
            </a:fld>
            <a:endParaRPr lang="en-US"/>
          </a:p>
        </p:txBody>
      </p:sp>
    </p:spTree>
    <p:extLst>
      <p:ext uri="{BB962C8B-B14F-4D97-AF65-F5344CB8AC3E}">
        <p14:creationId xmlns:p14="http://schemas.microsoft.com/office/powerpoint/2010/main" val="283409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992548-776D-4B47-A5A7-7DDB6EE87121}" type="datetimeFigureOut">
              <a:rPr lang="en-US" smtClean="0"/>
              <a:t>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992548-776D-4B47-A5A7-7DDB6EE87121}" type="datetimeFigureOut">
              <a:rPr lang="en-US" smtClean="0"/>
              <a:t>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992548-776D-4B47-A5A7-7DDB6EE87121}" type="datetimeFigureOut">
              <a:rPr lang="en-US" smtClean="0"/>
              <a:t>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92548-776D-4B47-A5A7-7DDB6EE87121}" type="datetimeFigureOut">
              <a:rPr lang="en-US" smtClean="0"/>
              <a:t>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992548-776D-4B47-A5A7-7DDB6EE87121}" type="datetimeFigureOut">
              <a:rPr lang="en-US" smtClean="0"/>
              <a:t>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92548-776D-4B47-A5A7-7DDB6EE87121}" type="datetimeFigureOut">
              <a:rPr lang="en-US" smtClean="0"/>
              <a:t>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92548-776D-4B47-A5A7-7DDB6EE87121}" type="datetimeFigureOut">
              <a:rPr lang="en-US" smtClean="0"/>
              <a:t>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1E24D-ADA0-284A-9D8A-2DE7765021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ED55B8-9D57-E980-6980-B4AAAC98A91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0"/>
            <a:ext cx="9144000" cy="5143348"/>
          </a:xfrm>
          <a:prstGeom prst="rect">
            <a:avLst/>
          </a:prstGeom>
        </p:spPr>
      </p:pic>
      <p:sp>
        <p:nvSpPr>
          <p:cNvPr id="4" name="Title 3"/>
          <p:cNvSpPr>
            <a:spLocks noGrp="1"/>
          </p:cNvSpPr>
          <p:nvPr>
            <p:ph type="ctrTitle"/>
          </p:nvPr>
        </p:nvSpPr>
        <p:spPr>
          <a:xfrm>
            <a:off x="685800" y="12859"/>
            <a:ext cx="7772400" cy="1102519"/>
          </a:xfrm>
        </p:spPr>
        <p:txBody>
          <a:bodyPr>
            <a:normAutofit/>
          </a:bodyPr>
          <a:lstStyle/>
          <a:p>
            <a:r>
              <a:rPr lang="en-US" sz="6000" dirty="0">
                <a:effectLst>
                  <a:outerShdw blurRad="50800" dist="38100" algn="l" rotWithShape="0">
                    <a:prstClr val="black">
                      <a:alpha val="40000"/>
                    </a:prstClr>
                  </a:outerShdw>
                </a:effectLst>
              </a:rPr>
              <a:t>Ancient Insights</a:t>
            </a:r>
          </a:p>
        </p:txBody>
      </p:sp>
      <p:sp>
        <p:nvSpPr>
          <p:cNvPr id="5" name="Subtitle 4"/>
          <p:cNvSpPr>
            <a:spLocks noGrp="1"/>
          </p:cNvSpPr>
          <p:nvPr>
            <p:ph type="subTitle" idx="1"/>
          </p:nvPr>
        </p:nvSpPr>
        <p:spPr>
          <a:xfrm>
            <a:off x="0" y="881698"/>
            <a:ext cx="9144000"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The Cultural Context of Jesus’s Teachings</a:t>
            </a:r>
          </a:p>
        </p:txBody>
      </p:sp>
    </p:spTree>
    <p:extLst>
      <p:ext uri="{BB962C8B-B14F-4D97-AF65-F5344CB8AC3E}">
        <p14:creationId xmlns:p14="http://schemas.microsoft.com/office/powerpoint/2010/main" val="19339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5920BB-FBC8-4C9A-5E0C-05D42BACC7A9}"/>
              </a:ext>
            </a:extLst>
          </p:cNvPr>
          <p:cNvSpPr txBox="1"/>
          <p:nvPr/>
        </p:nvSpPr>
        <p:spPr>
          <a:xfrm>
            <a:off x="296426" y="1083772"/>
            <a:ext cx="8551148" cy="2862322"/>
          </a:xfrm>
          <a:prstGeom prst="rect">
            <a:avLst/>
          </a:prstGeom>
          <a:noFill/>
        </p:spPr>
        <p:txBody>
          <a:bodyPr wrap="square" rtlCol="0">
            <a:spAutoFit/>
          </a:bodyPr>
          <a:lstStyle/>
          <a:p>
            <a:r>
              <a:rPr lang="en-US" sz="2000" dirty="0"/>
              <a:t>In Hades, where he was being tormented, he looked up and saw Abraham far away with Lazarus by his side. He called out, ‘Father Abraham, have mercy on me, and send Lazarus to dip the tip of his finger in water and cool my tongue; for I am in agony in these flames.’ But Abraham said, ‘Child, remember that during your lifetime you received your good things, and Lazarus in like manner evil things; but now he is comforted here, and you are in agony. Besides all this, between you and us a great chasm has been fixed, so that those who might want to pass from here to you cannot do so, and no one can cross from there to us.’</a:t>
            </a:r>
          </a:p>
          <a:p>
            <a:pPr algn="r"/>
            <a:r>
              <a:rPr lang="en-US" sz="2000" dirty="0"/>
              <a:t>Luke 19:23–26</a:t>
            </a:r>
          </a:p>
        </p:txBody>
      </p:sp>
      <p:sp>
        <p:nvSpPr>
          <p:cNvPr id="6" name="Title 5">
            <a:extLst>
              <a:ext uri="{FF2B5EF4-FFF2-40B4-BE49-F238E27FC236}">
                <a16:creationId xmlns:a16="http://schemas.microsoft.com/office/drawing/2014/main" id="{7D5D00AA-EFC9-477A-E796-853BFC3E502B}"/>
              </a:ext>
            </a:extLst>
          </p:cNvPr>
          <p:cNvSpPr>
            <a:spLocks noGrp="1"/>
          </p:cNvSpPr>
          <p:nvPr>
            <p:ph type="title"/>
          </p:nvPr>
        </p:nvSpPr>
        <p:spPr/>
        <p:txBody>
          <a:bodyPr/>
          <a:lstStyle/>
          <a:p>
            <a:r>
              <a:rPr lang="en-US" dirty="0"/>
              <a:t>The Parable</a:t>
            </a:r>
          </a:p>
        </p:txBody>
      </p:sp>
    </p:spTree>
    <p:extLst>
      <p:ext uri="{BB962C8B-B14F-4D97-AF65-F5344CB8AC3E}">
        <p14:creationId xmlns:p14="http://schemas.microsoft.com/office/powerpoint/2010/main" val="124375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5920BB-FBC8-4C9A-5E0C-05D42BACC7A9}"/>
              </a:ext>
            </a:extLst>
          </p:cNvPr>
          <p:cNvSpPr txBox="1"/>
          <p:nvPr/>
        </p:nvSpPr>
        <p:spPr>
          <a:xfrm>
            <a:off x="296426" y="1083772"/>
            <a:ext cx="8551148" cy="2554545"/>
          </a:xfrm>
          <a:prstGeom prst="rect">
            <a:avLst/>
          </a:prstGeom>
          <a:noFill/>
        </p:spPr>
        <p:txBody>
          <a:bodyPr wrap="square" rtlCol="0">
            <a:spAutoFit/>
          </a:bodyPr>
          <a:lstStyle/>
          <a:p>
            <a:r>
              <a:rPr lang="en-US" sz="2000" dirty="0"/>
              <a:t>“He said, ‘Then, father, I beg you to send him to my father’s house—for I have five brothers—that he may warn them, so that they will not also come into this place of torment.’ Abraham replied, ‘They have Moses and the prophets; they should listen to them.’ He said, ‘No, father Abraham; but if someone goes to them from the dead, they will repent.’ He said to him, ‘If they do not listen to Moses and the prophets, neither will they be convinced even if someone rises from the dead.’”</a:t>
            </a:r>
          </a:p>
          <a:p>
            <a:pPr algn="r"/>
            <a:r>
              <a:rPr lang="en-US" sz="2000" dirty="0"/>
              <a:t>Luke 19:27–31</a:t>
            </a:r>
          </a:p>
        </p:txBody>
      </p:sp>
      <p:sp>
        <p:nvSpPr>
          <p:cNvPr id="6" name="Title 5">
            <a:extLst>
              <a:ext uri="{FF2B5EF4-FFF2-40B4-BE49-F238E27FC236}">
                <a16:creationId xmlns:a16="http://schemas.microsoft.com/office/drawing/2014/main" id="{7D5D00AA-EFC9-477A-E796-853BFC3E502B}"/>
              </a:ext>
            </a:extLst>
          </p:cNvPr>
          <p:cNvSpPr>
            <a:spLocks noGrp="1"/>
          </p:cNvSpPr>
          <p:nvPr>
            <p:ph type="title"/>
          </p:nvPr>
        </p:nvSpPr>
        <p:spPr/>
        <p:txBody>
          <a:bodyPr/>
          <a:lstStyle/>
          <a:p>
            <a:r>
              <a:rPr lang="en-US" dirty="0"/>
              <a:t>The Parable</a:t>
            </a:r>
          </a:p>
        </p:txBody>
      </p:sp>
    </p:spTree>
    <p:extLst>
      <p:ext uri="{BB962C8B-B14F-4D97-AF65-F5344CB8AC3E}">
        <p14:creationId xmlns:p14="http://schemas.microsoft.com/office/powerpoint/2010/main" val="374209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4E2CF3-948C-CD21-A554-6F4ECE2BC434}"/>
              </a:ext>
            </a:extLst>
          </p:cNvPr>
          <p:cNvSpPr txBox="1"/>
          <p:nvPr/>
        </p:nvSpPr>
        <p:spPr>
          <a:xfrm>
            <a:off x="528320" y="1219200"/>
            <a:ext cx="7924800" cy="1077218"/>
          </a:xfrm>
          <a:prstGeom prst="rect">
            <a:avLst/>
          </a:prstGeom>
          <a:noFill/>
        </p:spPr>
        <p:txBody>
          <a:bodyPr wrap="square" rtlCol="0">
            <a:spAutoFit/>
          </a:bodyPr>
          <a:lstStyle/>
          <a:p>
            <a:pPr algn="ctr"/>
            <a:r>
              <a:rPr lang="en-US" sz="3200" dirty="0"/>
              <a:t>What do we know about the moral character</a:t>
            </a:r>
          </a:p>
          <a:p>
            <a:pPr algn="ctr"/>
            <a:r>
              <a:rPr lang="en-US" sz="3200" dirty="0"/>
              <a:t>of Lazarus or the rich man?</a:t>
            </a:r>
          </a:p>
        </p:txBody>
      </p:sp>
      <p:sp>
        <p:nvSpPr>
          <p:cNvPr id="3" name="TextBox 2">
            <a:extLst>
              <a:ext uri="{FF2B5EF4-FFF2-40B4-BE49-F238E27FC236}">
                <a16:creationId xmlns:a16="http://schemas.microsoft.com/office/drawing/2014/main" id="{71AC26AA-634D-F179-C14F-5196C44B63B7}"/>
              </a:ext>
            </a:extLst>
          </p:cNvPr>
          <p:cNvSpPr txBox="1"/>
          <p:nvPr/>
        </p:nvSpPr>
        <p:spPr>
          <a:xfrm>
            <a:off x="609600" y="2854960"/>
            <a:ext cx="7924800" cy="584775"/>
          </a:xfrm>
          <a:prstGeom prst="rect">
            <a:avLst/>
          </a:prstGeom>
          <a:noFill/>
        </p:spPr>
        <p:txBody>
          <a:bodyPr wrap="square" rtlCol="0">
            <a:spAutoFit/>
          </a:bodyPr>
          <a:lstStyle/>
          <a:p>
            <a:pPr algn="ctr"/>
            <a:r>
              <a:rPr lang="en-US" sz="3200" dirty="0"/>
              <a:t>Very Little</a:t>
            </a:r>
          </a:p>
        </p:txBody>
      </p:sp>
    </p:spTree>
    <p:extLst>
      <p:ext uri="{BB962C8B-B14F-4D97-AF65-F5344CB8AC3E}">
        <p14:creationId xmlns:p14="http://schemas.microsoft.com/office/powerpoint/2010/main" val="318112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272F-5E4E-E358-5AD1-072C1AABCD65}"/>
              </a:ext>
            </a:extLst>
          </p:cNvPr>
          <p:cNvSpPr>
            <a:spLocks noGrp="1"/>
          </p:cNvSpPr>
          <p:nvPr>
            <p:ph type="title"/>
          </p:nvPr>
        </p:nvSpPr>
        <p:spPr/>
        <p:txBody>
          <a:bodyPr/>
          <a:lstStyle/>
          <a:p>
            <a:r>
              <a:rPr lang="en-US" dirty="0"/>
              <a:t>Where does this story come from?</a:t>
            </a:r>
          </a:p>
        </p:txBody>
      </p:sp>
      <p:sp>
        <p:nvSpPr>
          <p:cNvPr id="3" name="Content Placeholder 2">
            <a:extLst>
              <a:ext uri="{FF2B5EF4-FFF2-40B4-BE49-F238E27FC236}">
                <a16:creationId xmlns:a16="http://schemas.microsoft.com/office/drawing/2014/main" id="{BB562676-04A9-B38D-77FD-3DC3BEE3078D}"/>
              </a:ext>
            </a:extLst>
          </p:cNvPr>
          <p:cNvSpPr>
            <a:spLocks noGrp="1"/>
          </p:cNvSpPr>
          <p:nvPr>
            <p:ph idx="1"/>
          </p:nvPr>
        </p:nvSpPr>
        <p:spPr/>
        <p:txBody>
          <a:bodyPr>
            <a:normAutofit fontScale="77500" lnSpcReduction="20000"/>
          </a:bodyPr>
          <a:lstStyle/>
          <a:p>
            <a:r>
              <a:rPr lang="en-US" dirty="0"/>
              <a:t>Afterlife stories all around the ancient Mediterranean.</a:t>
            </a:r>
          </a:p>
          <a:p>
            <a:r>
              <a:rPr lang="en-US" dirty="0"/>
              <a:t>Egyptian: </a:t>
            </a:r>
            <a:r>
              <a:rPr lang="en-US" dirty="0" err="1"/>
              <a:t>Setme</a:t>
            </a:r>
            <a:r>
              <a:rPr lang="en-US" dirty="0"/>
              <a:t> </a:t>
            </a:r>
            <a:r>
              <a:rPr lang="en-US" dirty="0" err="1"/>
              <a:t>Khamuas</a:t>
            </a:r>
            <a:r>
              <a:rPr lang="en-US" dirty="0"/>
              <a:t> &amp; Si-Osiris</a:t>
            </a:r>
          </a:p>
          <a:p>
            <a:r>
              <a:rPr lang="en-US" dirty="0"/>
              <a:t>Greco-Roman</a:t>
            </a:r>
          </a:p>
          <a:p>
            <a:pPr lvl="1"/>
            <a:r>
              <a:rPr lang="en-US" dirty="0"/>
              <a:t>Tale of </a:t>
            </a:r>
            <a:r>
              <a:rPr lang="en-US" dirty="0" err="1"/>
              <a:t>Cataplus</a:t>
            </a:r>
            <a:r>
              <a:rPr lang="en-US" dirty="0"/>
              <a:t> (and </a:t>
            </a:r>
            <a:r>
              <a:rPr lang="en-US" dirty="0" err="1"/>
              <a:t>Micyllus</a:t>
            </a:r>
            <a:r>
              <a:rPr lang="en-US" dirty="0"/>
              <a:t>)</a:t>
            </a:r>
          </a:p>
          <a:p>
            <a:pPr lvl="1"/>
            <a:r>
              <a:rPr lang="en-US" dirty="0"/>
              <a:t>Homer’s Odyssey</a:t>
            </a:r>
          </a:p>
          <a:p>
            <a:r>
              <a:rPr lang="en-US" dirty="0"/>
              <a:t>Jewish</a:t>
            </a:r>
          </a:p>
          <a:p>
            <a:pPr lvl="1"/>
            <a:r>
              <a:rPr lang="en-US" dirty="0"/>
              <a:t>Poor Scholar &amp; Rich Tax Collector</a:t>
            </a:r>
          </a:p>
          <a:p>
            <a:pPr lvl="1"/>
            <a:r>
              <a:rPr lang="en-US" dirty="0"/>
              <a:t>Rich Man and his Wife</a:t>
            </a:r>
          </a:p>
          <a:p>
            <a:pPr lvl="1"/>
            <a:r>
              <a:rPr lang="en-US" dirty="0"/>
              <a:t>1 Enoch</a:t>
            </a:r>
          </a:p>
        </p:txBody>
      </p:sp>
    </p:spTree>
    <p:extLst>
      <p:ext uri="{BB962C8B-B14F-4D97-AF65-F5344CB8AC3E}">
        <p14:creationId xmlns:p14="http://schemas.microsoft.com/office/powerpoint/2010/main" val="39761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FC53-43FB-8193-AA52-E8BEA8540BE6}"/>
              </a:ext>
            </a:extLst>
          </p:cNvPr>
          <p:cNvSpPr>
            <a:spLocks noGrp="1"/>
          </p:cNvSpPr>
          <p:nvPr>
            <p:ph type="title"/>
          </p:nvPr>
        </p:nvSpPr>
        <p:spPr/>
        <p:txBody>
          <a:bodyPr/>
          <a:lstStyle/>
          <a:p>
            <a:r>
              <a:rPr lang="en-US" dirty="0" err="1"/>
              <a:t>Setme</a:t>
            </a:r>
            <a:r>
              <a:rPr lang="en-US" dirty="0"/>
              <a:t> and Si-Osiris</a:t>
            </a:r>
          </a:p>
        </p:txBody>
      </p:sp>
      <p:sp>
        <p:nvSpPr>
          <p:cNvPr id="3" name="Content Placeholder 2">
            <a:extLst>
              <a:ext uri="{FF2B5EF4-FFF2-40B4-BE49-F238E27FC236}">
                <a16:creationId xmlns:a16="http://schemas.microsoft.com/office/drawing/2014/main" id="{1EE45858-D227-6CAC-9D3C-417E3D713668}"/>
              </a:ext>
            </a:extLst>
          </p:cNvPr>
          <p:cNvSpPr>
            <a:spLocks noGrp="1"/>
          </p:cNvSpPr>
          <p:nvPr>
            <p:ph idx="1"/>
          </p:nvPr>
        </p:nvSpPr>
        <p:spPr/>
        <p:txBody>
          <a:bodyPr/>
          <a:lstStyle/>
          <a:p>
            <a:r>
              <a:rPr lang="en-US" dirty="0"/>
              <a:t>Egyptian story (2</a:t>
            </a:r>
            <a:r>
              <a:rPr lang="en-US" baseline="30000" dirty="0"/>
              <a:t>nd</a:t>
            </a:r>
            <a:r>
              <a:rPr lang="en-US" dirty="0"/>
              <a:t> half of 1</a:t>
            </a:r>
            <a:r>
              <a:rPr lang="en-US" baseline="30000" dirty="0"/>
              <a:t>st</a:t>
            </a:r>
            <a:r>
              <a:rPr lang="en-US" dirty="0"/>
              <a:t> century)</a:t>
            </a:r>
          </a:p>
          <a:p>
            <a:pPr lvl="1"/>
            <a:r>
              <a:rPr lang="en-US" dirty="0"/>
              <a:t>Or possibly earlier</a:t>
            </a:r>
          </a:p>
          <a:p>
            <a:r>
              <a:rPr lang="en-US" dirty="0"/>
              <a:t>Egyptian underworld: </a:t>
            </a:r>
            <a:r>
              <a:rPr lang="en-US" dirty="0" err="1"/>
              <a:t>Amente</a:t>
            </a:r>
            <a:endParaRPr lang="en-US" dirty="0"/>
          </a:p>
          <a:p>
            <a:r>
              <a:rPr lang="en-US" dirty="0" err="1"/>
              <a:t>Setme</a:t>
            </a:r>
            <a:r>
              <a:rPr lang="en-US" dirty="0"/>
              <a:t>: Father of Si-Osiris</a:t>
            </a:r>
          </a:p>
          <a:p>
            <a:pPr lvl="1"/>
            <a:r>
              <a:rPr lang="en-US" dirty="0"/>
              <a:t>Si-Osiris was reincarnated to deal with an Ethiopian magician.</a:t>
            </a:r>
          </a:p>
        </p:txBody>
      </p:sp>
    </p:spTree>
    <p:extLst>
      <p:ext uri="{BB962C8B-B14F-4D97-AF65-F5344CB8AC3E}">
        <p14:creationId xmlns:p14="http://schemas.microsoft.com/office/powerpoint/2010/main" val="256035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FC53-43FB-8193-AA52-E8BEA8540BE6}"/>
              </a:ext>
            </a:extLst>
          </p:cNvPr>
          <p:cNvSpPr>
            <a:spLocks noGrp="1"/>
          </p:cNvSpPr>
          <p:nvPr>
            <p:ph type="title"/>
          </p:nvPr>
        </p:nvSpPr>
        <p:spPr/>
        <p:txBody>
          <a:bodyPr/>
          <a:lstStyle/>
          <a:p>
            <a:r>
              <a:rPr lang="en-US" dirty="0" err="1"/>
              <a:t>Setme</a:t>
            </a:r>
            <a:r>
              <a:rPr lang="en-US" dirty="0"/>
              <a:t> and Si-Osiris</a:t>
            </a:r>
          </a:p>
        </p:txBody>
      </p:sp>
      <p:sp>
        <p:nvSpPr>
          <p:cNvPr id="3" name="Content Placeholder 2">
            <a:extLst>
              <a:ext uri="{FF2B5EF4-FFF2-40B4-BE49-F238E27FC236}">
                <a16:creationId xmlns:a16="http://schemas.microsoft.com/office/drawing/2014/main" id="{1EE45858-D227-6CAC-9D3C-417E3D713668}"/>
              </a:ext>
            </a:extLst>
          </p:cNvPr>
          <p:cNvSpPr>
            <a:spLocks noGrp="1"/>
          </p:cNvSpPr>
          <p:nvPr>
            <p:ph idx="1"/>
          </p:nvPr>
        </p:nvSpPr>
        <p:spPr/>
        <p:txBody>
          <a:bodyPr>
            <a:normAutofit fontScale="92500" lnSpcReduction="10000"/>
          </a:bodyPr>
          <a:lstStyle/>
          <a:p>
            <a:r>
              <a:rPr lang="en-US" dirty="0" err="1"/>
              <a:t>Setme</a:t>
            </a:r>
            <a:r>
              <a:rPr lang="en-US" dirty="0"/>
              <a:t> &amp; Se-Osiris witness 2 funerals</a:t>
            </a:r>
          </a:p>
          <a:p>
            <a:pPr lvl="1"/>
            <a:r>
              <a:rPr lang="en-US" dirty="0"/>
              <a:t>Rich man’s lavish funeral</a:t>
            </a:r>
          </a:p>
          <a:p>
            <a:pPr lvl="1"/>
            <a:r>
              <a:rPr lang="en-US" dirty="0"/>
              <a:t>Pauper’s plain ceremony (no mourners)</a:t>
            </a:r>
          </a:p>
          <a:p>
            <a:r>
              <a:rPr lang="en-US" dirty="0" err="1"/>
              <a:t>Setme</a:t>
            </a:r>
            <a:r>
              <a:rPr lang="en-US" dirty="0"/>
              <a:t> declares he would rather have the rich man’s fate in </a:t>
            </a:r>
            <a:r>
              <a:rPr lang="en-US" dirty="0" err="1"/>
              <a:t>Amente</a:t>
            </a:r>
            <a:r>
              <a:rPr lang="en-US" dirty="0"/>
              <a:t>.</a:t>
            </a:r>
          </a:p>
          <a:p>
            <a:r>
              <a:rPr lang="en-US" dirty="0"/>
              <a:t>Se-Osiris tells him he hopes he has the fate of the Pauper.</a:t>
            </a:r>
          </a:p>
        </p:txBody>
      </p:sp>
    </p:spTree>
    <p:extLst>
      <p:ext uri="{BB962C8B-B14F-4D97-AF65-F5344CB8AC3E}">
        <p14:creationId xmlns:p14="http://schemas.microsoft.com/office/powerpoint/2010/main" val="399832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FC53-43FB-8193-AA52-E8BEA8540BE6}"/>
              </a:ext>
            </a:extLst>
          </p:cNvPr>
          <p:cNvSpPr>
            <a:spLocks noGrp="1"/>
          </p:cNvSpPr>
          <p:nvPr>
            <p:ph type="title"/>
          </p:nvPr>
        </p:nvSpPr>
        <p:spPr/>
        <p:txBody>
          <a:bodyPr/>
          <a:lstStyle/>
          <a:p>
            <a:r>
              <a:rPr lang="en-US" dirty="0" err="1"/>
              <a:t>Setme</a:t>
            </a:r>
            <a:r>
              <a:rPr lang="en-US" dirty="0"/>
              <a:t> and Si-Osiris</a:t>
            </a:r>
          </a:p>
        </p:txBody>
      </p:sp>
      <p:sp>
        <p:nvSpPr>
          <p:cNvPr id="3" name="Content Placeholder 2">
            <a:extLst>
              <a:ext uri="{FF2B5EF4-FFF2-40B4-BE49-F238E27FC236}">
                <a16:creationId xmlns:a16="http://schemas.microsoft.com/office/drawing/2014/main" id="{1EE45858-D227-6CAC-9D3C-417E3D713668}"/>
              </a:ext>
            </a:extLst>
          </p:cNvPr>
          <p:cNvSpPr>
            <a:spLocks noGrp="1"/>
          </p:cNvSpPr>
          <p:nvPr>
            <p:ph idx="1"/>
          </p:nvPr>
        </p:nvSpPr>
        <p:spPr/>
        <p:txBody>
          <a:bodyPr>
            <a:normAutofit/>
          </a:bodyPr>
          <a:lstStyle/>
          <a:p>
            <a:r>
              <a:rPr lang="en-US" dirty="0"/>
              <a:t>Si-Osiris takes his father on a tour of </a:t>
            </a:r>
            <a:r>
              <a:rPr lang="en-US" dirty="0" err="1"/>
              <a:t>Amente</a:t>
            </a:r>
            <a:r>
              <a:rPr lang="en-US" dirty="0"/>
              <a:t> to show the reversal of fortunes.</a:t>
            </a:r>
          </a:p>
          <a:p>
            <a:r>
              <a:rPr lang="en-US" dirty="0"/>
              <a:t>3 Classes of the Dead:</a:t>
            </a:r>
          </a:p>
          <a:p>
            <a:pPr lvl="1"/>
            <a:r>
              <a:rPr lang="en-US" dirty="0"/>
              <a:t>Good Deeds &gt; Bad Deeds (the Pauper)</a:t>
            </a:r>
          </a:p>
          <a:p>
            <a:pPr lvl="1"/>
            <a:r>
              <a:rPr lang="en-US" dirty="0"/>
              <a:t>Bad Deeds &gt; Good Deeds (the Rich Man)</a:t>
            </a:r>
          </a:p>
          <a:p>
            <a:pPr lvl="1"/>
            <a:r>
              <a:rPr lang="en-US" dirty="0"/>
              <a:t>Good Deeds = Bad Deeds</a:t>
            </a:r>
          </a:p>
        </p:txBody>
      </p:sp>
    </p:spTree>
    <p:extLst>
      <p:ext uri="{BB962C8B-B14F-4D97-AF65-F5344CB8AC3E}">
        <p14:creationId xmlns:p14="http://schemas.microsoft.com/office/powerpoint/2010/main" val="198742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2FC53-43FB-8193-AA52-E8BEA8540BE6}"/>
              </a:ext>
            </a:extLst>
          </p:cNvPr>
          <p:cNvSpPr>
            <a:spLocks noGrp="1"/>
          </p:cNvSpPr>
          <p:nvPr>
            <p:ph type="title"/>
          </p:nvPr>
        </p:nvSpPr>
        <p:spPr/>
        <p:txBody>
          <a:bodyPr/>
          <a:lstStyle/>
          <a:p>
            <a:r>
              <a:rPr lang="en-US" dirty="0" err="1"/>
              <a:t>Setme</a:t>
            </a:r>
            <a:r>
              <a:rPr lang="en-US" dirty="0"/>
              <a:t> and Si-Osiris</a:t>
            </a:r>
          </a:p>
        </p:txBody>
      </p:sp>
      <p:sp>
        <p:nvSpPr>
          <p:cNvPr id="3" name="Content Placeholder 2">
            <a:extLst>
              <a:ext uri="{FF2B5EF4-FFF2-40B4-BE49-F238E27FC236}">
                <a16:creationId xmlns:a16="http://schemas.microsoft.com/office/drawing/2014/main" id="{1EE45858-D227-6CAC-9D3C-417E3D713668}"/>
              </a:ext>
            </a:extLst>
          </p:cNvPr>
          <p:cNvSpPr>
            <a:spLocks noGrp="1"/>
          </p:cNvSpPr>
          <p:nvPr>
            <p:ph idx="1"/>
          </p:nvPr>
        </p:nvSpPr>
        <p:spPr/>
        <p:txBody>
          <a:bodyPr>
            <a:normAutofit/>
          </a:bodyPr>
          <a:lstStyle/>
          <a:p>
            <a:r>
              <a:rPr lang="en-US" dirty="0"/>
              <a:t>The Pauper: Elevated to a high rank</a:t>
            </a:r>
          </a:p>
          <a:p>
            <a:endParaRPr lang="en-US" dirty="0"/>
          </a:p>
          <a:p>
            <a:r>
              <a:rPr lang="en-US" dirty="0"/>
              <a:t>The Rich Man:</a:t>
            </a:r>
          </a:p>
          <a:p>
            <a:pPr lvl="1"/>
            <a:r>
              <a:rPr lang="en-US" dirty="0"/>
              <a:t>The pivot of a well-used door affixed into his eye.</a:t>
            </a:r>
          </a:p>
        </p:txBody>
      </p:sp>
    </p:spTree>
    <p:extLst>
      <p:ext uri="{BB962C8B-B14F-4D97-AF65-F5344CB8AC3E}">
        <p14:creationId xmlns:p14="http://schemas.microsoft.com/office/powerpoint/2010/main" val="12098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6B10-02E4-1A4B-21DB-EE67BE7CECE2}"/>
              </a:ext>
            </a:extLst>
          </p:cNvPr>
          <p:cNvSpPr>
            <a:spLocks noGrp="1"/>
          </p:cNvSpPr>
          <p:nvPr>
            <p:ph type="title"/>
          </p:nvPr>
        </p:nvSpPr>
        <p:spPr/>
        <p:txBody>
          <a:bodyPr/>
          <a:lstStyle/>
          <a:p>
            <a:r>
              <a:rPr lang="en-US" dirty="0"/>
              <a:t>What do you see that’s similar?</a:t>
            </a:r>
          </a:p>
        </p:txBody>
      </p:sp>
      <p:sp>
        <p:nvSpPr>
          <p:cNvPr id="3" name="Content Placeholder 2">
            <a:extLst>
              <a:ext uri="{FF2B5EF4-FFF2-40B4-BE49-F238E27FC236}">
                <a16:creationId xmlns:a16="http://schemas.microsoft.com/office/drawing/2014/main" id="{7A5617E7-E255-64B7-D2DE-D1ACB115EDEB}"/>
              </a:ext>
            </a:extLst>
          </p:cNvPr>
          <p:cNvSpPr>
            <a:spLocks noGrp="1"/>
          </p:cNvSpPr>
          <p:nvPr>
            <p:ph idx="1"/>
          </p:nvPr>
        </p:nvSpPr>
        <p:spPr/>
        <p:txBody>
          <a:bodyPr>
            <a:normAutofit/>
          </a:bodyPr>
          <a:lstStyle/>
          <a:p>
            <a:r>
              <a:rPr lang="en-US" dirty="0"/>
              <a:t>Rich man and poor man.</a:t>
            </a:r>
          </a:p>
          <a:p>
            <a:r>
              <a:rPr lang="en-US" dirty="0"/>
              <a:t>Concerned with the fate of the dead.</a:t>
            </a:r>
          </a:p>
          <a:p>
            <a:r>
              <a:rPr lang="en-US" dirty="0"/>
              <a:t>Rich man punished/Poor man rewarded</a:t>
            </a:r>
          </a:p>
          <a:p>
            <a:pPr lvl="1"/>
            <a:r>
              <a:rPr lang="en-US" dirty="0"/>
              <a:t>Reversal of fortune in the afterlife.</a:t>
            </a:r>
          </a:p>
          <a:p>
            <a:r>
              <a:rPr lang="en-US" dirty="0"/>
              <a:t>Both are vague about the nature of good and evil.</a:t>
            </a:r>
          </a:p>
        </p:txBody>
      </p:sp>
    </p:spTree>
    <p:extLst>
      <p:ext uri="{BB962C8B-B14F-4D97-AF65-F5344CB8AC3E}">
        <p14:creationId xmlns:p14="http://schemas.microsoft.com/office/powerpoint/2010/main" val="49457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5472-08B9-6EEF-E30C-C0C1E9206D48}"/>
              </a:ext>
            </a:extLst>
          </p:cNvPr>
          <p:cNvSpPr>
            <a:spLocks noGrp="1"/>
          </p:cNvSpPr>
          <p:nvPr>
            <p:ph type="title"/>
          </p:nvPr>
        </p:nvSpPr>
        <p:spPr/>
        <p:txBody>
          <a:bodyPr/>
          <a:lstStyle/>
          <a:p>
            <a:r>
              <a:rPr lang="en-US" dirty="0"/>
              <a:t>The Tale of </a:t>
            </a:r>
            <a:r>
              <a:rPr lang="en-US" dirty="0" err="1"/>
              <a:t>Cataplus</a:t>
            </a:r>
            <a:endParaRPr lang="en-US" dirty="0"/>
          </a:p>
        </p:txBody>
      </p:sp>
      <p:sp>
        <p:nvSpPr>
          <p:cNvPr id="3" name="Content Placeholder 2">
            <a:extLst>
              <a:ext uri="{FF2B5EF4-FFF2-40B4-BE49-F238E27FC236}">
                <a16:creationId xmlns:a16="http://schemas.microsoft.com/office/drawing/2014/main" id="{2766EE3F-1BAB-41F4-9D7B-87FC6D590575}"/>
              </a:ext>
            </a:extLst>
          </p:cNvPr>
          <p:cNvSpPr>
            <a:spLocks noGrp="1"/>
          </p:cNvSpPr>
          <p:nvPr>
            <p:ph idx="1"/>
          </p:nvPr>
        </p:nvSpPr>
        <p:spPr/>
        <p:txBody>
          <a:bodyPr>
            <a:normAutofit fontScale="92500" lnSpcReduction="10000"/>
          </a:bodyPr>
          <a:lstStyle/>
          <a:p>
            <a:r>
              <a:rPr lang="en-US" dirty="0"/>
              <a:t>Greco Roman Tale (Lucian of Samosata)</a:t>
            </a:r>
          </a:p>
          <a:p>
            <a:pPr lvl="1"/>
            <a:r>
              <a:rPr lang="en-US" dirty="0"/>
              <a:t>Cynic</a:t>
            </a:r>
          </a:p>
          <a:p>
            <a:r>
              <a:rPr lang="en-US" dirty="0" err="1"/>
              <a:t>Micyllus</a:t>
            </a:r>
            <a:r>
              <a:rPr lang="en-US" dirty="0"/>
              <a:t>: A shoemaker</a:t>
            </a:r>
          </a:p>
          <a:p>
            <a:pPr lvl="1"/>
            <a:r>
              <a:rPr lang="en-US" dirty="0"/>
              <a:t>Not poor, but on the social margins</a:t>
            </a:r>
          </a:p>
          <a:p>
            <a:pPr lvl="1"/>
            <a:r>
              <a:rPr lang="en-US" dirty="0"/>
              <a:t>Endures insults and beatings from the powerful.</a:t>
            </a:r>
          </a:p>
          <a:p>
            <a:pPr lvl="1"/>
            <a:r>
              <a:rPr lang="en-US" dirty="0"/>
              <a:t>Goes hungry from morning until evening.</a:t>
            </a:r>
          </a:p>
          <a:p>
            <a:pPr lvl="1"/>
            <a:r>
              <a:rPr lang="en-US" dirty="0"/>
              <a:t>Eats a meager evening meal</a:t>
            </a:r>
          </a:p>
          <a:p>
            <a:pPr lvl="1"/>
            <a:endParaRPr lang="en-US" dirty="0"/>
          </a:p>
        </p:txBody>
      </p:sp>
    </p:spTree>
    <p:extLst>
      <p:ext uri="{BB962C8B-B14F-4D97-AF65-F5344CB8AC3E}">
        <p14:creationId xmlns:p14="http://schemas.microsoft.com/office/powerpoint/2010/main" val="301256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EC9D7-D5E2-D5FE-C8D5-52C577038A7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479" y="20910"/>
            <a:ext cx="5045601" cy="3023704"/>
          </a:xfrm>
          <a:prstGeom prst="rect">
            <a:avLst/>
          </a:prstGeom>
        </p:spPr>
      </p:pic>
      <p:pic>
        <p:nvPicPr>
          <p:cNvPr id="8" name="Picture 7">
            <a:extLst>
              <a:ext uri="{FF2B5EF4-FFF2-40B4-BE49-F238E27FC236}">
                <a16:creationId xmlns:a16="http://schemas.microsoft.com/office/drawing/2014/main" id="{B728903C-3495-513F-AD1F-CDB7748E646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875255" y="-1"/>
            <a:ext cx="4268745" cy="3201559"/>
          </a:xfrm>
          <a:prstGeom prst="rect">
            <a:avLst/>
          </a:prstGeom>
        </p:spPr>
      </p:pic>
      <p:pic>
        <p:nvPicPr>
          <p:cNvPr id="11" name="Picture 10">
            <a:extLst>
              <a:ext uri="{FF2B5EF4-FFF2-40B4-BE49-F238E27FC236}">
                <a16:creationId xmlns:a16="http://schemas.microsoft.com/office/drawing/2014/main" id="{9AA2F0E6-AF03-D69A-C136-0F21652A632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68460" y="3020385"/>
            <a:ext cx="5047405" cy="2123115"/>
          </a:xfrm>
          <a:prstGeom prst="rect">
            <a:avLst/>
          </a:prstGeom>
        </p:spPr>
      </p:pic>
      <p:pic>
        <p:nvPicPr>
          <p:cNvPr id="3" name="Picture 2">
            <a:extLst>
              <a:ext uri="{FF2B5EF4-FFF2-40B4-BE49-F238E27FC236}">
                <a16:creationId xmlns:a16="http://schemas.microsoft.com/office/drawing/2014/main" id="{CB4A8912-36A4-75D6-1C09-C619C109974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0" y="3023704"/>
            <a:ext cx="1726058" cy="2123115"/>
          </a:xfrm>
          <a:prstGeom prst="rect">
            <a:avLst/>
          </a:prstGeom>
        </p:spPr>
      </p:pic>
      <p:pic>
        <p:nvPicPr>
          <p:cNvPr id="7" name="Picture 6">
            <a:extLst>
              <a:ext uri="{FF2B5EF4-FFF2-40B4-BE49-F238E27FC236}">
                <a16:creationId xmlns:a16="http://schemas.microsoft.com/office/drawing/2014/main" id="{A9057883-2CB3-C091-C102-EFCB63EC34C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394960" y="3036833"/>
            <a:ext cx="3727595" cy="2098592"/>
          </a:xfrm>
          <a:prstGeom prst="rect">
            <a:avLst/>
          </a:prstGeom>
        </p:spPr>
      </p:pic>
      <p:sp>
        <p:nvSpPr>
          <p:cNvPr id="13" name="TextBox 12">
            <a:extLst>
              <a:ext uri="{FF2B5EF4-FFF2-40B4-BE49-F238E27FC236}">
                <a16:creationId xmlns:a16="http://schemas.microsoft.com/office/drawing/2014/main" id="{07ACD3DF-A93E-46ED-B676-1836CC1A09D3}"/>
              </a:ext>
            </a:extLst>
          </p:cNvPr>
          <p:cNvSpPr txBox="1"/>
          <p:nvPr/>
        </p:nvSpPr>
        <p:spPr>
          <a:xfrm>
            <a:off x="0" y="2488274"/>
            <a:ext cx="9144000" cy="923330"/>
          </a:xfrm>
          <a:prstGeom prst="rect">
            <a:avLst/>
          </a:prstGeom>
          <a:noFill/>
        </p:spPr>
        <p:txBody>
          <a:bodyPr wrap="square" rtlCol="0">
            <a:spAutoFit/>
          </a:bodyPr>
          <a:lstStyle/>
          <a:p>
            <a:pPr algn="ctr"/>
            <a:r>
              <a:rPr lang="en-US" sz="5400" dirty="0">
                <a:effectLst>
                  <a:outerShdw blurRad="50800" dist="38100" dir="10800000" algn="r" rotWithShape="0">
                    <a:prstClr val="black">
                      <a:alpha val="40000"/>
                    </a:prstClr>
                  </a:outerShdw>
                </a:effectLst>
              </a:rPr>
              <a:t>June 30–July 12, 2024</a:t>
            </a:r>
          </a:p>
        </p:txBody>
      </p:sp>
      <p:sp>
        <p:nvSpPr>
          <p:cNvPr id="14" name="TextBox 13">
            <a:extLst>
              <a:ext uri="{FF2B5EF4-FFF2-40B4-BE49-F238E27FC236}">
                <a16:creationId xmlns:a16="http://schemas.microsoft.com/office/drawing/2014/main" id="{1C8EE511-A9AD-AA78-C116-E4606D2ED760}"/>
              </a:ext>
            </a:extLst>
          </p:cNvPr>
          <p:cNvSpPr txBox="1"/>
          <p:nvPr/>
        </p:nvSpPr>
        <p:spPr>
          <a:xfrm>
            <a:off x="0" y="-89482"/>
            <a:ext cx="9144000" cy="1200329"/>
          </a:xfrm>
          <a:prstGeom prst="rect">
            <a:avLst/>
          </a:prstGeom>
          <a:noFill/>
        </p:spPr>
        <p:txBody>
          <a:bodyPr wrap="square" rtlCol="0">
            <a:spAutoFit/>
          </a:bodyPr>
          <a:lstStyle/>
          <a:p>
            <a:pPr algn="ctr"/>
            <a:r>
              <a:rPr lang="en-US" sz="7200" dirty="0">
                <a:effectLst>
                  <a:outerShdw blurRad="50800" dist="38100" dir="18900000" algn="bl" rotWithShape="0">
                    <a:prstClr val="black">
                      <a:alpha val="40000"/>
                    </a:prstClr>
                  </a:outerShdw>
                </a:effectLst>
              </a:rPr>
              <a:t>Israel Study Tour</a:t>
            </a:r>
          </a:p>
        </p:txBody>
      </p:sp>
      <p:sp>
        <p:nvSpPr>
          <p:cNvPr id="12" name="TextBox 11">
            <a:extLst>
              <a:ext uri="{FF2B5EF4-FFF2-40B4-BE49-F238E27FC236}">
                <a16:creationId xmlns:a16="http://schemas.microsoft.com/office/drawing/2014/main" id="{A271D53C-D295-F1BE-FEAB-C40339364572}"/>
              </a:ext>
            </a:extLst>
          </p:cNvPr>
          <p:cNvSpPr txBox="1"/>
          <p:nvPr/>
        </p:nvSpPr>
        <p:spPr>
          <a:xfrm>
            <a:off x="0" y="4145685"/>
            <a:ext cx="9144000" cy="830997"/>
          </a:xfrm>
          <a:prstGeom prst="rect">
            <a:avLst/>
          </a:prstGeom>
          <a:noFill/>
        </p:spPr>
        <p:txBody>
          <a:bodyPr wrap="square" rtlCol="0">
            <a:spAutoFit/>
          </a:bodyPr>
          <a:lstStyle/>
          <a:p>
            <a:pPr algn="ctr"/>
            <a:r>
              <a:rPr lang="en-US" sz="4800" dirty="0">
                <a:effectLst>
                  <a:outerShdw blurRad="50800" dist="38100" dir="10800000" algn="r" rotWithShape="0">
                    <a:prstClr val="black">
                      <a:alpha val="40000"/>
                    </a:prstClr>
                  </a:outerShdw>
                </a:effectLst>
              </a:rPr>
              <a:t>Early Registration Access</a:t>
            </a:r>
          </a:p>
        </p:txBody>
      </p:sp>
    </p:spTree>
    <p:extLst>
      <p:ext uri="{BB962C8B-B14F-4D97-AF65-F5344CB8AC3E}">
        <p14:creationId xmlns:p14="http://schemas.microsoft.com/office/powerpoint/2010/main" val="200368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5472-08B9-6EEF-E30C-C0C1E9206D48}"/>
              </a:ext>
            </a:extLst>
          </p:cNvPr>
          <p:cNvSpPr>
            <a:spLocks noGrp="1"/>
          </p:cNvSpPr>
          <p:nvPr>
            <p:ph type="title"/>
          </p:nvPr>
        </p:nvSpPr>
        <p:spPr/>
        <p:txBody>
          <a:bodyPr/>
          <a:lstStyle/>
          <a:p>
            <a:r>
              <a:rPr lang="en-US" dirty="0"/>
              <a:t>The Tale of </a:t>
            </a:r>
            <a:r>
              <a:rPr lang="en-US" dirty="0" err="1"/>
              <a:t>Cataplus</a:t>
            </a:r>
            <a:endParaRPr lang="en-US" dirty="0"/>
          </a:p>
        </p:txBody>
      </p:sp>
      <p:sp>
        <p:nvSpPr>
          <p:cNvPr id="3" name="Content Placeholder 2">
            <a:extLst>
              <a:ext uri="{FF2B5EF4-FFF2-40B4-BE49-F238E27FC236}">
                <a16:creationId xmlns:a16="http://schemas.microsoft.com/office/drawing/2014/main" id="{2766EE3F-1BAB-41F4-9D7B-87FC6D590575}"/>
              </a:ext>
            </a:extLst>
          </p:cNvPr>
          <p:cNvSpPr>
            <a:spLocks noGrp="1"/>
          </p:cNvSpPr>
          <p:nvPr>
            <p:ph idx="1"/>
          </p:nvPr>
        </p:nvSpPr>
        <p:spPr/>
        <p:txBody>
          <a:bodyPr>
            <a:normAutofit fontScale="92500" lnSpcReduction="20000"/>
          </a:bodyPr>
          <a:lstStyle/>
          <a:p>
            <a:r>
              <a:rPr lang="en-US" dirty="0" err="1"/>
              <a:t>Megapenthes</a:t>
            </a:r>
            <a:endParaRPr lang="en-US" dirty="0"/>
          </a:p>
          <a:p>
            <a:pPr lvl="1"/>
            <a:r>
              <a:rPr lang="en-US" dirty="0"/>
              <a:t>A rich man</a:t>
            </a:r>
          </a:p>
          <a:p>
            <a:pPr lvl="1"/>
            <a:r>
              <a:rPr lang="en-US" dirty="0" err="1"/>
              <a:t>Tyrranical</a:t>
            </a:r>
            <a:endParaRPr lang="en-US" dirty="0"/>
          </a:p>
          <a:p>
            <a:pPr lvl="1"/>
            <a:r>
              <a:rPr lang="en-US" dirty="0"/>
              <a:t>Neighbor of </a:t>
            </a:r>
            <a:r>
              <a:rPr lang="en-US" dirty="0" err="1"/>
              <a:t>Micyllus</a:t>
            </a:r>
            <a:endParaRPr lang="en-US" dirty="0"/>
          </a:p>
          <a:p>
            <a:pPr lvl="1"/>
            <a:r>
              <a:rPr lang="en-US" dirty="0"/>
              <a:t>Dressed in fine purple</a:t>
            </a:r>
          </a:p>
          <a:p>
            <a:pPr lvl="1"/>
            <a:r>
              <a:rPr lang="en-US" dirty="0"/>
              <a:t>Ate lavish feasts</a:t>
            </a:r>
          </a:p>
          <a:p>
            <a:pPr lvl="1"/>
            <a:r>
              <a:rPr lang="en-US" dirty="0"/>
              <a:t>“The aroma of meat tantalized </a:t>
            </a:r>
            <a:r>
              <a:rPr lang="en-US" dirty="0" err="1"/>
              <a:t>Mycillus</a:t>
            </a:r>
            <a:r>
              <a:rPr lang="en-US" dirty="0"/>
              <a:t> and he longed to be part of the feasts.”</a:t>
            </a:r>
          </a:p>
          <a:p>
            <a:pPr lvl="1"/>
            <a:endParaRPr lang="en-US" dirty="0"/>
          </a:p>
        </p:txBody>
      </p:sp>
    </p:spTree>
    <p:extLst>
      <p:ext uri="{BB962C8B-B14F-4D97-AF65-F5344CB8AC3E}">
        <p14:creationId xmlns:p14="http://schemas.microsoft.com/office/powerpoint/2010/main" val="344671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5472-08B9-6EEF-E30C-C0C1E9206D48}"/>
              </a:ext>
            </a:extLst>
          </p:cNvPr>
          <p:cNvSpPr>
            <a:spLocks noGrp="1"/>
          </p:cNvSpPr>
          <p:nvPr>
            <p:ph type="title"/>
          </p:nvPr>
        </p:nvSpPr>
        <p:spPr/>
        <p:txBody>
          <a:bodyPr/>
          <a:lstStyle/>
          <a:p>
            <a:r>
              <a:rPr lang="en-US" dirty="0"/>
              <a:t>The Tale of </a:t>
            </a:r>
            <a:r>
              <a:rPr lang="en-US" dirty="0" err="1"/>
              <a:t>Cataplus</a:t>
            </a:r>
            <a:endParaRPr lang="en-US" dirty="0"/>
          </a:p>
        </p:txBody>
      </p:sp>
      <p:sp>
        <p:nvSpPr>
          <p:cNvPr id="3" name="Content Placeholder 2">
            <a:extLst>
              <a:ext uri="{FF2B5EF4-FFF2-40B4-BE49-F238E27FC236}">
                <a16:creationId xmlns:a16="http://schemas.microsoft.com/office/drawing/2014/main" id="{2766EE3F-1BAB-41F4-9D7B-87FC6D590575}"/>
              </a:ext>
            </a:extLst>
          </p:cNvPr>
          <p:cNvSpPr>
            <a:spLocks noGrp="1"/>
          </p:cNvSpPr>
          <p:nvPr>
            <p:ph idx="1"/>
          </p:nvPr>
        </p:nvSpPr>
        <p:spPr/>
        <p:txBody>
          <a:bodyPr>
            <a:normAutofit/>
          </a:bodyPr>
          <a:lstStyle/>
          <a:p>
            <a:r>
              <a:rPr lang="en-US" dirty="0"/>
              <a:t>Both die.</a:t>
            </a:r>
          </a:p>
          <a:p>
            <a:r>
              <a:rPr lang="en-US" dirty="0"/>
              <a:t>Both go to Hades</a:t>
            </a:r>
          </a:p>
          <a:p>
            <a:r>
              <a:rPr lang="en-US" dirty="0" err="1"/>
              <a:t>Mycillus’s</a:t>
            </a:r>
            <a:r>
              <a:rPr lang="en-US" dirty="0"/>
              <a:t> soul is judged pure.</a:t>
            </a:r>
          </a:p>
          <a:p>
            <a:pPr lvl="1"/>
            <a:r>
              <a:rPr lang="en-US" dirty="0"/>
              <a:t>Sent to the Isles of the Blessed.</a:t>
            </a:r>
          </a:p>
          <a:p>
            <a:endParaRPr lang="en-US" dirty="0"/>
          </a:p>
          <a:p>
            <a:pPr lvl="1"/>
            <a:endParaRPr lang="en-US" dirty="0"/>
          </a:p>
          <a:p>
            <a:pPr lvl="1"/>
            <a:endParaRPr lang="en-US" dirty="0"/>
          </a:p>
        </p:txBody>
      </p:sp>
    </p:spTree>
    <p:extLst>
      <p:ext uri="{BB962C8B-B14F-4D97-AF65-F5344CB8AC3E}">
        <p14:creationId xmlns:p14="http://schemas.microsoft.com/office/powerpoint/2010/main" val="244279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5472-08B9-6EEF-E30C-C0C1E9206D48}"/>
              </a:ext>
            </a:extLst>
          </p:cNvPr>
          <p:cNvSpPr>
            <a:spLocks noGrp="1"/>
          </p:cNvSpPr>
          <p:nvPr>
            <p:ph type="title"/>
          </p:nvPr>
        </p:nvSpPr>
        <p:spPr/>
        <p:txBody>
          <a:bodyPr/>
          <a:lstStyle/>
          <a:p>
            <a:r>
              <a:rPr lang="en-US" dirty="0"/>
              <a:t>The Tale of </a:t>
            </a:r>
            <a:r>
              <a:rPr lang="en-US" dirty="0" err="1"/>
              <a:t>Cataplus</a:t>
            </a:r>
            <a:endParaRPr lang="en-US" dirty="0"/>
          </a:p>
        </p:txBody>
      </p:sp>
      <p:sp>
        <p:nvSpPr>
          <p:cNvPr id="3" name="Content Placeholder 2">
            <a:extLst>
              <a:ext uri="{FF2B5EF4-FFF2-40B4-BE49-F238E27FC236}">
                <a16:creationId xmlns:a16="http://schemas.microsoft.com/office/drawing/2014/main" id="{2766EE3F-1BAB-41F4-9D7B-87FC6D590575}"/>
              </a:ext>
            </a:extLst>
          </p:cNvPr>
          <p:cNvSpPr>
            <a:spLocks noGrp="1"/>
          </p:cNvSpPr>
          <p:nvPr>
            <p:ph idx="1"/>
          </p:nvPr>
        </p:nvSpPr>
        <p:spPr/>
        <p:txBody>
          <a:bodyPr>
            <a:normAutofit lnSpcReduction="10000"/>
          </a:bodyPr>
          <a:lstStyle/>
          <a:p>
            <a:r>
              <a:rPr lang="en-US" dirty="0" err="1"/>
              <a:t>Megapenthes</a:t>
            </a:r>
            <a:r>
              <a:rPr lang="en-US" dirty="0"/>
              <a:t>:</a:t>
            </a:r>
          </a:p>
          <a:p>
            <a:pPr lvl="1"/>
            <a:r>
              <a:rPr lang="en-US" dirty="0"/>
              <a:t>Tries to run away from Hermes</a:t>
            </a:r>
          </a:p>
          <a:p>
            <a:pPr lvl="1"/>
            <a:r>
              <a:rPr lang="en-US" dirty="0"/>
              <a:t>Bargains with the fate, Chloe.</a:t>
            </a:r>
          </a:p>
          <a:p>
            <a:pPr lvl="1"/>
            <a:r>
              <a:rPr lang="en-US" dirty="0"/>
              <a:t>Charged with killing people to confiscate their wealth and unbridled licentiousness.</a:t>
            </a:r>
          </a:p>
          <a:p>
            <a:pPr lvl="1"/>
            <a:r>
              <a:rPr lang="en-US" dirty="0"/>
              <a:t>Not allowed to drink the water of Lethe.</a:t>
            </a:r>
          </a:p>
          <a:p>
            <a:pPr lvl="2"/>
            <a:r>
              <a:rPr lang="en-US" dirty="0"/>
              <a:t>Condemned to remember all that he had in life.</a:t>
            </a:r>
          </a:p>
          <a:p>
            <a:pPr lvl="1"/>
            <a:endParaRPr lang="en-US" dirty="0"/>
          </a:p>
          <a:p>
            <a:pPr lvl="1"/>
            <a:endParaRPr lang="en-US" dirty="0"/>
          </a:p>
        </p:txBody>
      </p:sp>
    </p:spTree>
    <p:extLst>
      <p:ext uri="{BB962C8B-B14F-4D97-AF65-F5344CB8AC3E}">
        <p14:creationId xmlns:p14="http://schemas.microsoft.com/office/powerpoint/2010/main" val="125288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5472-08B9-6EEF-E30C-C0C1E9206D48}"/>
              </a:ext>
            </a:extLst>
          </p:cNvPr>
          <p:cNvSpPr>
            <a:spLocks noGrp="1"/>
          </p:cNvSpPr>
          <p:nvPr>
            <p:ph type="title"/>
          </p:nvPr>
        </p:nvSpPr>
        <p:spPr/>
        <p:txBody>
          <a:bodyPr/>
          <a:lstStyle/>
          <a:p>
            <a:r>
              <a:rPr lang="en-US" dirty="0"/>
              <a:t>The Tale of </a:t>
            </a:r>
            <a:r>
              <a:rPr lang="en-US" dirty="0" err="1"/>
              <a:t>Cataplus</a:t>
            </a:r>
            <a:endParaRPr lang="en-US" dirty="0"/>
          </a:p>
        </p:txBody>
      </p:sp>
      <p:sp>
        <p:nvSpPr>
          <p:cNvPr id="3" name="Content Placeholder 2">
            <a:extLst>
              <a:ext uri="{FF2B5EF4-FFF2-40B4-BE49-F238E27FC236}">
                <a16:creationId xmlns:a16="http://schemas.microsoft.com/office/drawing/2014/main" id="{2766EE3F-1BAB-41F4-9D7B-87FC6D590575}"/>
              </a:ext>
            </a:extLst>
          </p:cNvPr>
          <p:cNvSpPr>
            <a:spLocks noGrp="1"/>
          </p:cNvSpPr>
          <p:nvPr>
            <p:ph idx="1"/>
          </p:nvPr>
        </p:nvSpPr>
        <p:spPr/>
        <p:txBody>
          <a:bodyPr>
            <a:normAutofit lnSpcReduction="10000"/>
          </a:bodyPr>
          <a:lstStyle/>
          <a:p>
            <a:r>
              <a:rPr lang="en-US" dirty="0"/>
              <a:t>Cynics’ criticism of Greco-Roman </a:t>
            </a:r>
            <a:r>
              <a:rPr lang="en-US" i="1" dirty="0"/>
              <a:t>Symposia</a:t>
            </a:r>
            <a:r>
              <a:rPr lang="en-US" dirty="0"/>
              <a:t>.</a:t>
            </a:r>
          </a:p>
          <a:p>
            <a:pPr lvl="1"/>
            <a:r>
              <a:rPr lang="en-US" dirty="0"/>
              <a:t>Not just banquets, but rampant with sexual immorality.</a:t>
            </a:r>
          </a:p>
          <a:p>
            <a:r>
              <a:rPr lang="en-US" dirty="0" err="1"/>
              <a:t>Micyllus’s</a:t>
            </a:r>
            <a:r>
              <a:rPr lang="en-US" dirty="0"/>
              <a:t> long work hours are a model of virtue and self-control (no time for vices).</a:t>
            </a:r>
          </a:p>
          <a:p>
            <a:r>
              <a:rPr lang="en-US" dirty="0"/>
              <a:t>The idle rich spend their time satisfying their personal desires.</a:t>
            </a:r>
          </a:p>
          <a:p>
            <a:pPr lvl="1"/>
            <a:endParaRPr lang="en-US" dirty="0"/>
          </a:p>
          <a:p>
            <a:pPr lvl="1"/>
            <a:endParaRPr lang="en-US" dirty="0"/>
          </a:p>
        </p:txBody>
      </p:sp>
    </p:spTree>
    <p:extLst>
      <p:ext uri="{BB962C8B-B14F-4D97-AF65-F5344CB8AC3E}">
        <p14:creationId xmlns:p14="http://schemas.microsoft.com/office/powerpoint/2010/main" val="141169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5472-08B9-6EEF-E30C-C0C1E9206D48}"/>
              </a:ext>
            </a:extLst>
          </p:cNvPr>
          <p:cNvSpPr>
            <a:spLocks noGrp="1"/>
          </p:cNvSpPr>
          <p:nvPr>
            <p:ph type="title"/>
          </p:nvPr>
        </p:nvSpPr>
        <p:spPr/>
        <p:txBody>
          <a:bodyPr/>
          <a:lstStyle/>
          <a:p>
            <a:r>
              <a:rPr lang="en-US" dirty="0"/>
              <a:t>The Rich Man and His Wife</a:t>
            </a:r>
          </a:p>
        </p:txBody>
      </p:sp>
      <p:sp>
        <p:nvSpPr>
          <p:cNvPr id="3" name="Content Placeholder 2">
            <a:extLst>
              <a:ext uri="{FF2B5EF4-FFF2-40B4-BE49-F238E27FC236}">
                <a16:creationId xmlns:a16="http://schemas.microsoft.com/office/drawing/2014/main" id="{2766EE3F-1BAB-41F4-9D7B-87FC6D590575}"/>
              </a:ext>
            </a:extLst>
          </p:cNvPr>
          <p:cNvSpPr>
            <a:spLocks noGrp="1"/>
          </p:cNvSpPr>
          <p:nvPr>
            <p:ph idx="1"/>
          </p:nvPr>
        </p:nvSpPr>
        <p:spPr/>
        <p:txBody>
          <a:bodyPr>
            <a:normAutofit fontScale="85000" lnSpcReduction="20000"/>
          </a:bodyPr>
          <a:lstStyle/>
          <a:p>
            <a:r>
              <a:rPr lang="en-US" dirty="0"/>
              <a:t>Jewish Story</a:t>
            </a:r>
          </a:p>
          <a:p>
            <a:r>
              <a:rPr lang="en-US" dirty="0"/>
              <a:t>A Godless Wealthy Couple</a:t>
            </a:r>
          </a:p>
          <a:p>
            <a:pPr lvl="1"/>
            <a:r>
              <a:rPr lang="en-US" dirty="0"/>
              <a:t>The Wife dies and goes to Hades.</a:t>
            </a:r>
          </a:p>
          <a:p>
            <a:r>
              <a:rPr lang="en-US" dirty="0"/>
              <a:t>A boy offers to travel to Hades on the husband’s behalf.</a:t>
            </a:r>
          </a:p>
          <a:p>
            <a:r>
              <a:rPr lang="en-US" dirty="0"/>
              <a:t>The wife sends a message back with the boy:</a:t>
            </a:r>
          </a:p>
          <a:p>
            <a:pPr lvl="1"/>
            <a:r>
              <a:rPr lang="en-US" dirty="0"/>
              <a:t>“turn over a new leaf, for the power of repentance is great.”</a:t>
            </a:r>
          </a:p>
          <a:p>
            <a:r>
              <a:rPr lang="en-US" dirty="0"/>
              <a:t>The Husband repents.</a:t>
            </a:r>
          </a:p>
          <a:p>
            <a:pPr lvl="1"/>
            <a:endParaRPr lang="en-US" dirty="0"/>
          </a:p>
          <a:p>
            <a:pPr lvl="1"/>
            <a:endParaRPr lang="en-US" dirty="0"/>
          </a:p>
        </p:txBody>
      </p:sp>
    </p:spTree>
    <p:extLst>
      <p:ext uri="{BB962C8B-B14F-4D97-AF65-F5344CB8AC3E}">
        <p14:creationId xmlns:p14="http://schemas.microsoft.com/office/powerpoint/2010/main" val="56542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FD65-CA68-8048-3355-C43814F6F560}"/>
              </a:ext>
            </a:extLst>
          </p:cNvPr>
          <p:cNvSpPr>
            <a:spLocks noGrp="1"/>
          </p:cNvSpPr>
          <p:nvPr>
            <p:ph type="title"/>
          </p:nvPr>
        </p:nvSpPr>
        <p:spPr/>
        <p:txBody>
          <a:bodyPr/>
          <a:lstStyle/>
          <a:p>
            <a:r>
              <a:rPr lang="en-US" dirty="0"/>
              <a:t>Literary Motifs</a:t>
            </a:r>
          </a:p>
        </p:txBody>
      </p:sp>
      <p:pic>
        <p:nvPicPr>
          <p:cNvPr id="3" name="Picture 2">
            <a:extLst>
              <a:ext uri="{FF2B5EF4-FFF2-40B4-BE49-F238E27FC236}">
                <a16:creationId xmlns:a16="http://schemas.microsoft.com/office/drawing/2014/main" id="{585A96B5-F26F-4662-B8DB-99A51F1F9D06}"/>
              </a:ext>
            </a:extLst>
          </p:cNvPr>
          <p:cNvPicPr>
            <a:picLocks noChangeAspect="1"/>
          </p:cNvPicPr>
          <p:nvPr/>
        </p:nvPicPr>
        <p:blipFill>
          <a:blip r:embed="rId2"/>
          <a:stretch>
            <a:fillRect/>
          </a:stretch>
        </p:blipFill>
        <p:spPr>
          <a:xfrm>
            <a:off x="301598" y="1409700"/>
            <a:ext cx="8486862" cy="2157984"/>
          </a:xfrm>
          <a:prstGeom prst="rect">
            <a:avLst/>
          </a:prstGeom>
        </p:spPr>
      </p:pic>
      <p:sp>
        <p:nvSpPr>
          <p:cNvPr id="4" name="TextBox 3">
            <a:extLst>
              <a:ext uri="{FF2B5EF4-FFF2-40B4-BE49-F238E27FC236}">
                <a16:creationId xmlns:a16="http://schemas.microsoft.com/office/drawing/2014/main" id="{BF2E2272-4491-7FAA-4FBE-A3FF4451C580}"/>
              </a:ext>
            </a:extLst>
          </p:cNvPr>
          <p:cNvSpPr txBox="1"/>
          <p:nvPr/>
        </p:nvSpPr>
        <p:spPr>
          <a:xfrm>
            <a:off x="457200" y="4064000"/>
            <a:ext cx="8229600" cy="523220"/>
          </a:xfrm>
          <a:prstGeom prst="rect">
            <a:avLst/>
          </a:prstGeom>
          <a:noFill/>
        </p:spPr>
        <p:txBody>
          <a:bodyPr wrap="square" rtlCol="0">
            <a:spAutoFit/>
          </a:bodyPr>
          <a:lstStyle/>
          <a:p>
            <a:pPr algn="ctr"/>
            <a:r>
              <a:rPr lang="en-US" sz="2800" dirty="0"/>
              <a:t>Stories about fate in the afterlife were very common.</a:t>
            </a:r>
          </a:p>
        </p:txBody>
      </p:sp>
    </p:spTree>
    <p:extLst>
      <p:ext uri="{BB962C8B-B14F-4D97-AF65-F5344CB8AC3E}">
        <p14:creationId xmlns:p14="http://schemas.microsoft.com/office/powerpoint/2010/main" val="228953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E67A5C-3159-8090-37E3-605225BBF1CF}"/>
              </a:ext>
            </a:extLst>
          </p:cNvPr>
          <p:cNvSpPr txBox="1"/>
          <p:nvPr/>
        </p:nvSpPr>
        <p:spPr>
          <a:xfrm>
            <a:off x="675640" y="721360"/>
            <a:ext cx="7792720" cy="646331"/>
          </a:xfrm>
          <a:prstGeom prst="rect">
            <a:avLst/>
          </a:prstGeom>
          <a:noFill/>
        </p:spPr>
        <p:txBody>
          <a:bodyPr wrap="square" rtlCol="0">
            <a:spAutoFit/>
          </a:bodyPr>
          <a:lstStyle/>
          <a:p>
            <a:pPr algn="ctr"/>
            <a:r>
              <a:rPr lang="en-US" sz="3600" dirty="0"/>
              <a:t>Parables are stories with a twist.</a:t>
            </a:r>
          </a:p>
        </p:txBody>
      </p:sp>
      <p:sp>
        <p:nvSpPr>
          <p:cNvPr id="3" name="TextBox 2">
            <a:extLst>
              <a:ext uri="{FF2B5EF4-FFF2-40B4-BE49-F238E27FC236}">
                <a16:creationId xmlns:a16="http://schemas.microsoft.com/office/drawing/2014/main" id="{DF792546-91BA-08BD-0FA4-187A0D5D6426}"/>
              </a:ext>
            </a:extLst>
          </p:cNvPr>
          <p:cNvSpPr txBox="1"/>
          <p:nvPr/>
        </p:nvSpPr>
        <p:spPr>
          <a:xfrm>
            <a:off x="675640" y="1985213"/>
            <a:ext cx="7792720" cy="1200329"/>
          </a:xfrm>
          <a:prstGeom prst="rect">
            <a:avLst/>
          </a:prstGeom>
          <a:noFill/>
        </p:spPr>
        <p:txBody>
          <a:bodyPr wrap="square" rtlCol="0">
            <a:spAutoFit/>
          </a:bodyPr>
          <a:lstStyle/>
          <a:p>
            <a:pPr algn="ctr"/>
            <a:r>
              <a:rPr lang="en-US" sz="3600" dirty="0"/>
              <a:t>The similarities may not be as important</a:t>
            </a:r>
            <a:br>
              <a:rPr lang="en-US" sz="3600" dirty="0"/>
            </a:br>
            <a:r>
              <a:rPr lang="en-US" sz="3600" dirty="0"/>
              <a:t>as the differences.</a:t>
            </a:r>
          </a:p>
        </p:txBody>
      </p:sp>
      <p:sp>
        <p:nvSpPr>
          <p:cNvPr id="4" name="TextBox 3">
            <a:extLst>
              <a:ext uri="{FF2B5EF4-FFF2-40B4-BE49-F238E27FC236}">
                <a16:creationId xmlns:a16="http://schemas.microsoft.com/office/drawing/2014/main" id="{97E2CA52-87F3-8B5A-5B98-12A41C316B62}"/>
              </a:ext>
            </a:extLst>
          </p:cNvPr>
          <p:cNvSpPr txBox="1"/>
          <p:nvPr/>
        </p:nvSpPr>
        <p:spPr>
          <a:xfrm>
            <a:off x="675640" y="3803064"/>
            <a:ext cx="7792720" cy="646331"/>
          </a:xfrm>
          <a:prstGeom prst="rect">
            <a:avLst/>
          </a:prstGeom>
          <a:noFill/>
        </p:spPr>
        <p:txBody>
          <a:bodyPr wrap="square" rtlCol="0">
            <a:spAutoFit/>
          </a:bodyPr>
          <a:lstStyle/>
          <a:p>
            <a:pPr algn="ctr"/>
            <a:r>
              <a:rPr lang="en-US" sz="3600" dirty="0"/>
              <a:t>What is the plot twist in the parable?</a:t>
            </a:r>
          </a:p>
        </p:txBody>
      </p:sp>
    </p:spTree>
    <p:extLst>
      <p:ext uri="{BB962C8B-B14F-4D97-AF65-F5344CB8AC3E}">
        <p14:creationId xmlns:p14="http://schemas.microsoft.com/office/powerpoint/2010/main" val="336912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E67A5C-3159-8090-37E3-605225BBF1CF}"/>
              </a:ext>
            </a:extLst>
          </p:cNvPr>
          <p:cNvSpPr txBox="1"/>
          <p:nvPr/>
        </p:nvSpPr>
        <p:spPr>
          <a:xfrm>
            <a:off x="675640" y="1971586"/>
            <a:ext cx="7960360" cy="1200329"/>
          </a:xfrm>
          <a:prstGeom prst="rect">
            <a:avLst/>
          </a:prstGeom>
          <a:noFill/>
        </p:spPr>
        <p:txBody>
          <a:bodyPr wrap="square" rtlCol="0">
            <a:spAutoFit/>
          </a:bodyPr>
          <a:lstStyle/>
          <a:p>
            <a:pPr algn="ctr"/>
            <a:r>
              <a:rPr lang="en-US" sz="3600" dirty="0"/>
              <a:t>Based on these common stories,</a:t>
            </a:r>
            <a:br>
              <a:rPr lang="en-US" sz="3600" dirty="0"/>
            </a:br>
            <a:r>
              <a:rPr lang="en-US" sz="3600" dirty="0"/>
              <a:t>how might you expect the parable to go?</a:t>
            </a:r>
          </a:p>
        </p:txBody>
      </p:sp>
    </p:spTree>
    <p:extLst>
      <p:ext uri="{BB962C8B-B14F-4D97-AF65-F5344CB8AC3E}">
        <p14:creationId xmlns:p14="http://schemas.microsoft.com/office/powerpoint/2010/main" val="145661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0A8B4-D067-C358-CD7E-E8450CA7D466}"/>
              </a:ext>
            </a:extLst>
          </p:cNvPr>
          <p:cNvSpPr>
            <a:spLocks noGrp="1"/>
          </p:cNvSpPr>
          <p:nvPr>
            <p:ph type="title"/>
          </p:nvPr>
        </p:nvSpPr>
        <p:spPr/>
        <p:txBody>
          <a:bodyPr/>
          <a:lstStyle/>
          <a:p>
            <a:r>
              <a:rPr lang="en-US" dirty="0"/>
              <a:t>The “Expected” Parable</a:t>
            </a:r>
          </a:p>
        </p:txBody>
      </p:sp>
      <p:sp>
        <p:nvSpPr>
          <p:cNvPr id="3" name="Content Placeholder 2">
            <a:extLst>
              <a:ext uri="{FF2B5EF4-FFF2-40B4-BE49-F238E27FC236}">
                <a16:creationId xmlns:a16="http://schemas.microsoft.com/office/drawing/2014/main" id="{46081BDF-C967-F125-640A-313E7BC3233A}"/>
              </a:ext>
            </a:extLst>
          </p:cNvPr>
          <p:cNvSpPr>
            <a:spLocks noGrp="1"/>
          </p:cNvSpPr>
          <p:nvPr>
            <p:ph idx="1"/>
          </p:nvPr>
        </p:nvSpPr>
        <p:spPr/>
        <p:txBody>
          <a:bodyPr>
            <a:normAutofit fontScale="92500"/>
          </a:bodyPr>
          <a:lstStyle/>
          <a:p>
            <a:r>
              <a:rPr lang="en-US" dirty="0"/>
              <a:t>Rich Man and Lazarus</a:t>
            </a:r>
          </a:p>
          <a:p>
            <a:r>
              <a:rPr lang="en-US" dirty="0"/>
              <a:t>Both die: Rich man punished, Lazarus rewarded.</a:t>
            </a:r>
          </a:p>
          <a:p>
            <a:r>
              <a:rPr lang="en-US" dirty="0"/>
              <a:t>Rich man begs Abraham to send Lazarus back to warn his brothers.</a:t>
            </a:r>
          </a:p>
          <a:p>
            <a:r>
              <a:rPr lang="en-US" dirty="0"/>
              <a:t>Lazarus returns to warn his brothers.</a:t>
            </a:r>
          </a:p>
          <a:p>
            <a:r>
              <a:rPr lang="en-US" dirty="0"/>
              <a:t>The brothers repent.</a:t>
            </a:r>
          </a:p>
        </p:txBody>
      </p:sp>
    </p:spTree>
    <p:extLst>
      <p:ext uri="{BB962C8B-B14F-4D97-AF65-F5344CB8AC3E}">
        <p14:creationId xmlns:p14="http://schemas.microsoft.com/office/powerpoint/2010/main" val="14530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8AF0-2913-E492-E78C-6065B1BF7D0F}"/>
              </a:ext>
            </a:extLst>
          </p:cNvPr>
          <p:cNvSpPr>
            <a:spLocks noGrp="1"/>
          </p:cNvSpPr>
          <p:nvPr>
            <p:ph type="title"/>
          </p:nvPr>
        </p:nvSpPr>
        <p:spPr/>
        <p:txBody>
          <a:bodyPr/>
          <a:lstStyle/>
          <a:p>
            <a:r>
              <a:rPr lang="en-US" dirty="0"/>
              <a:t>What’s the Plot Twist?</a:t>
            </a:r>
          </a:p>
        </p:txBody>
      </p:sp>
      <p:sp>
        <p:nvSpPr>
          <p:cNvPr id="3" name="Content Placeholder 2">
            <a:extLst>
              <a:ext uri="{FF2B5EF4-FFF2-40B4-BE49-F238E27FC236}">
                <a16:creationId xmlns:a16="http://schemas.microsoft.com/office/drawing/2014/main" id="{187CE22A-DBA6-9D2B-55DE-3054C0728250}"/>
              </a:ext>
            </a:extLst>
          </p:cNvPr>
          <p:cNvSpPr>
            <a:spLocks noGrp="1"/>
          </p:cNvSpPr>
          <p:nvPr>
            <p:ph idx="1"/>
          </p:nvPr>
        </p:nvSpPr>
        <p:spPr/>
        <p:txBody>
          <a:bodyPr>
            <a:normAutofit lnSpcReduction="10000"/>
          </a:bodyPr>
          <a:lstStyle/>
          <a:p>
            <a:r>
              <a:rPr lang="en-US" dirty="0"/>
              <a:t>There is no message from beyond the grave.</a:t>
            </a:r>
          </a:p>
          <a:p>
            <a:pPr lvl="1"/>
            <a:r>
              <a:rPr lang="en-US" dirty="0"/>
              <a:t>Abraham refuses to send Lazarus back.</a:t>
            </a:r>
          </a:p>
          <a:p>
            <a:r>
              <a:rPr lang="en-US" dirty="0"/>
              <a:t>Notice the Rich Man’s reaction:</a:t>
            </a:r>
          </a:p>
          <a:p>
            <a:pPr lvl="1"/>
            <a:r>
              <a:rPr lang="en-US" dirty="0"/>
              <a:t>“Certainly not, father Abraham! but if someone goes to them from the dead, they will repent”</a:t>
            </a:r>
            <a:br>
              <a:rPr lang="en-US" dirty="0"/>
            </a:br>
            <a:r>
              <a:rPr lang="en-US" dirty="0"/>
              <a:t>(my translation).</a:t>
            </a:r>
          </a:p>
          <a:p>
            <a:r>
              <a:rPr lang="en-US" dirty="0"/>
              <a:t>The Law and the Prophets are sufficient.</a:t>
            </a:r>
          </a:p>
        </p:txBody>
      </p:sp>
    </p:spTree>
    <p:extLst>
      <p:ext uri="{BB962C8B-B14F-4D97-AF65-F5344CB8AC3E}">
        <p14:creationId xmlns:p14="http://schemas.microsoft.com/office/powerpoint/2010/main" val="240016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E005B-2FB3-B38D-78C2-B65E18D73C37}"/>
              </a:ext>
            </a:extLst>
          </p:cNvPr>
          <p:cNvSpPr>
            <a:spLocks noGrp="1"/>
          </p:cNvSpPr>
          <p:nvPr>
            <p:ph type="title"/>
          </p:nvPr>
        </p:nvSpPr>
        <p:spPr/>
        <p:txBody>
          <a:bodyPr/>
          <a:lstStyle/>
          <a:p>
            <a:r>
              <a:rPr lang="en-US" dirty="0"/>
              <a:t>Objective and Method</a:t>
            </a:r>
          </a:p>
        </p:txBody>
      </p:sp>
      <p:sp>
        <p:nvSpPr>
          <p:cNvPr id="4" name="Content Placeholder 3">
            <a:extLst>
              <a:ext uri="{FF2B5EF4-FFF2-40B4-BE49-F238E27FC236}">
                <a16:creationId xmlns:a16="http://schemas.microsoft.com/office/drawing/2014/main" id="{88D4F0C7-AA90-FB96-EF87-00AB2B8925EF}"/>
              </a:ext>
            </a:extLst>
          </p:cNvPr>
          <p:cNvSpPr>
            <a:spLocks noGrp="1"/>
          </p:cNvSpPr>
          <p:nvPr>
            <p:ph idx="1"/>
          </p:nvPr>
        </p:nvSpPr>
        <p:spPr/>
        <p:txBody>
          <a:bodyPr>
            <a:normAutofit fontScale="85000" lnSpcReduction="20000"/>
          </a:bodyPr>
          <a:lstStyle/>
          <a:p>
            <a:r>
              <a:rPr lang="en-US" dirty="0">
                <a:latin typeface="Inter"/>
              </a:rPr>
              <a:t>70 Faces of Scripture</a:t>
            </a:r>
          </a:p>
          <a:p>
            <a:pPr lvl="1"/>
            <a:r>
              <a:rPr lang="en-US" dirty="0">
                <a:latin typeface="Inter"/>
              </a:rPr>
              <a:t>Different lenses reveal different insights.</a:t>
            </a:r>
          </a:p>
          <a:p>
            <a:endParaRPr lang="en-US" b="0" i="0" dirty="0">
              <a:effectLst/>
              <a:latin typeface="Inter"/>
            </a:endParaRPr>
          </a:p>
          <a:p>
            <a:r>
              <a:rPr lang="en-US" b="0" i="0" dirty="0">
                <a:effectLst/>
                <a:latin typeface="Inter"/>
              </a:rPr>
              <a:t>The teachings of Jesus in the Gospels reflect the “culture of the day.”</a:t>
            </a:r>
          </a:p>
          <a:p>
            <a:endParaRPr lang="en-US" b="0" i="0" dirty="0">
              <a:effectLst/>
              <a:latin typeface="Inter"/>
            </a:endParaRPr>
          </a:p>
          <a:p>
            <a:r>
              <a:rPr lang="en-US" dirty="0"/>
              <a:t>Our Lens: Examine the culture of the Second Temple Period to shed light on Jesus’s teachings.</a:t>
            </a:r>
          </a:p>
        </p:txBody>
      </p:sp>
    </p:spTree>
    <p:extLst>
      <p:ext uri="{BB962C8B-B14F-4D97-AF65-F5344CB8AC3E}">
        <p14:creationId xmlns:p14="http://schemas.microsoft.com/office/powerpoint/2010/main" val="355908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45B5-ED9F-DBF8-7DBD-245D9D97ECA5}"/>
              </a:ext>
            </a:extLst>
          </p:cNvPr>
          <p:cNvSpPr>
            <a:spLocks noGrp="1"/>
          </p:cNvSpPr>
          <p:nvPr>
            <p:ph type="title"/>
          </p:nvPr>
        </p:nvSpPr>
        <p:spPr/>
        <p:txBody>
          <a:bodyPr/>
          <a:lstStyle/>
          <a:p>
            <a:r>
              <a:rPr lang="en-US" dirty="0"/>
              <a:t>What does this mean in Context?</a:t>
            </a:r>
          </a:p>
        </p:txBody>
      </p:sp>
      <p:sp>
        <p:nvSpPr>
          <p:cNvPr id="3" name="TextBox 2">
            <a:extLst>
              <a:ext uri="{FF2B5EF4-FFF2-40B4-BE49-F238E27FC236}">
                <a16:creationId xmlns:a16="http://schemas.microsoft.com/office/drawing/2014/main" id="{1FC99C35-A2FA-9CAF-62E1-60A93E6449B2}"/>
              </a:ext>
            </a:extLst>
          </p:cNvPr>
          <p:cNvSpPr txBox="1"/>
          <p:nvPr/>
        </p:nvSpPr>
        <p:spPr>
          <a:xfrm>
            <a:off x="457201" y="1181351"/>
            <a:ext cx="8229600" cy="2492990"/>
          </a:xfrm>
          <a:prstGeom prst="rect">
            <a:avLst/>
          </a:prstGeom>
          <a:noFill/>
        </p:spPr>
        <p:txBody>
          <a:bodyPr wrap="square" rtlCol="0">
            <a:spAutoFit/>
          </a:bodyPr>
          <a:lstStyle/>
          <a:p>
            <a:r>
              <a:rPr lang="en-US" sz="2400" dirty="0"/>
              <a:t>The Pharisees, who were lovers of money, heard all this, and they ridiculed him. So he said to them, “You are those who justify yourselves in the sight of others; but God knows your hearts; for what is prized by human beings is an abomination in the sight of God.</a:t>
            </a:r>
            <a:endParaRPr lang="en-US" dirty="0"/>
          </a:p>
          <a:p>
            <a:endParaRPr lang="en-US" dirty="0"/>
          </a:p>
          <a:p>
            <a:pPr algn="r"/>
            <a:r>
              <a:rPr lang="en-US" dirty="0"/>
              <a:t>Luke 16:14–15</a:t>
            </a:r>
          </a:p>
        </p:txBody>
      </p:sp>
      <p:sp>
        <p:nvSpPr>
          <p:cNvPr id="4" name="TextBox 3">
            <a:extLst>
              <a:ext uri="{FF2B5EF4-FFF2-40B4-BE49-F238E27FC236}">
                <a16:creationId xmlns:a16="http://schemas.microsoft.com/office/drawing/2014/main" id="{457D5FBE-1282-320F-4D1F-D7F455E0F3C5}"/>
              </a:ext>
            </a:extLst>
          </p:cNvPr>
          <p:cNvSpPr txBox="1"/>
          <p:nvPr/>
        </p:nvSpPr>
        <p:spPr>
          <a:xfrm>
            <a:off x="457200" y="4114800"/>
            <a:ext cx="8229600" cy="584775"/>
          </a:xfrm>
          <a:prstGeom prst="rect">
            <a:avLst/>
          </a:prstGeom>
          <a:noFill/>
        </p:spPr>
        <p:txBody>
          <a:bodyPr wrap="square" rtlCol="0">
            <a:spAutoFit/>
          </a:bodyPr>
          <a:lstStyle/>
          <a:p>
            <a:pPr algn="ctr"/>
            <a:r>
              <a:rPr lang="en-US" sz="3200" dirty="0"/>
              <a:t>There is a message about blatant social inequity.</a:t>
            </a:r>
          </a:p>
        </p:txBody>
      </p:sp>
    </p:spTree>
    <p:extLst>
      <p:ext uri="{BB962C8B-B14F-4D97-AF65-F5344CB8AC3E}">
        <p14:creationId xmlns:p14="http://schemas.microsoft.com/office/powerpoint/2010/main" val="370064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745B5-ED9F-DBF8-7DBD-245D9D97ECA5}"/>
              </a:ext>
            </a:extLst>
          </p:cNvPr>
          <p:cNvSpPr>
            <a:spLocks noGrp="1"/>
          </p:cNvSpPr>
          <p:nvPr>
            <p:ph type="title"/>
          </p:nvPr>
        </p:nvSpPr>
        <p:spPr/>
        <p:txBody>
          <a:bodyPr/>
          <a:lstStyle/>
          <a:p>
            <a:r>
              <a:rPr lang="en-US" dirty="0"/>
              <a:t>What does this mean in Context?</a:t>
            </a:r>
          </a:p>
        </p:txBody>
      </p:sp>
      <p:sp>
        <p:nvSpPr>
          <p:cNvPr id="5" name="Content Placeholder 4">
            <a:extLst>
              <a:ext uri="{FF2B5EF4-FFF2-40B4-BE49-F238E27FC236}">
                <a16:creationId xmlns:a16="http://schemas.microsoft.com/office/drawing/2014/main" id="{279FCE69-9285-C040-DAE6-FB241B80B7EB}"/>
              </a:ext>
            </a:extLst>
          </p:cNvPr>
          <p:cNvSpPr>
            <a:spLocks noGrp="1"/>
          </p:cNvSpPr>
          <p:nvPr>
            <p:ph idx="1"/>
          </p:nvPr>
        </p:nvSpPr>
        <p:spPr/>
        <p:txBody>
          <a:bodyPr>
            <a:normAutofit fontScale="92500" lnSpcReduction="10000"/>
          </a:bodyPr>
          <a:lstStyle/>
          <a:p>
            <a:r>
              <a:rPr lang="en-US" dirty="0"/>
              <a:t>The wealthy have a social responsibility.</a:t>
            </a:r>
          </a:p>
          <a:p>
            <a:pPr lvl="1"/>
            <a:r>
              <a:rPr lang="en-US" dirty="0"/>
              <a:t>Care for the less fortunate and poor.</a:t>
            </a:r>
          </a:p>
          <a:p>
            <a:endParaRPr lang="en-US" dirty="0"/>
          </a:p>
          <a:p>
            <a:r>
              <a:rPr lang="en-US" dirty="0"/>
              <a:t>The Poor have hope in God’s justice.</a:t>
            </a:r>
          </a:p>
          <a:p>
            <a:endParaRPr lang="en-US" dirty="0"/>
          </a:p>
          <a:p>
            <a:r>
              <a:rPr lang="en-US" dirty="0"/>
              <a:t>To understand the injustice of wealth inequity, one only needs to read Moses and the Prophets.</a:t>
            </a:r>
          </a:p>
        </p:txBody>
      </p:sp>
    </p:spTree>
    <p:extLst>
      <p:ext uri="{BB962C8B-B14F-4D97-AF65-F5344CB8AC3E}">
        <p14:creationId xmlns:p14="http://schemas.microsoft.com/office/powerpoint/2010/main" val="211275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D490C6-28AD-82C6-C4F3-8A02177BE103}"/>
              </a:ext>
            </a:extLst>
          </p:cNvPr>
          <p:cNvSpPr>
            <a:spLocks noGrp="1"/>
          </p:cNvSpPr>
          <p:nvPr>
            <p:ph type="title"/>
          </p:nvPr>
        </p:nvSpPr>
        <p:spPr>
          <a:xfrm>
            <a:off x="457200" y="205979"/>
            <a:ext cx="8229600" cy="857250"/>
          </a:xfrm>
        </p:spPr>
        <p:txBody>
          <a:bodyPr/>
          <a:lstStyle/>
          <a:p>
            <a:r>
              <a:rPr lang="en-US" dirty="0"/>
              <a:t>Summary</a:t>
            </a:r>
          </a:p>
        </p:txBody>
      </p:sp>
      <p:sp>
        <p:nvSpPr>
          <p:cNvPr id="4" name="Content Placeholder 3">
            <a:extLst>
              <a:ext uri="{FF2B5EF4-FFF2-40B4-BE49-F238E27FC236}">
                <a16:creationId xmlns:a16="http://schemas.microsoft.com/office/drawing/2014/main" id="{DD9DE3B8-472E-2EF1-3A82-B76647CC8CD2}"/>
              </a:ext>
            </a:extLst>
          </p:cNvPr>
          <p:cNvSpPr>
            <a:spLocks noGrp="1"/>
          </p:cNvSpPr>
          <p:nvPr>
            <p:ph idx="1"/>
          </p:nvPr>
        </p:nvSpPr>
        <p:spPr>
          <a:xfrm>
            <a:off x="457200" y="1200151"/>
            <a:ext cx="8229600" cy="3394472"/>
          </a:xfrm>
        </p:spPr>
        <p:txBody>
          <a:bodyPr>
            <a:normAutofit fontScale="92500" lnSpcReduction="10000"/>
          </a:bodyPr>
          <a:lstStyle/>
          <a:p>
            <a:r>
              <a:rPr lang="en-US" dirty="0"/>
              <a:t>Jesus’s parable expands on a rich body of afterlife literature.</a:t>
            </a:r>
          </a:p>
          <a:p>
            <a:r>
              <a:rPr lang="en-US" dirty="0"/>
              <a:t>The plot twist: no warnings from beyond.</a:t>
            </a:r>
          </a:p>
          <a:p>
            <a:r>
              <a:rPr lang="en-US" dirty="0"/>
              <a:t>Luke uses the parable as a commentary on the injustice of wealth inequity.</a:t>
            </a:r>
          </a:p>
          <a:p>
            <a:r>
              <a:rPr lang="en-US" dirty="0"/>
              <a:t>The poor should have faith in God’s justice.</a:t>
            </a:r>
          </a:p>
          <a:p>
            <a:r>
              <a:rPr lang="en-US" dirty="0"/>
              <a:t>The rich should beware of God’s justice.</a:t>
            </a:r>
          </a:p>
        </p:txBody>
      </p:sp>
    </p:spTree>
    <p:extLst>
      <p:ext uri="{BB962C8B-B14F-4D97-AF65-F5344CB8AC3E}">
        <p14:creationId xmlns:p14="http://schemas.microsoft.com/office/powerpoint/2010/main" val="390938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EACA-71AD-FD4C-B0B1-D21086F190CF}"/>
              </a:ext>
            </a:extLst>
          </p:cNvPr>
          <p:cNvSpPr>
            <a:spLocks noGrp="1"/>
          </p:cNvSpPr>
          <p:nvPr>
            <p:ph type="title"/>
          </p:nvPr>
        </p:nvSpPr>
        <p:spPr/>
        <p:txBody>
          <a:bodyPr/>
          <a:lstStyle/>
          <a:p>
            <a:r>
              <a:rPr lang="en-US" dirty="0"/>
              <a:t>Next Week</a:t>
            </a:r>
          </a:p>
        </p:txBody>
      </p:sp>
      <p:pic>
        <p:nvPicPr>
          <p:cNvPr id="4" name="Picture 3">
            <a:extLst>
              <a:ext uri="{FF2B5EF4-FFF2-40B4-BE49-F238E27FC236}">
                <a16:creationId xmlns:a16="http://schemas.microsoft.com/office/drawing/2014/main" id="{E17FBDF0-5107-DF04-C632-8A2E5FF33DF2}"/>
              </a:ext>
            </a:extLst>
          </p:cNvPr>
          <p:cNvPicPr>
            <a:picLocks noChangeAspect="1"/>
          </p:cNvPicPr>
          <p:nvPr/>
        </p:nvPicPr>
        <p:blipFill>
          <a:blip r:embed="rId2"/>
          <a:stretch>
            <a:fillRect/>
          </a:stretch>
        </p:blipFill>
        <p:spPr>
          <a:xfrm>
            <a:off x="1540510" y="1000589"/>
            <a:ext cx="6062980" cy="3987732"/>
          </a:xfrm>
          <a:prstGeom prst="rect">
            <a:avLst/>
          </a:prstGeom>
        </p:spPr>
      </p:pic>
    </p:spTree>
    <p:extLst>
      <p:ext uri="{BB962C8B-B14F-4D97-AF65-F5344CB8AC3E}">
        <p14:creationId xmlns:p14="http://schemas.microsoft.com/office/powerpoint/2010/main" val="6224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F2AD-AA67-EC8F-7E4A-2BF7080317A9}"/>
              </a:ext>
            </a:extLst>
          </p:cNvPr>
          <p:cNvSpPr>
            <a:spLocks noGrp="1"/>
          </p:cNvSpPr>
          <p:nvPr>
            <p:ph type="title"/>
          </p:nvPr>
        </p:nvSpPr>
        <p:spPr/>
        <p:txBody>
          <a:bodyPr/>
          <a:lstStyle/>
          <a:p>
            <a:r>
              <a:rPr lang="en-US" dirty="0"/>
              <a:t>In Two Weeks...</a:t>
            </a:r>
          </a:p>
        </p:txBody>
      </p:sp>
      <p:sp>
        <p:nvSpPr>
          <p:cNvPr id="3" name="TextBox 2">
            <a:extLst>
              <a:ext uri="{FF2B5EF4-FFF2-40B4-BE49-F238E27FC236}">
                <a16:creationId xmlns:a16="http://schemas.microsoft.com/office/drawing/2014/main" id="{BC4E6DAB-1C97-131C-2247-BB678A8AA625}"/>
              </a:ext>
            </a:extLst>
          </p:cNvPr>
          <p:cNvSpPr txBox="1"/>
          <p:nvPr/>
        </p:nvSpPr>
        <p:spPr>
          <a:xfrm>
            <a:off x="1013460" y="2187030"/>
            <a:ext cx="7117080" cy="769441"/>
          </a:xfrm>
          <a:prstGeom prst="rect">
            <a:avLst/>
          </a:prstGeom>
          <a:noFill/>
        </p:spPr>
        <p:txBody>
          <a:bodyPr wrap="square" rtlCol="0">
            <a:spAutoFit/>
          </a:bodyPr>
          <a:lstStyle/>
          <a:p>
            <a:pPr algn="ctr"/>
            <a:r>
              <a:rPr lang="en-US" sz="4400" dirty="0"/>
              <a:t>Reception for the </a:t>
            </a:r>
            <a:r>
              <a:rPr lang="en-US" sz="4400" dirty="0" err="1"/>
              <a:t>Maloneys</a:t>
            </a:r>
            <a:endParaRPr lang="en-US" sz="4400" dirty="0"/>
          </a:p>
        </p:txBody>
      </p:sp>
    </p:spTree>
    <p:extLst>
      <p:ext uri="{BB962C8B-B14F-4D97-AF65-F5344CB8AC3E}">
        <p14:creationId xmlns:p14="http://schemas.microsoft.com/office/powerpoint/2010/main" val="243001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D490C6-28AD-82C6-C4F3-8A02177BE103}"/>
              </a:ext>
            </a:extLst>
          </p:cNvPr>
          <p:cNvSpPr>
            <a:spLocks noGrp="1"/>
          </p:cNvSpPr>
          <p:nvPr>
            <p:ph type="title"/>
          </p:nvPr>
        </p:nvSpPr>
        <p:spPr>
          <a:xfrm>
            <a:off x="457200" y="205979"/>
            <a:ext cx="8229600" cy="857250"/>
          </a:xfrm>
        </p:spPr>
        <p:txBody>
          <a:bodyPr/>
          <a:lstStyle/>
          <a:p>
            <a:r>
              <a:rPr lang="en-US" dirty="0"/>
              <a:t>In Three Weeks...</a:t>
            </a:r>
          </a:p>
        </p:txBody>
      </p:sp>
      <p:sp>
        <p:nvSpPr>
          <p:cNvPr id="4" name="Content Placeholder 3">
            <a:extLst>
              <a:ext uri="{FF2B5EF4-FFF2-40B4-BE49-F238E27FC236}">
                <a16:creationId xmlns:a16="http://schemas.microsoft.com/office/drawing/2014/main" id="{DD9DE3B8-472E-2EF1-3A82-B76647CC8CD2}"/>
              </a:ext>
            </a:extLst>
          </p:cNvPr>
          <p:cNvSpPr>
            <a:spLocks noGrp="1"/>
          </p:cNvSpPr>
          <p:nvPr>
            <p:ph idx="1"/>
          </p:nvPr>
        </p:nvSpPr>
        <p:spPr>
          <a:xfrm>
            <a:off x="457200" y="1200151"/>
            <a:ext cx="8229600" cy="3394472"/>
          </a:xfrm>
        </p:spPr>
        <p:txBody>
          <a:bodyPr/>
          <a:lstStyle/>
          <a:p>
            <a:r>
              <a:rPr lang="en-US" dirty="0"/>
              <a:t>What’s so special about Elijah?</a:t>
            </a:r>
          </a:p>
          <a:p>
            <a:r>
              <a:rPr lang="en-US" dirty="0"/>
              <a:t>Matt 16:13–14</a:t>
            </a:r>
          </a:p>
          <a:p>
            <a:r>
              <a:rPr lang="en-US" dirty="0"/>
              <a:t>Matt 17:1–13</a:t>
            </a:r>
          </a:p>
          <a:p>
            <a:r>
              <a:rPr lang="en-US" dirty="0"/>
              <a:t>Matt 27:45–50</a:t>
            </a:r>
          </a:p>
        </p:txBody>
      </p:sp>
    </p:spTree>
    <p:extLst>
      <p:ext uri="{BB962C8B-B14F-4D97-AF65-F5344CB8AC3E}">
        <p14:creationId xmlns:p14="http://schemas.microsoft.com/office/powerpoint/2010/main" val="375944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31E587-01BA-22A2-F591-CFE582A6170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56798" y="20320"/>
            <a:ext cx="7772400" cy="5105399"/>
          </a:xfrm>
          <a:prstGeom prst="rect">
            <a:avLst/>
          </a:prstGeom>
        </p:spPr>
      </p:pic>
      <p:sp>
        <p:nvSpPr>
          <p:cNvPr id="4" name="Title 3">
            <a:extLst>
              <a:ext uri="{FF2B5EF4-FFF2-40B4-BE49-F238E27FC236}">
                <a16:creationId xmlns:a16="http://schemas.microsoft.com/office/drawing/2014/main" id="{7EE54ED6-CF87-2EC1-29BE-5906737268ED}"/>
              </a:ext>
            </a:extLst>
          </p:cNvPr>
          <p:cNvSpPr>
            <a:spLocks noGrp="1"/>
          </p:cNvSpPr>
          <p:nvPr>
            <p:ph type="ctrTitle"/>
          </p:nvPr>
        </p:nvSpPr>
        <p:spPr>
          <a:xfrm>
            <a:off x="876074" y="123402"/>
            <a:ext cx="7373375" cy="1102519"/>
          </a:xfrm>
          <a:noFill/>
          <a:ln>
            <a:noFill/>
          </a:ln>
        </p:spPr>
        <p:txBody>
          <a:bodyPr>
            <a:normAutofit fontScale="90000"/>
          </a:bodyPr>
          <a:lstStyle/>
          <a:p>
            <a:r>
              <a:rPr lang="en-US" dirty="0">
                <a:effectLst>
                  <a:outerShdw blurRad="50800" dist="38100" dir="18900000" algn="bl" rotWithShape="0">
                    <a:prstClr val="black">
                      <a:alpha val="40000"/>
                    </a:prstClr>
                  </a:outerShdw>
                </a:effectLst>
              </a:rPr>
              <a:t>The Parable of</a:t>
            </a:r>
            <a:br>
              <a:rPr lang="en-US" dirty="0">
                <a:effectLst>
                  <a:outerShdw blurRad="50800" dist="38100" dir="18900000" algn="bl" rotWithShape="0">
                    <a:prstClr val="black">
                      <a:alpha val="40000"/>
                    </a:prstClr>
                  </a:outerShdw>
                </a:effectLst>
              </a:rPr>
            </a:br>
            <a:r>
              <a:rPr lang="en-US" dirty="0">
                <a:effectLst>
                  <a:outerShdw blurRad="50800" dist="38100" dir="18900000" algn="bl" rotWithShape="0">
                    <a:prstClr val="black">
                      <a:alpha val="40000"/>
                    </a:prstClr>
                  </a:outerShdw>
                </a:effectLst>
              </a:rPr>
              <a:t>the Rich Man and Lazarus</a:t>
            </a:r>
          </a:p>
        </p:txBody>
      </p:sp>
    </p:spTree>
    <p:extLst>
      <p:ext uri="{BB962C8B-B14F-4D97-AF65-F5344CB8AC3E}">
        <p14:creationId xmlns:p14="http://schemas.microsoft.com/office/powerpoint/2010/main" val="2608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1B1F-C4E5-1EC3-9608-6F67F02A1397}"/>
              </a:ext>
            </a:extLst>
          </p:cNvPr>
          <p:cNvSpPr>
            <a:spLocks noGrp="1"/>
          </p:cNvSpPr>
          <p:nvPr>
            <p:ph type="title"/>
          </p:nvPr>
        </p:nvSpPr>
        <p:spPr/>
        <p:txBody>
          <a:bodyPr/>
          <a:lstStyle/>
          <a:p>
            <a:r>
              <a:rPr lang="en-US" dirty="0"/>
              <a:t>A Note about Luke</a:t>
            </a:r>
          </a:p>
        </p:txBody>
      </p:sp>
      <p:sp>
        <p:nvSpPr>
          <p:cNvPr id="3" name="Content Placeholder 2">
            <a:extLst>
              <a:ext uri="{FF2B5EF4-FFF2-40B4-BE49-F238E27FC236}">
                <a16:creationId xmlns:a16="http://schemas.microsoft.com/office/drawing/2014/main" id="{75608985-12CF-1121-C291-41084697C1C8}"/>
              </a:ext>
            </a:extLst>
          </p:cNvPr>
          <p:cNvSpPr>
            <a:spLocks noGrp="1"/>
          </p:cNvSpPr>
          <p:nvPr>
            <p:ph idx="1"/>
          </p:nvPr>
        </p:nvSpPr>
        <p:spPr/>
        <p:txBody>
          <a:bodyPr/>
          <a:lstStyle/>
          <a:p>
            <a:r>
              <a:rPr lang="en-US" dirty="0"/>
              <a:t>Luke is critical of wealth.</a:t>
            </a:r>
          </a:p>
          <a:p>
            <a:r>
              <a:rPr lang="en-US" dirty="0"/>
              <a:t>The wealthy come off as negative in the Gospel.</a:t>
            </a:r>
          </a:p>
          <a:p>
            <a:r>
              <a:rPr lang="en-US" dirty="0"/>
              <a:t>His criticism of wealth is noteworthy given that the gospel was probably commissioned by a wealthy patron.</a:t>
            </a:r>
          </a:p>
        </p:txBody>
      </p:sp>
    </p:spTree>
    <p:extLst>
      <p:ext uri="{BB962C8B-B14F-4D97-AF65-F5344CB8AC3E}">
        <p14:creationId xmlns:p14="http://schemas.microsoft.com/office/powerpoint/2010/main" val="272929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F4B5-6B95-DED9-B79F-14D0A9CB491E}"/>
              </a:ext>
            </a:extLst>
          </p:cNvPr>
          <p:cNvSpPr>
            <a:spLocks noGrp="1"/>
          </p:cNvSpPr>
          <p:nvPr>
            <p:ph type="title"/>
          </p:nvPr>
        </p:nvSpPr>
        <p:spPr/>
        <p:txBody>
          <a:bodyPr/>
          <a:lstStyle/>
          <a:p>
            <a:r>
              <a:rPr lang="en-US" dirty="0"/>
              <a:t>Literary Context</a:t>
            </a:r>
          </a:p>
        </p:txBody>
      </p:sp>
      <p:sp>
        <p:nvSpPr>
          <p:cNvPr id="3" name="Content Placeholder 2">
            <a:extLst>
              <a:ext uri="{FF2B5EF4-FFF2-40B4-BE49-F238E27FC236}">
                <a16:creationId xmlns:a16="http://schemas.microsoft.com/office/drawing/2014/main" id="{74084B44-3D9D-F815-0A00-BF36332BC7C3}"/>
              </a:ext>
            </a:extLst>
          </p:cNvPr>
          <p:cNvSpPr>
            <a:spLocks noGrp="1"/>
          </p:cNvSpPr>
          <p:nvPr>
            <p:ph idx="1"/>
          </p:nvPr>
        </p:nvSpPr>
        <p:spPr/>
        <p:txBody>
          <a:bodyPr>
            <a:normAutofit/>
          </a:bodyPr>
          <a:lstStyle/>
          <a:p>
            <a:r>
              <a:rPr lang="en-US" dirty="0"/>
              <a:t>This parable is only told in Luke.</a:t>
            </a:r>
          </a:p>
          <a:p>
            <a:endParaRPr lang="en-US" dirty="0"/>
          </a:p>
          <a:p>
            <a:r>
              <a:rPr lang="en-US" dirty="0"/>
              <a:t>Part of Luke’s “special material.”</a:t>
            </a:r>
          </a:p>
          <a:p>
            <a:endParaRPr lang="en-US" dirty="0"/>
          </a:p>
          <a:p>
            <a:r>
              <a:rPr lang="en-US" dirty="0"/>
              <a:t>Luke 16:19–31</a:t>
            </a:r>
          </a:p>
        </p:txBody>
      </p:sp>
    </p:spTree>
    <p:extLst>
      <p:ext uri="{BB962C8B-B14F-4D97-AF65-F5344CB8AC3E}">
        <p14:creationId xmlns:p14="http://schemas.microsoft.com/office/powerpoint/2010/main" val="35219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F4B5-6B95-DED9-B79F-14D0A9CB491E}"/>
              </a:ext>
            </a:extLst>
          </p:cNvPr>
          <p:cNvSpPr>
            <a:spLocks noGrp="1"/>
          </p:cNvSpPr>
          <p:nvPr>
            <p:ph type="title"/>
          </p:nvPr>
        </p:nvSpPr>
        <p:spPr/>
        <p:txBody>
          <a:bodyPr/>
          <a:lstStyle/>
          <a:p>
            <a:r>
              <a:rPr lang="en-US" dirty="0"/>
              <a:t>Literary Context</a:t>
            </a:r>
          </a:p>
        </p:txBody>
      </p:sp>
      <p:sp>
        <p:nvSpPr>
          <p:cNvPr id="3" name="Content Placeholder 2">
            <a:extLst>
              <a:ext uri="{FF2B5EF4-FFF2-40B4-BE49-F238E27FC236}">
                <a16:creationId xmlns:a16="http://schemas.microsoft.com/office/drawing/2014/main" id="{74084B44-3D9D-F815-0A00-BF36332BC7C3}"/>
              </a:ext>
            </a:extLst>
          </p:cNvPr>
          <p:cNvSpPr>
            <a:spLocks noGrp="1"/>
          </p:cNvSpPr>
          <p:nvPr>
            <p:ph idx="1"/>
          </p:nvPr>
        </p:nvSpPr>
        <p:spPr/>
        <p:txBody>
          <a:bodyPr>
            <a:normAutofit fontScale="92500" lnSpcReduction="20000"/>
          </a:bodyPr>
          <a:lstStyle/>
          <a:p>
            <a:r>
              <a:rPr lang="en-US" dirty="0"/>
              <a:t>“Now all the tax collectors and sinners were coming near to listen to him. And the Pharisees and the scribes were grumbling and saying, ‘This fellow welcomes sinners and eats with them.’” (Luke 15:1–2, NRSV)</a:t>
            </a:r>
          </a:p>
          <a:p>
            <a:endParaRPr lang="en-US" dirty="0"/>
          </a:p>
          <a:p>
            <a:r>
              <a:rPr lang="en-US" dirty="0"/>
              <a:t>The “Lost” Parables: Sheep, Coin, Son (15:3–32)</a:t>
            </a:r>
          </a:p>
          <a:p>
            <a:r>
              <a:rPr lang="en-US" dirty="0"/>
              <a:t>The Parable of the Dishonest Manager (16:1–13)</a:t>
            </a:r>
          </a:p>
        </p:txBody>
      </p:sp>
    </p:spTree>
    <p:extLst>
      <p:ext uri="{BB962C8B-B14F-4D97-AF65-F5344CB8AC3E}">
        <p14:creationId xmlns:p14="http://schemas.microsoft.com/office/powerpoint/2010/main" val="270172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CF07-B607-CC05-59A5-EA0C2DBE7D9D}"/>
              </a:ext>
            </a:extLst>
          </p:cNvPr>
          <p:cNvSpPr>
            <a:spLocks noGrp="1"/>
          </p:cNvSpPr>
          <p:nvPr>
            <p:ph type="title"/>
          </p:nvPr>
        </p:nvSpPr>
        <p:spPr/>
        <p:txBody>
          <a:bodyPr/>
          <a:lstStyle/>
          <a:p>
            <a:r>
              <a:rPr lang="en-US" dirty="0"/>
              <a:t>Literary Context</a:t>
            </a:r>
          </a:p>
        </p:txBody>
      </p:sp>
      <p:sp>
        <p:nvSpPr>
          <p:cNvPr id="3" name="TextBox 2">
            <a:extLst>
              <a:ext uri="{FF2B5EF4-FFF2-40B4-BE49-F238E27FC236}">
                <a16:creationId xmlns:a16="http://schemas.microsoft.com/office/drawing/2014/main" id="{058186AF-82C3-E7EC-5DAC-88CA28D57F8B}"/>
              </a:ext>
            </a:extLst>
          </p:cNvPr>
          <p:cNvSpPr txBox="1"/>
          <p:nvPr/>
        </p:nvSpPr>
        <p:spPr>
          <a:xfrm>
            <a:off x="457201" y="1181351"/>
            <a:ext cx="8229600" cy="2492990"/>
          </a:xfrm>
          <a:prstGeom prst="rect">
            <a:avLst/>
          </a:prstGeom>
          <a:noFill/>
        </p:spPr>
        <p:txBody>
          <a:bodyPr wrap="square" rtlCol="0">
            <a:spAutoFit/>
          </a:bodyPr>
          <a:lstStyle/>
          <a:p>
            <a:r>
              <a:rPr lang="en-US" sz="2400" dirty="0"/>
              <a:t>The Pharisees, who were lovers of money, heard all this, and they ridiculed him. So he said to them, “You are those who justify yourselves in the sight of others; but God knows your hearts; for what is prized by human beings is an abomination in the sight of God.</a:t>
            </a:r>
            <a:endParaRPr lang="en-US" dirty="0"/>
          </a:p>
          <a:p>
            <a:endParaRPr lang="en-US" dirty="0"/>
          </a:p>
          <a:p>
            <a:pPr algn="r"/>
            <a:r>
              <a:rPr lang="en-US" dirty="0"/>
              <a:t>Luke 16:14–15</a:t>
            </a:r>
          </a:p>
        </p:txBody>
      </p:sp>
      <p:sp>
        <p:nvSpPr>
          <p:cNvPr id="4" name="TextBox 3">
            <a:extLst>
              <a:ext uri="{FF2B5EF4-FFF2-40B4-BE49-F238E27FC236}">
                <a16:creationId xmlns:a16="http://schemas.microsoft.com/office/drawing/2014/main" id="{1BAC2065-366B-F2F7-3879-C5BC995E8DD0}"/>
              </a:ext>
            </a:extLst>
          </p:cNvPr>
          <p:cNvSpPr txBox="1"/>
          <p:nvPr/>
        </p:nvSpPr>
        <p:spPr>
          <a:xfrm>
            <a:off x="457200" y="3931920"/>
            <a:ext cx="82296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Teaching about the Law (16:16–17)</a:t>
            </a:r>
          </a:p>
          <a:p>
            <a:pPr marL="342900" indent="-342900">
              <a:buFont typeface="Arial" panose="020B0604020202020204" pitchFamily="34" charset="0"/>
              <a:buChar char="•"/>
            </a:pPr>
            <a:r>
              <a:rPr lang="en-US" sz="2400" dirty="0"/>
              <a:t>Teaching about Divorce (16:18) </a:t>
            </a:r>
          </a:p>
        </p:txBody>
      </p:sp>
    </p:spTree>
    <p:extLst>
      <p:ext uri="{BB962C8B-B14F-4D97-AF65-F5344CB8AC3E}">
        <p14:creationId xmlns:p14="http://schemas.microsoft.com/office/powerpoint/2010/main" val="153780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5920BB-FBC8-4C9A-5E0C-05D42BACC7A9}"/>
              </a:ext>
            </a:extLst>
          </p:cNvPr>
          <p:cNvSpPr txBox="1"/>
          <p:nvPr/>
        </p:nvSpPr>
        <p:spPr>
          <a:xfrm>
            <a:off x="296426" y="1185372"/>
            <a:ext cx="8551148" cy="2246769"/>
          </a:xfrm>
          <a:prstGeom prst="rect">
            <a:avLst/>
          </a:prstGeom>
          <a:noFill/>
        </p:spPr>
        <p:txBody>
          <a:bodyPr wrap="square" rtlCol="0">
            <a:spAutoFit/>
          </a:bodyPr>
          <a:lstStyle/>
          <a:p>
            <a:r>
              <a:rPr lang="en-US" sz="2000" dirty="0"/>
              <a:t>There was a rich man who was dressed in purple and fine linen and who feasted sumptuously every day. And at his gate lay a poor man named Lazarus, covered with sores, who longed to satisfy his hunger with what fell from the rich man’s table; even the dogs would come and lick his sores. The poor man died and was carried away by the angels to be with Abraham. The rich man also died and was buried. </a:t>
            </a:r>
          </a:p>
          <a:p>
            <a:pPr algn="r"/>
            <a:r>
              <a:rPr lang="en-US" sz="2000" dirty="0"/>
              <a:t>Luke 19:19–22</a:t>
            </a:r>
          </a:p>
        </p:txBody>
      </p:sp>
      <p:sp>
        <p:nvSpPr>
          <p:cNvPr id="6" name="Title 5">
            <a:extLst>
              <a:ext uri="{FF2B5EF4-FFF2-40B4-BE49-F238E27FC236}">
                <a16:creationId xmlns:a16="http://schemas.microsoft.com/office/drawing/2014/main" id="{7D5D00AA-EFC9-477A-E796-853BFC3E502B}"/>
              </a:ext>
            </a:extLst>
          </p:cNvPr>
          <p:cNvSpPr>
            <a:spLocks noGrp="1"/>
          </p:cNvSpPr>
          <p:nvPr>
            <p:ph type="title"/>
          </p:nvPr>
        </p:nvSpPr>
        <p:spPr/>
        <p:txBody>
          <a:bodyPr/>
          <a:lstStyle/>
          <a:p>
            <a:r>
              <a:rPr lang="en-US" dirty="0"/>
              <a:t>The Parable</a:t>
            </a:r>
          </a:p>
        </p:txBody>
      </p:sp>
    </p:spTree>
    <p:extLst>
      <p:ext uri="{BB962C8B-B14F-4D97-AF65-F5344CB8AC3E}">
        <p14:creationId xmlns:p14="http://schemas.microsoft.com/office/powerpoint/2010/main" val="344654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17585</TotalTime>
  <Words>1526</Words>
  <Application>Microsoft Macintosh PowerPoint</Application>
  <PresentationFormat>On-screen Show (16:9)</PresentationFormat>
  <Paragraphs>174</Paragraphs>
  <Slides>35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Inter</vt:lpstr>
      <vt:lpstr>Black</vt:lpstr>
      <vt:lpstr>Ancient Insights</vt:lpstr>
      <vt:lpstr>PowerPoint Presentation</vt:lpstr>
      <vt:lpstr>Objective and Method</vt:lpstr>
      <vt:lpstr>The Parable of the Rich Man and Lazarus</vt:lpstr>
      <vt:lpstr>A Note about Luke</vt:lpstr>
      <vt:lpstr>Literary Context</vt:lpstr>
      <vt:lpstr>Literary Context</vt:lpstr>
      <vt:lpstr>Literary Context</vt:lpstr>
      <vt:lpstr>The Parable</vt:lpstr>
      <vt:lpstr>The Parable</vt:lpstr>
      <vt:lpstr>The Parable</vt:lpstr>
      <vt:lpstr>PowerPoint Presentation</vt:lpstr>
      <vt:lpstr>Where does this story come from?</vt:lpstr>
      <vt:lpstr>Setme and Si-Osiris</vt:lpstr>
      <vt:lpstr>Setme and Si-Osiris</vt:lpstr>
      <vt:lpstr>Setme and Si-Osiris</vt:lpstr>
      <vt:lpstr>Setme and Si-Osiris</vt:lpstr>
      <vt:lpstr>What do you see that’s similar?</vt:lpstr>
      <vt:lpstr>The Tale of Cataplus</vt:lpstr>
      <vt:lpstr>The Tale of Cataplus</vt:lpstr>
      <vt:lpstr>The Tale of Cataplus</vt:lpstr>
      <vt:lpstr>The Tale of Cataplus</vt:lpstr>
      <vt:lpstr>The Tale of Cataplus</vt:lpstr>
      <vt:lpstr>The Rich Man and His Wife</vt:lpstr>
      <vt:lpstr>Literary Motifs</vt:lpstr>
      <vt:lpstr>PowerPoint Presentation</vt:lpstr>
      <vt:lpstr>PowerPoint Presentation</vt:lpstr>
      <vt:lpstr>The “Expected” Parable</vt:lpstr>
      <vt:lpstr>What’s the Plot Twist?</vt:lpstr>
      <vt:lpstr>What does this mean in Context?</vt:lpstr>
      <vt:lpstr>What does this mean in Context?</vt:lpstr>
      <vt:lpstr>Summary</vt:lpstr>
      <vt:lpstr>Next Week</vt:lpstr>
      <vt:lpstr>In Two Weeks...</vt:lpstr>
      <vt:lpstr>In Three Weeks...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Rob Kranz</dc:creator>
  <cp:lastModifiedBy>Rob Kranz</cp:lastModifiedBy>
  <cp:revision>858</cp:revision>
  <cp:lastPrinted>2023-01-29T03:14:22Z</cp:lastPrinted>
  <dcterms:created xsi:type="dcterms:W3CDTF">2014-10-04T23:26:39Z</dcterms:created>
  <dcterms:modified xsi:type="dcterms:W3CDTF">2023-08-20T15:02:38Z</dcterms:modified>
</cp:coreProperties>
</file>