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handoutMasterIdLst>
    <p:handoutMasterId r:id="rId29"/>
  </p:handoutMasterIdLst>
  <p:sldIdLst>
    <p:sldId id="649" r:id="rId2"/>
    <p:sldId id="793" r:id="rId3"/>
    <p:sldId id="796" r:id="rId4"/>
    <p:sldId id="797" r:id="rId5"/>
    <p:sldId id="799" r:id="rId6"/>
    <p:sldId id="800" r:id="rId7"/>
    <p:sldId id="802" r:id="rId8"/>
    <p:sldId id="803" r:id="rId9"/>
    <p:sldId id="810" r:id="rId10"/>
    <p:sldId id="824" r:id="rId11"/>
    <p:sldId id="826" r:id="rId12"/>
    <p:sldId id="822" r:id="rId13"/>
    <p:sldId id="827" r:id="rId14"/>
    <p:sldId id="823" r:id="rId15"/>
    <p:sldId id="828" r:id="rId16"/>
    <p:sldId id="829" r:id="rId17"/>
    <p:sldId id="830" r:id="rId18"/>
    <p:sldId id="831" r:id="rId19"/>
    <p:sldId id="832" r:id="rId20"/>
    <p:sldId id="811" r:id="rId21"/>
    <p:sldId id="813" r:id="rId22"/>
    <p:sldId id="812" r:id="rId23"/>
    <p:sldId id="820" r:id="rId24"/>
    <p:sldId id="821" r:id="rId25"/>
    <p:sldId id="713" r:id="rId26"/>
    <p:sldId id="791" r:id="rId27"/>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FFB9"/>
    <a:srgbClr val="F9FFBE"/>
    <a:srgbClr val="F7FFDD"/>
    <a:srgbClr val="FFFF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707"/>
    <p:restoredTop sz="92715"/>
  </p:normalViewPr>
  <p:slideViewPr>
    <p:cSldViewPr snapToGrid="0" snapToObjects="1">
      <p:cViewPr varScale="1">
        <p:scale>
          <a:sx n="127" d="100"/>
          <a:sy n="127" d="100"/>
        </p:scale>
        <p:origin x="184" y="272"/>
      </p:cViewPr>
      <p:guideLst>
        <p:guide orient="horz" pos="1620"/>
        <p:guide pos="2880"/>
      </p:guideLst>
    </p:cSldViewPr>
  </p:slideViewPr>
  <p:notesTextViewPr>
    <p:cViewPr>
      <p:scale>
        <a:sx n="100" d="100"/>
        <a:sy n="100" d="100"/>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548491-4EC8-294C-AF21-EEDE883C046B}"/>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4E1471B-2E06-1E4C-A75A-7DEF33D9FECD}"/>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94CA7C9F-0D65-D749-A018-7E2C211F1CC7}" type="datetimeFigureOut">
              <a:rPr lang="en-US" smtClean="0"/>
              <a:t>8/8/23</a:t>
            </a:fld>
            <a:endParaRPr lang="en-US"/>
          </a:p>
        </p:txBody>
      </p:sp>
      <p:sp>
        <p:nvSpPr>
          <p:cNvPr id="4" name="Footer Placeholder 3">
            <a:extLst>
              <a:ext uri="{FF2B5EF4-FFF2-40B4-BE49-F238E27FC236}">
                <a16:creationId xmlns:a16="http://schemas.microsoft.com/office/drawing/2014/main" id="{4F5850C6-0081-3449-A43A-F8E698EC071A}"/>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3504C9F-1AF7-0E47-AC5F-DFB8986A3B63}"/>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F59797BB-EAFB-684A-916B-432BEE220940}" type="slidenum">
              <a:rPr lang="en-US" smtClean="0"/>
              <a:t>‹#›</a:t>
            </a:fld>
            <a:endParaRPr lang="en-US"/>
          </a:p>
        </p:txBody>
      </p:sp>
    </p:spTree>
    <p:extLst>
      <p:ext uri="{BB962C8B-B14F-4D97-AF65-F5344CB8AC3E}">
        <p14:creationId xmlns:p14="http://schemas.microsoft.com/office/powerpoint/2010/main" val="4123882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C7C602DC-97CC-284B-8DAC-4FDE98189F2D}" type="datetimeFigureOut">
              <a:rPr lang="en-US" smtClean="0"/>
              <a:t>8/8/23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206D73B1-E4C9-414D-9FAC-68B90BD201AD}" type="slidenum">
              <a:rPr lang="en-US" smtClean="0"/>
              <a:t>‹#›</a:t>
            </a:fld>
            <a:endParaRPr lang="en-US"/>
          </a:p>
        </p:txBody>
      </p:sp>
    </p:spTree>
    <p:extLst>
      <p:ext uri="{BB962C8B-B14F-4D97-AF65-F5344CB8AC3E}">
        <p14:creationId xmlns:p14="http://schemas.microsoft.com/office/powerpoint/2010/main" val="452655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1</a:t>
            </a:fld>
            <a:endParaRPr lang="en-US"/>
          </a:p>
        </p:txBody>
      </p:sp>
    </p:spTree>
    <p:extLst>
      <p:ext uri="{BB962C8B-B14F-4D97-AF65-F5344CB8AC3E}">
        <p14:creationId xmlns:p14="http://schemas.microsoft.com/office/powerpoint/2010/main" val="2625890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3</a:t>
            </a:fld>
            <a:endParaRPr lang="en-US"/>
          </a:p>
        </p:txBody>
      </p:sp>
    </p:spTree>
    <p:extLst>
      <p:ext uri="{BB962C8B-B14F-4D97-AF65-F5344CB8AC3E}">
        <p14:creationId xmlns:p14="http://schemas.microsoft.com/office/powerpoint/2010/main" val="2834090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5992548-776D-4B47-A5A7-7DDB6EE87121}" type="datetimeFigureOut">
              <a:rPr lang="en-US" smtClean="0"/>
              <a:t>8/8/23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992548-776D-4B47-A5A7-7DDB6EE87121}" type="datetimeFigureOut">
              <a:rPr lang="en-US" smtClean="0"/>
              <a:t>8/8/23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992548-776D-4B47-A5A7-7DDB6EE87121}" type="datetimeFigureOut">
              <a:rPr lang="en-US" smtClean="0"/>
              <a:t>8/8/23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992548-776D-4B47-A5A7-7DDB6EE87121}" type="datetimeFigureOut">
              <a:rPr lang="en-US" smtClean="0"/>
              <a:t>8/8/23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992548-776D-4B47-A5A7-7DDB6EE87121}" type="datetimeFigureOut">
              <a:rPr lang="en-US" smtClean="0"/>
              <a:t>8/8/23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992548-776D-4B47-A5A7-7DDB6EE87121}" type="datetimeFigureOut">
              <a:rPr lang="en-US" smtClean="0"/>
              <a:t>8/8/23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992548-776D-4B47-A5A7-7DDB6EE87121}" type="datetimeFigureOut">
              <a:rPr lang="en-US" smtClean="0"/>
              <a:t>8/8/23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992548-776D-4B47-A5A7-7DDB6EE87121}" type="datetimeFigureOut">
              <a:rPr lang="en-US" smtClean="0"/>
              <a:t>8/8/23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992548-776D-4B47-A5A7-7DDB6EE87121}" type="datetimeFigureOut">
              <a:rPr lang="en-US" smtClean="0"/>
              <a:t>8/8/23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992548-776D-4B47-A5A7-7DDB6EE87121}" type="datetimeFigureOut">
              <a:rPr lang="en-US" smtClean="0"/>
              <a:t>8/8/23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992548-776D-4B47-A5A7-7DDB6EE87121}" type="datetimeFigureOut">
              <a:rPr lang="en-US" smtClean="0"/>
              <a:t>8/8/23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5992548-776D-4B47-A5A7-7DDB6EE87121}" type="datetimeFigureOut">
              <a:rPr lang="en-US" smtClean="0"/>
              <a:t>8/8/23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3B1E24D-ADA0-284A-9D8A-2DE776502195}"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ED55B8-9D57-E980-6980-B4AAAC98A91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0"/>
            <a:ext cx="9144000" cy="5143348"/>
          </a:xfrm>
          <a:prstGeom prst="rect">
            <a:avLst/>
          </a:prstGeom>
        </p:spPr>
      </p:pic>
      <p:sp>
        <p:nvSpPr>
          <p:cNvPr id="4" name="Title 3"/>
          <p:cNvSpPr>
            <a:spLocks noGrp="1"/>
          </p:cNvSpPr>
          <p:nvPr>
            <p:ph type="ctrTitle"/>
          </p:nvPr>
        </p:nvSpPr>
        <p:spPr>
          <a:xfrm>
            <a:off x="685800" y="12859"/>
            <a:ext cx="7772400" cy="1102519"/>
          </a:xfrm>
        </p:spPr>
        <p:txBody>
          <a:bodyPr>
            <a:normAutofit/>
          </a:bodyPr>
          <a:lstStyle/>
          <a:p>
            <a:r>
              <a:rPr lang="en-US" sz="6000" dirty="0">
                <a:effectLst>
                  <a:outerShdw blurRad="50800" dist="38100" algn="l" rotWithShape="0">
                    <a:prstClr val="black">
                      <a:alpha val="40000"/>
                    </a:prstClr>
                  </a:outerShdw>
                </a:effectLst>
              </a:rPr>
              <a:t>Ancient Insights</a:t>
            </a:r>
          </a:p>
        </p:txBody>
      </p:sp>
      <p:sp>
        <p:nvSpPr>
          <p:cNvPr id="5" name="Subtitle 4"/>
          <p:cNvSpPr>
            <a:spLocks noGrp="1"/>
          </p:cNvSpPr>
          <p:nvPr>
            <p:ph type="subTitle" idx="1"/>
          </p:nvPr>
        </p:nvSpPr>
        <p:spPr>
          <a:xfrm>
            <a:off x="0" y="881698"/>
            <a:ext cx="9144000" cy="1314450"/>
          </a:xfrm>
        </p:spPr>
        <p:txBody>
          <a:bodyPr>
            <a:normAutofit/>
          </a:bodyPr>
          <a:lstStyle/>
          <a:p>
            <a:r>
              <a:rPr lang="en-US" dirty="0">
                <a:solidFill>
                  <a:schemeClr val="tx1"/>
                </a:solidFill>
                <a:effectLst>
                  <a:outerShdw blurRad="50800" dist="38100" dir="18900000" algn="bl" rotWithShape="0">
                    <a:prstClr val="black">
                      <a:alpha val="40000"/>
                    </a:prstClr>
                  </a:outerShdw>
                </a:effectLst>
              </a:rPr>
              <a:t>The Cultural Context of Jesus’s Teachings</a:t>
            </a:r>
          </a:p>
        </p:txBody>
      </p:sp>
    </p:spTree>
    <p:extLst>
      <p:ext uri="{BB962C8B-B14F-4D97-AF65-F5344CB8AC3E}">
        <p14:creationId xmlns:p14="http://schemas.microsoft.com/office/powerpoint/2010/main" val="193395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87557C-274D-309D-2BAB-4B7CCB3AB69B}"/>
              </a:ext>
            </a:extLst>
          </p:cNvPr>
          <p:cNvPicPr>
            <a:picLocks noChangeAspect="1"/>
          </p:cNvPicPr>
          <p:nvPr/>
        </p:nvPicPr>
        <p:blipFill>
          <a:blip r:embed="rId2"/>
          <a:stretch>
            <a:fillRect/>
          </a:stretch>
        </p:blipFill>
        <p:spPr>
          <a:xfrm>
            <a:off x="3096" y="0"/>
            <a:ext cx="9140904" cy="5004517"/>
          </a:xfrm>
          <a:prstGeom prst="rect">
            <a:avLst/>
          </a:prstGeom>
        </p:spPr>
      </p:pic>
      <p:sp>
        <p:nvSpPr>
          <p:cNvPr id="2" name="Title 1">
            <a:extLst>
              <a:ext uri="{FF2B5EF4-FFF2-40B4-BE49-F238E27FC236}">
                <a16:creationId xmlns:a16="http://schemas.microsoft.com/office/drawing/2014/main" id="{E06C97B9-1BF3-2E85-BF7B-FBA1EA4EA5D9}"/>
              </a:ext>
            </a:extLst>
          </p:cNvPr>
          <p:cNvSpPr>
            <a:spLocks noGrp="1"/>
          </p:cNvSpPr>
          <p:nvPr>
            <p:ph type="title"/>
          </p:nvPr>
        </p:nvSpPr>
        <p:spPr/>
        <p:txBody>
          <a:bodyPr/>
          <a:lstStyle/>
          <a:p>
            <a:pPr algn="l"/>
            <a:r>
              <a:rPr lang="en-US" dirty="0">
                <a:solidFill>
                  <a:sysClr val="windowText" lastClr="000000"/>
                </a:solidFill>
                <a:effectLst>
                  <a:outerShdw blurRad="50800" dist="38100" algn="l" rotWithShape="0">
                    <a:prstClr val="black">
                      <a:alpha val="40000"/>
                    </a:prstClr>
                  </a:outerShdw>
                </a:effectLst>
              </a:rPr>
              <a:t>Judea’s Trade Problem</a:t>
            </a:r>
          </a:p>
        </p:txBody>
      </p:sp>
    </p:spTree>
    <p:extLst>
      <p:ext uri="{BB962C8B-B14F-4D97-AF65-F5344CB8AC3E}">
        <p14:creationId xmlns:p14="http://schemas.microsoft.com/office/powerpoint/2010/main" val="345793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87557C-274D-309D-2BAB-4B7CCB3AB69B}"/>
              </a:ext>
            </a:extLst>
          </p:cNvPr>
          <p:cNvPicPr>
            <a:picLocks noChangeAspect="1"/>
          </p:cNvPicPr>
          <p:nvPr/>
        </p:nvPicPr>
        <p:blipFill>
          <a:blip r:embed="rId2"/>
          <a:stretch>
            <a:fillRect/>
          </a:stretch>
        </p:blipFill>
        <p:spPr>
          <a:xfrm>
            <a:off x="3096" y="0"/>
            <a:ext cx="9140904" cy="5004517"/>
          </a:xfrm>
          <a:prstGeom prst="rect">
            <a:avLst/>
          </a:prstGeom>
        </p:spPr>
      </p:pic>
      <p:sp>
        <p:nvSpPr>
          <p:cNvPr id="2" name="Title 1">
            <a:extLst>
              <a:ext uri="{FF2B5EF4-FFF2-40B4-BE49-F238E27FC236}">
                <a16:creationId xmlns:a16="http://schemas.microsoft.com/office/drawing/2014/main" id="{E06C97B9-1BF3-2E85-BF7B-FBA1EA4EA5D9}"/>
              </a:ext>
            </a:extLst>
          </p:cNvPr>
          <p:cNvSpPr>
            <a:spLocks noGrp="1"/>
          </p:cNvSpPr>
          <p:nvPr>
            <p:ph type="title"/>
          </p:nvPr>
        </p:nvSpPr>
        <p:spPr>
          <a:xfrm>
            <a:off x="457200" y="205979"/>
            <a:ext cx="8229600" cy="758663"/>
          </a:xfrm>
        </p:spPr>
        <p:txBody>
          <a:bodyPr>
            <a:normAutofit fontScale="90000"/>
          </a:bodyPr>
          <a:lstStyle/>
          <a:p>
            <a:pPr algn="l"/>
            <a:r>
              <a:rPr lang="en-US" dirty="0">
                <a:solidFill>
                  <a:sysClr val="windowText" lastClr="000000"/>
                </a:solidFill>
                <a:effectLst>
                  <a:outerShdw blurRad="50800" dist="38100" algn="l" rotWithShape="0">
                    <a:prstClr val="black">
                      <a:alpha val="40000"/>
                    </a:prstClr>
                  </a:outerShdw>
                </a:effectLst>
              </a:rPr>
              <a:t>Herod’s Solution:</a:t>
            </a:r>
          </a:p>
        </p:txBody>
      </p:sp>
      <p:sp>
        <p:nvSpPr>
          <p:cNvPr id="3" name="6-Point Star 2">
            <a:extLst>
              <a:ext uri="{FF2B5EF4-FFF2-40B4-BE49-F238E27FC236}">
                <a16:creationId xmlns:a16="http://schemas.microsoft.com/office/drawing/2014/main" id="{BC4D211C-5D11-A672-E7F6-24C913365A00}"/>
              </a:ext>
            </a:extLst>
          </p:cNvPr>
          <p:cNvSpPr>
            <a:spLocks noChangeAspect="1"/>
          </p:cNvSpPr>
          <p:nvPr/>
        </p:nvSpPr>
        <p:spPr>
          <a:xfrm>
            <a:off x="5355775" y="2321169"/>
            <a:ext cx="274320" cy="222422"/>
          </a:xfrm>
          <a:prstGeom prst="star6">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E57A7AD-5F39-7E2E-9F10-BBBD47917D96}"/>
              </a:ext>
            </a:extLst>
          </p:cNvPr>
          <p:cNvSpPr txBox="1"/>
          <p:nvPr/>
        </p:nvSpPr>
        <p:spPr>
          <a:xfrm>
            <a:off x="3456628" y="2210641"/>
            <a:ext cx="1960986" cy="369332"/>
          </a:xfrm>
          <a:prstGeom prst="rect">
            <a:avLst/>
          </a:prstGeom>
          <a:noFill/>
        </p:spPr>
        <p:txBody>
          <a:bodyPr wrap="none" rtlCol="0">
            <a:spAutoFit/>
          </a:bodyPr>
          <a:lstStyle/>
          <a:p>
            <a:r>
              <a:rPr lang="en-US" dirty="0">
                <a:solidFill>
                  <a:srgbClr val="C00000"/>
                </a:solidFill>
              </a:rPr>
              <a:t>Caesarea Maritime</a:t>
            </a:r>
          </a:p>
        </p:txBody>
      </p:sp>
    </p:spTree>
    <p:extLst>
      <p:ext uri="{BB962C8B-B14F-4D97-AF65-F5344CB8AC3E}">
        <p14:creationId xmlns:p14="http://schemas.microsoft.com/office/powerpoint/2010/main" val="138159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1A3D40-E4E3-1DD4-47EB-32FF7557852C}"/>
              </a:ext>
            </a:extLst>
          </p:cNvPr>
          <p:cNvPicPr>
            <a:picLocks noChangeAspect="1"/>
          </p:cNvPicPr>
          <p:nvPr/>
        </p:nvPicPr>
        <p:blipFill>
          <a:blip r:embed="rId2"/>
          <a:stretch>
            <a:fillRect/>
          </a:stretch>
        </p:blipFill>
        <p:spPr>
          <a:xfrm>
            <a:off x="157455" y="0"/>
            <a:ext cx="8829092" cy="5143499"/>
          </a:xfrm>
          <a:prstGeom prst="rect">
            <a:avLst/>
          </a:prstGeom>
        </p:spPr>
      </p:pic>
      <p:sp>
        <p:nvSpPr>
          <p:cNvPr id="2" name="Title 1">
            <a:extLst>
              <a:ext uri="{FF2B5EF4-FFF2-40B4-BE49-F238E27FC236}">
                <a16:creationId xmlns:a16="http://schemas.microsoft.com/office/drawing/2014/main" id="{7080701E-2C99-8F46-11F2-9E4369E19303}"/>
              </a:ext>
            </a:extLst>
          </p:cNvPr>
          <p:cNvSpPr>
            <a:spLocks noGrp="1"/>
          </p:cNvSpPr>
          <p:nvPr>
            <p:ph type="title"/>
          </p:nvPr>
        </p:nvSpPr>
        <p:spPr/>
        <p:txBody>
          <a:bodyPr/>
          <a:lstStyle/>
          <a:p>
            <a:r>
              <a:rPr lang="en-US" dirty="0">
                <a:effectLst>
                  <a:outerShdw blurRad="50800" dist="38100" algn="l" rotWithShape="0">
                    <a:prstClr val="black">
                      <a:alpha val="40000"/>
                    </a:prstClr>
                  </a:outerShdw>
                </a:effectLst>
              </a:rPr>
              <a:t>Caesarea Maritima</a:t>
            </a:r>
          </a:p>
        </p:txBody>
      </p:sp>
    </p:spTree>
    <p:extLst>
      <p:ext uri="{BB962C8B-B14F-4D97-AF65-F5344CB8AC3E}">
        <p14:creationId xmlns:p14="http://schemas.microsoft.com/office/powerpoint/2010/main" val="242953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0701E-2C99-8F46-11F2-9E4369E19303}"/>
              </a:ext>
            </a:extLst>
          </p:cNvPr>
          <p:cNvSpPr>
            <a:spLocks noGrp="1"/>
          </p:cNvSpPr>
          <p:nvPr>
            <p:ph type="title"/>
          </p:nvPr>
        </p:nvSpPr>
        <p:spPr/>
        <p:txBody>
          <a:bodyPr/>
          <a:lstStyle/>
          <a:p>
            <a:r>
              <a:rPr lang="en-US" dirty="0">
                <a:effectLst>
                  <a:outerShdw blurRad="50800" dist="38100" algn="l" rotWithShape="0">
                    <a:prstClr val="black">
                      <a:alpha val="40000"/>
                    </a:prstClr>
                  </a:outerShdw>
                </a:effectLst>
              </a:rPr>
              <a:t>Caesarea Maritima</a:t>
            </a:r>
          </a:p>
        </p:txBody>
      </p:sp>
      <p:sp>
        <p:nvSpPr>
          <p:cNvPr id="3" name="TextBox 2">
            <a:extLst>
              <a:ext uri="{FF2B5EF4-FFF2-40B4-BE49-F238E27FC236}">
                <a16:creationId xmlns:a16="http://schemas.microsoft.com/office/drawing/2014/main" id="{0DFF4838-CFAF-D0AA-20EF-F061FB8EBBA6}"/>
              </a:ext>
            </a:extLst>
          </p:cNvPr>
          <p:cNvSpPr txBox="1"/>
          <p:nvPr/>
        </p:nvSpPr>
        <p:spPr>
          <a:xfrm>
            <a:off x="457200" y="1095269"/>
            <a:ext cx="8229600" cy="3416320"/>
          </a:xfrm>
          <a:prstGeom prst="rect">
            <a:avLst/>
          </a:prstGeom>
          <a:noFill/>
        </p:spPr>
        <p:txBody>
          <a:bodyPr wrap="square" rtlCol="0">
            <a:spAutoFit/>
          </a:bodyPr>
          <a:lstStyle/>
          <a:p>
            <a:r>
              <a:rPr lang="en-US" dirty="0"/>
              <a:t>For the whole seaboard from Dora to Joppa, midway between which the city lies, was without a harbor, so that vessels bound for Egypt along the coast of Phoenicia had to ride at anchor in the open when menaced by the south-west wind; for even a moderate breeze from this quarter dashes the waves to such a height against the cliffs, that their reflux spreads a wild commotion far out to sea. However, by dint of expenditure and enterprise, the king [Herod the Great] triumphed over nature and constructed a harbor larger than the Piraeus [at Athens], including other deep roadsteads within its recesses...Notwithstanding the totally recalcitrant nature of the site, he grappled with the difficulties so successfully, that the solidity of his masonry defied the sea, while its beauty was such as is no obstacle had existed.</a:t>
            </a:r>
          </a:p>
          <a:p>
            <a:endParaRPr lang="en-US" dirty="0"/>
          </a:p>
          <a:p>
            <a:pPr algn="r"/>
            <a:r>
              <a:rPr lang="en-US" dirty="0"/>
              <a:t>Josephus, War i.409–411</a:t>
            </a:r>
          </a:p>
        </p:txBody>
      </p:sp>
    </p:spTree>
    <p:extLst>
      <p:ext uri="{BB962C8B-B14F-4D97-AF65-F5344CB8AC3E}">
        <p14:creationId xmlns:p14="http://schemas.microsoft.com/office/powerpoint/2010/main" val="425730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0701E-2C99-8F46-11F2-9E4369E19303}"/>
              </a:ext>
            </a:extLst>
          </p:cNvPr>
          <p:cNvSpPr>
            <a:spLocks noGrp="1"/>
          </p:cNvSpPr>
          <p:nvPr>
            <p:ph type="title"/>
          </p:nvPr>
        </p:nvSpPr>
        <p:spPr/>
        <p:txBody>
          <a:bodyPr/>
          <a:lstStyle/>
          <a:p>
            <a:r>
              <a:rPr lang="en-US" dirty="0"/>
              <a:t>Caesarea Maritima</a:t>
            </a:r>
          </a:p>
        </p:txBody>
      </p:sp>
      <p:pic>
        <p:nvPicPr>
          <p:cNvPr id="3" name="Picture 2">
            <a:extLst>
              <a:ext uri="{FF2B5EF4-FFF2-40B4-BE49-F238E27FC236}">
                <a16:creationId xmlns:a16="http://schemas.microsoft.com/office/drawing/2014/main" id="{771E1783-8D85-EF54-8A22-60BC0D02BE0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789277" y="943820"/>
            <a:ext cx="3106027" cy="2070685"/>
          </a:xfrm>
          <a:prstGeom prst="rect">
            <a:avLst/>
          </a:prstGeom>
        </p:spPr>
      </p:pic>
      <p:pic>
        <p:nvPicPr>
          <p:cNvPr id="4" name="Picture 3">
            <a:extLst>
              <a:ext uri="{FF2B5EF4-FFF2-40B4-BE49-F238E27FC236}">
                <a16:creationId xmlns:a16="http://schemas.microsoft.com/office/drawing/2014/main" id="{AC7F6344-33C9-D7F5-4AC1-3342457E4FC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119448" y="3234387"/>
            <a:ext cx="2452632" cy="1635089"/>
          </a:xfrm>
          <a:prstGeom prst="rect">
            <a:avLst/>
          </a:prstGeom>
        </p:spPr>
      </p:pic>
      <p:pic>
        <p:nvPicPr>
          <p:cNvPr id="5" name="Picture 4">
            <a:extLst>
              <a:ext uri="{FF2B5EF4-FFF2-40B4-BE49-F238E27FC236}">
                <a16:creationId xmlns:a16="http://schemas.microsoft.com/office/drawing/2014/main" id="{1D1A3D40-E4E3-1DD4-47EB-32FF7557852C}"/>
              </a:ext>
            </a:extLst>
          </p:cNvPr>
          <p:cNvPicPr>
            <a:picLocks noChangeAspect="1"/>
          </p:cNvPicPr>
          <p:nvPr/>
        </p:nvPicPr>
        <p:blipFill>
          <a:blip r:embed="rId4"/>
          <a:stretch>
            <a:fillRect/>
          </a:stretch>
        </p:blipFill>
        <p:spPr>
          <a:xfrm>
            <a:off x="457200" y="1430896"/>
            <a:ext cx="5115896" cy="2980330"/>
          </a:xfrm>
          <a:prstGeom prst="rect">
            <a:avLst/>
          </a:prstGeom>
        </p:spPr>
      </p:pic>
    </p:spTree>
    <p:extLst>
      <p:ext uri="{BB962C8B-B14F-4D97-AF65-F5344CB8AC3E}">
        <p14:creationId xmlns:p14="http://schemas.microsoft.com/office/powerpoint/2010/main" val="429423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72B009-1F09-866A-3B35-EE67A7A698B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0097" y="0"/>
            <a:ext cx="9173446" cy="5044274"/>
          </a:xfrm>
          <a:prstGeom prst="rect">
            <a:avLst/>
          </a:prstGeom>
        </p:spPr>
      </p:pic>
      <p:sp>
        <p:nvSpPr>
          <p:cNvPr id="2" name="Title 1">
            <a:extLst>
              <a:ext uri="{FF2B5EF4-FFF2-40B4-BE49-F238E27FC236}">
                <a16:creationId xmlns:a16="http://schemas.microsoft.com/office/drawing/2014/main" id="{70237B66-E965-F61D-001B-A90C0DB24742}"/>
              </a:ext>
            </a:extLst>
          </p:cNvPr>
          <p:cNvSpPr>
            <a:spLocks noGrp="1"/>
          </p:cNvSpPr>
          <p:nvPr>
            <p:ph type="title"/>
          </p:nvPr>
        </p:nvSpPr>
        <p:spPr/>
        <p:txBody>
          <a:bodyPr/>
          <a:lstStyle/>
          <a:p>
            <a:r>
              <a:rPr lang="en-US" dirty="0">
                <a:effectLst>
                  <a:outerShdw blurRad="50800" dist="38100" algn="l" rotWithShape="0">
                    <a:prstClr val="black">
                      <a:alpha val="40000"/>
                    </a:prstClr>
                  </a:outerShdw>
                </a:effectLst>
              </a:rPr>
              <a:t>Masada</a:t>
            </a:r>
          </a:p>
        </p:txBody>
      </p:sp>
      <p:sp>
        <p:nvSpPr>
          <p:cNvPr id="4" name="TextBox 3">
            <a:extLst>
              <a:ext uri="{FF2B5EF4-FFF2-40B4-BE49-F238E27FC236}">
                <a16:creationId xmlns:a16="http://schemas.microsoft.com/office/drawing/2014/main" id="{9B9F6595-632E-E36E-DD81-E761689F4FE2}"/>
              </a:ext>
            </a:extLst>
          </p:cNvPr>
          <p:cNvSpPr txBox="1"/>
          <p:nvPr/>
        </p:nvSpPr>
        <p:spPr>
          <a:xfrm>
            <a:off x="261257" y="1165609"/>
            <a:ext cx="3224344" cy="523220"/>
          </a:xfrm>
          <a:prstGeom prst="rect">
            <a:avLst/>
          </a:prstGeom>
          <a:noFill/>
        </p:spPr>
        <p:txBody>
          <a:bodyPr wrap="none" rtlCol="0">
            <a:spAutoFit/>
          </a:bodyPr>
          <a:lstStyle/>
          <a:p>
            <a:r>
              <a:rPr lang="en-US" sz="2800" dirty="0">
                <a:effectLst>
                  <a:outerShdw blurRad="50800" dist="38100" algn="l" rotWithShape="0">
                    <a:prstClr val="black">
                      <a:alpha val="40000"/>
                    </a:prstClr>
                  </a:outerShdw>
                </a:effectLst>
              </a:rPr>
              <a:t>Herod’s “Safe Room”</a:t>
            </a:r>
          </a:p>
        </p:txBody>
      </p:sp>
      <p:sp>
        <p:nvSpPr>
          <p:cNvPr id="5" name="TextBox 4">
            <a:extLst>
              <a:ext uri="{FF2B5EF4-FFF2-40B4-BE49-F238E27FC236}">
                <a16:creationId xmlns:a16="http://schemas.microsoft.com/office/drawing/2014/main" id="{2C00AF3B-6938-3E33-E916-CD9EECBC4970}"/>
              </a:ext>
            </a:extLst>
          </p:cNvPr>
          <p:cNvSpPr txBox="1"/>
          <p:nvPr/>
        </p:nvSpPr>
        <p:spPr>
          <a:xfrm>
            <a:off x="5462456" y="1165609"/>
            <a:ext cx="3403496" cy="523220"/>
          </a:xfrm>
          <a:prstGeom prst="rect">
            <a:avLst/>
          </a:prstGeom>
          <a:noFill/>
        </p:spPr>
        <p:txBody>
          <a:bodyPr wrap="none" rtlCol="0">
            <a:spAutoFit/>
          </a:bodyPr>
          <a:lstStyle/>
          <a:p>
            <a:r>
              <a:rPr lang="en-US" sz="2800" dirty="0">
                <a:effectLst>
                  <a:outerShdw blurRad="50800" dist="38100" algn="l" rotWithShape="0">
                    <a:prstClr val="black">
                      <a:alpha val="40000"/>
                    </a:prstClr>
                  </a:outerShdw>
                </a:effectLst>
              </a:rPr>
              <a:t>An Oasis in the Desert</a:t>
            </a:r>
          </a:p>
        </p:txBody>
      </p:sp>
    </p:spTree>
    <p:extLst>
      <p:ext uri="{BB962C8B-B14F-4D97-AF65-F5344CB8AC3E}">
        <p14:creationId xmlns:p14="http://schemas.microsoft.com/office/powerpoint/2010/main" val="115051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A05C88-8986-B13D-6AF4-B843C51FB77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156807" y="0"/>
            <a:ext cx="6830387" cy="5122792"/>
          </a:xfrm>
          <a:prstGeom prst="rect">
            <a:avLst/>
          </a:prstGeom>
        </p:spPr>
      </p:pic>
      <p:sp>
        <p:nvSpPr>
          <p:cNvPr id="2" name="Title 1">
            <a:extLst>
              <a:ext uri="{FF2B5EF4-FFF2-40B4-BE49-F238E27FC236}">
                <a16:creationId xmlns:a16="http://schemas.microsoft.com/office/drawing/2014/main" id="{4FD0AA26-AB28-1D21-2BBD-E791A17D9C95}"/>
              </a:ext>
            </a:extLst>
          </p:cNvPr>
          <p:cNvSpPr>
            <a:spLocks noGrp="1"/>
          </p:cNvSpPr>
          <p:nvPr>
            <p:ph type="title"/>
          </p:nvPr>
        </p:nvSpPr>
        <p:spPr/>
        <p:txBody>
          <a:bodyPr/>
          <a:lstStyle/>
          <a:p>
            <a:r>
              <a:rPr lang="en-US" dirty="0">
                <a:effectLst>
                  <a:outerShdw blurRad="50800" dist="38100" dir="18900000" algn="bl" rotWithShape="0">
                    <a:prstClr val="black">
                      <a:alpha val="40000"/>
                    </a:prstClr>
                  </a:outerShdw>
                </a:effectLst>
              </a:rPr>
              <a:t>The Temple</a:t>
            </a:r>
          </a:p>
        </p:txBody>
      </p:sp>
    </p:spTree>
    <p:extLst>
      <p:ext uri="{BB962C8B-B14F-4D97-AF65-F5344CB8AC3E}">
        <p14:creationId xmlns:p14="http://schemas.microsoft.com/office/powerpoint/2010/main" val="257757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CB876A-FBF3-ADCB-EE8C-6B104DAABE32}"/>
              </a:ext>
            </a:extLst>
          </p:cNvPr>
          <p:cNvPicPr>
            <a:picLocks noChangeAspect="1"/>
          </p:cNvPicPr>
          <p:nvPr/>
        </p:nvPicPr>
        <p:blipFill>
          <a:blip r:embed="rId2"/>
          <a:stretch>
            <a:fillRect/>
          </a:stretch>
        </p:blipFill>
        <p:spPr>
          <a:xfrm>
            <a:off x="37360" y="0"/>
            <a:ext cx="9106640" cy="3980076"/>
          </a:xfrm>
          <a:prstGeom prst="rect">
            <a:avLst/>
          </a:prstGeom>
        </p:spPr>
      </p:pic>
      <p:sp>
        <p:nvSpPr>
          <p:cNvPr id="2" name="Title 1">
            <a:extLst>
              <a:ext uri="{FF2B5EF4-FFF2-40B4-BE49-F238E27FC236}">
                <a16:creationId xmlns:a16="http://schemas.microsoft.com/office/drawing/2014/main" id="{884AB547-40B4-9F67-0A2F-99EAA7BBFDC7}"/>
              </a:ext>
            </a:extLst>
          </p:cNvPr>
          <p:cNvSpPr>
            <a:spLocks noGrp="1"/>
          </p:cNvSpPr>
          <p:nvPr>
            <p:ph type="title"/>
          </p:nvPr>
        </p:nvSpPr>
        <p:spPr/>
        <p:txBody>
          <a:bodyPr/>
          <a:lstStyle/>
          <a:p>
            <a:r>
              <a:rPr lang="en-US" dirty="0" err="1">
                <a:effectLst>
                  <a:outerShdw blurRad="50800" dist="38100" algn="l" rotWithShape="0">
                    <a:prstClr val="black">
                      <a:alpha val="40000"/>
                    </a:prstClr>
                  </a:outerShdw>
                </a:effectLst>
              </a:rPr>
              <a:t>Herodium</a:t>
            </a:r>
            <a:endParaRPr lang="en-US" dirty="0">
              <a:effectLst>
                <a:outerShdw blurRad="50800" dist="38100" algn="l" rotWithShape="0">
                  <a:prstClr val="black">
                    <a:alpha val="40000"/>
                  </a:prstClr>
                </a:outerShdw>
              </a:effectLst>
            </a:endParaRPr>
          </a:p>
        </p:txBody>
      </p:sp>
    </p:spTree>
    <p:extLst>
      <p:ext uri="{BB962C8B-B14F-4D97-AF65-F5344CB8AC3E}">
        <p14:creationId xmlns:p14="http://schemas.microsoft.com/office/powerpoint/2010/main" val="2745424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B20FA5-C2C9-061B-6F2F-0E4D069F50B7}"/>
              </a:ext>
            </a:extLst>
          </p:cNvPr>
          <p:cNvPicPr>
            <a:picLocks noChangeAspect="1"/>
          </p:cNvPicPr>
          <p:nvPr/>
        </p:nvPicPr>
        <p:blipFill>
          <a:blip r:embed="rId2"/>
          <a:stretch>
            <a:fillRect/>
          </a:stretch>
        </p:blipFill>
        <p:spPr>
          <a:xfrm>
            <a:off x="7494" y="0"/>
            <a:ext cx="9136506" cy="4184803"/>
          </a:xfrm>
          <a:prstGeom prst="rect">
            <a:avLst/>
          </a:prstGeom>
        </p:spPr>
      </p:pic>
      <p:sp>
        <p:nvSpPr>
          <p:cNvPr id="2" name="Title 1">
            <a:extLst>
              <a:ext uri="{FF2B5EF4-FFF2-40B4-BE49-F238E27FC236}">
                <a16:creationId xmlns:a16="http://schemas.microsoft.com/office/drawing/2014/main" id="{63AE144A-4952-180A-0A37-C28ADB333F78}"/>
              </a:ext>
            </a:extLst>
          </p:cNvPr>
          <p:cNvSpPr>
            <a:spLocks noGrp="1"/>
          </p:cNvSpPr>
          <p:nvPr>
            <p:ph type="title"/>
          </p:nvPr>
        </p:nvSpPr>
        <p:spPr/>
        <p:txBody>
          <a:bodyPr/>
          <a:lstStyle/>
          <a:p>
            <a:r>
              <a:rPr lang="en-US" dirty="0" err="1">
                <a:effectLst>
                  <a:outerShdw blurRad="50800" dist="38100" algn="l" rotWithShape="0">
                    <a:prstClr val="black">
                      <a:alpha val="40000"/>
                    </a:prstClr>
                  </a:outerShdw>
                </a:effectLst>
              </a:rPr>
              <a:t>Herodium</a:t>
            </a:r>
            <a:endParaRPr lang="en-US" dirty="0">
              <a:effectLst>
                <a:outerShdw blurRad="50800" dist="38100" algn="l" rotWithShape="0">
                  <a:prstClr val="black">
                    <a:alpha val="40000"/>
                  </a:prstClr>
                </a:outerShdw>
              </a:effectLst>
            </a:endParaRPr>
          </a:p>
        </p:txBody>
      </p:sp>
    </p:spTree>
    <p:extLst>
      <p:ext uri="{BB962C8B-B14F-4D97-AF65-F5344CB8AC3E}">
        <p14:creationId xmlns:p14="http://schemas.microsoft.com/office/powerpoint/2010/main" val="154847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508F2A-46FF-298F-9522-42E13C8463BD}"/>
              </a:ext>
            </a:extLst>
          </p:cNvPr>
          <p:cNvPicPr>
            <a:picLocks noChangeAspect="1"/>
          </p:cNvPicPr>
          <p:nvPr/>
        </p:nvPicPr>
        <p:blipFill>
          <a:blip r:embed="rId2"/>
          <a:stretch>
            <a:fillRect/>
          </a:stretch>
        </p:blipFill>
        <p:spPr>
          <a:xfrm>
            <a:off x="899583" y="0"/>
            <a:ext cx="7344834" cy="5143500"/>
          </a:xfrm>
          <a:prstGeom prst="rect">
            <a:avLst/>
          </a:prstGeom>
        </p:spPr>
      </p:pic>
      <p:sp>
        <p:nvSpPr>
          <p:cNvPr id="2" name="Title 1">
            <a:extLst>
              <a:ext uri="{FF2B5EF4-FFF2-40B4-BE49-F238E27FC236}">
                <a16:creationId xmlns:a16="http://schemas.microsoft.com/office/drawing/2014/main" id="{DDEF6ABD-CDEC-3973-D88F-7E4FFE350CAA}"/>
              </a:ext>
            </a:extLst>
          </p:cNvPr>
          <p:cNvSpPr>
            <a:spLocks noGrp="1"/>
          </p:cNvSpPr>
          <p:nvPr>
            <p:ph type="title"/>
          </p:nvPr>
        </p:nvSpPr>
        <p:spPr/>
        <p:txBody>
          <a:bodyPr/>
          <a:lstStyle/>
          <a:p>
            <a:r>
              <a:rPr lang="en-US" dirty="0" err="1">
                <a:effectLst>
                  <a:outerShdw blurRad="50800" dist="38100" algn="l" rotWithShape="0">
                    <a:prstClr val="black">
                      <a:alpha val="40000"/>
                    </a:prstClr>
                  </a:outerShdw>
                </a:effectLst>
              </a:rPr>
              <a:t>Herodium</a:t>
            </a:r>
            <a:endParaRPr lang="en-US" dirty="0">
              <a:effectLst>
                <a:outerShdw blurRad="50800" dist="38100" algn="l" rotWithShape="0">
                  <a:prstClr val="black">
                    <a:alpha val="40000"/>
                  </a:prstClr>
                </a:outerShdw>
              </a:effectLst>
            </a:endParaRPr>
          </a:p>
        </p:txBody>
      </p:sp>
    </p:spTree>
    <p:extLst>
      <p:ext uri="{BB962C8B-B14F-4D97-AF65-F5344CB8AC3E}">
        <p14:creationId xmlns:p14="http://schemas.microsoft.com/office/powerpoint/2010/main" val="190669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CE005B-2FB3-B38D-78C2-B65E18D73C37}"/>
              </a:ext>
            </a:extLst>
          </p:cNvPr>
          <p:cNvSpPr>
            <a:spLocks noGrp="1"/>
          </p:cNvSpPr>
          <p:nvPr>
            <p:ph type="title"/>
          </p:nvPr>
        </p:nvSpPr>
        <p:spPr/>
        <p:txBody>
          <a:bodyPr/>
          <a:lstStyle/>
          <a:p>
            <a:r>
              <a:rPr lang="en-US" dirty="0"/>
              <a:t>Objective and Method</a:t>
            </a:r>
          </a:p>
        </p:txBody>
      </p:sp>
      <p:sp>
        <p:nvSpPr>
          <p:cNvPr id="4" name="Content Placeholder 3">
            <a:extLst>
              <a:ext uri="{FF2B5EF4-FFF2-40B4-BE49-F238E27FC236}">
                <a16:creationId xmlns:a16="http://schemas.microsoft.com/office/drawing/2014/main" id="{88D4F0C7-AA90-FB96-EF87-00AB2B8925EF}"/>
              </a:ext>
            </a:extLst>
          </p:cNvPr>
          <p:cNvSpPr>
            <a:spLocks noGrp="1"/>
          </p:cNvSpPr>
          <p:nvPr>
            <p:ph idx="1"/>
          </p:nvPr>
        </p:nvSpPr>
        <p:spPr/>
        <p:txBody>
          <a:bodyPr>
            <a:normAutofit fontScale="85000" lnSpcReduction="20000"/>
          </a:bodyPr>
          <a:lstStyle/>
          <a:p>
            <a:r>
              <a:rPr lang="en-US" dirty="0">
                <a:latin typeface="Inter"/>
              </a:rPr>
              <a:t>70 Faces of Scripture</a:t>
            </a:r>
          </a:p>
          <a:p>
            <a:pPr lvl="1"/>
            <a:r>
              <a:rPr lang="en-US" dirty="0">
                <a:latin typeface="Inter"/>
              </a:rPr>
              <a:t>Different lenses reveal different insights.</a:t>
            </a:r>
          </a:p>
          <a:p>
            <a:endParaRPr lang="en-US" b="0" i="0" dirty="0">
              <a:effectLst/>
              <a:latin typeface="Inter"/>
            </a:endParaRPr>
          </a:p>
          <a:p>
            <a:r>
              <a:rPr lang="en-US" b="0" i="0" dirty="0">
                <a:effectLst/>
                <a:latin typeface="Inter"/>
              </a:rPr>
              <a:t>The teachings of Jesus in the Gospels reflect the “culture of the day.”</a:t>
            </a:r>
          </a:p>
          <a:p>
            <a:endParaRPr lang="en-US" b="0" i="0" dirty="0">
              <a:effectLst/>
              <a:latin typeface="Inter"/>
            </a:endParaRPr>
          </a:p>
          <a:p>
            <a:r>
              <a:rPr lang="en-US" dirty="0"/>
              <a:t>Our Lens: Examine the culture of the Second Temple Period to shed light on Jesus’s teachings.</a:t>
            </a:r>
          </a:p>
        </p:txBody>
      </p:sp>
    </p:spTree>
    <p:extLst>
      <p:ext uri="{BB962C8B-B14F-4D97-AF65-F5344CB8AC3E}">
        <p14:creationId xmlns:p14="http://schemas.microsoft.com/office/powerpoint/2010/main" val="355908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58E57-BB54-DD64-1059-63FFE75EA94D}"/>
              </a:ext>
            </a:extLst>
          </p:cNvPr>
          <p:cNvSpPr>
            <a:spLocks noGrp="1"/>
          </p:cNvSpPr>
          <p:nvPr>
            <p:ph type="title"/>
          </p:nvPr>
        </p:nvSpPr>
        <p:spPr/>
        <p:txBody>
          <a:bodyPr/>
          <a:lstStyle/>
          <a:p>
            <a:r>
              <a:rPr lang="en-US" dirty="0" err="1"/>
              <a:t>Herodium</a:t>
            </a:r>
            <a:endParaRPr lang="en-US" dirty="0"/>
          </a:p>
        </p:txBody>
      </p:sp>
      <p:sp>
        <p:nvSpPr>
          <p:cNvPr id="3" name="Content Placeholder 2">
            <a:extLst>
              <a:ext uri="{FF2B5EF4-FFF2-40B4-BE49-F238E27FC236}">
                <a16:creationId xmlns:a16="http://schemas.microsoft.com/office/drawing/2014/main" id="{3136ADA6-B1A8-5F48-9CEB-1CBAFCB3D908}"/>
              </a:ext>
            </a:extLst>
          </p:cNvPr>
          <p:cNvSpPr>
            <a:spLocks noGrp="1"/>
          </p:cNvSpPr>
          <p:nvPr>
            <p:ph idx="1"/>
          </p:nvPr>
        </p:nvSpPr>
        <p:spPr/>
        <p:txBody>
          <a:bodyPr>
            <a:normAutofit fontScale="85000" lnSpcReduction="20000"/>
          </a:bodyPr>
          <a:lstStyle/>
          <a:p>
            <a:r>
              <a:rPr lang="en-US" dirty="0"/>
              <a:t>One of 11 fortresses/palaces</a:t>
            </a:r>
          </a:p>
          <a:p>
            <a:r>
              <a:rPr lang="en-US" dirty="0"/>
              <a:t>3 miles from Bethlehem/8 miles from Jerusalem.</a:t>
            </a:r>
          </a:p>
          <a:p>
            <a:r>
              <a:rPr lang="en-US" dirty="0"/>
              <a:t>Site of Herod’s victory of Antigonus</a:t>
            </a:r>
          </a:p>
          <a:p>
            <a:pPr lvl="1"/>
            <a:r>
              <a:rPr lang="en-US" dirty="0"/>
              <a:t>his Hasmonean rival</a:t>
            </a:r>
          </a:p>
          <a:p>
            <a:r>
              <a:rPr lang="en-US" dirty="0"/>
              <a:t>Built a fortress/palace on a hilltop</a:t>
            </a:r>
          </a:p>
          <a:p>
            <a:r>
              <a:rPr lang="en-US" dirty="0"/>
              <a:t>Problem: The hill wasn’t tall enough.</a:t>
            </a:r>
          </a:p>
          <a:p>
            <a:r>
              <a:rPr lang="en-US" dirty="0"/>
              <a:t>Solution: Take dirt from neighboring hill to make it higher.</a:t>
            </a:r>
          </a:p>
        </p:txBody>
      </p:sp>
    </p:spTree>
    <p:extLst>
      <p:ext uri="{BB962C8B-B14F-4D97-AF65-F5344CB8AC3E}">
        <p14:creationId xmlns:p14="http://schemas.microsoft.com/office/powerpoint/2010/main" val="310920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12EC-A770-79B2-5F6F-3FC905127E66}"/>
              </a:ext>
            </a:extLst>
          </p:cNvPr>
          <p:cNvSpPr>
            <a:spLocks noGrp="1"/>
          </p:cNvSpPr>
          <p:nvPr>
            <p:ph type="title"/>
          </p:nvPr>
        </p:nvSpPr>
        <p:spPr/>
        <p:txBody>
          <a:bodyPr/>
          <a:lstStyle/>
          <a:p>
            <a:r>
              <a:rPr lang="en-US" dirty="0"/>
              <a:t>Matt 17:14–20</a:t>
            </a:r>
          </a:p>
        </p:txBody>
      </p:sp>
      <p:sp>
        <p:nvSpPr>
          <p:cNvPr id="3" name="TextBox 2">
            <a:extLst>
              <a:ext uri="{FF2B5EF4-FFF2-40B4-BE49-F238E27FC236}">
                <a16:creationId xmlns:a16="http://schemas.microsoft.com/office/drawing/2014/main" id="{421FFEB9-C974-DEAB-A9F3-F6F984016F4C}"/>
              </a:ext>
            </a:extLst>
          </p:cNvPr>
          <p:cNvSpPr txBox="1"/>
          <p:nvPr/>
        </p:nvSpPr>
        <p:spPr>
          <a:xfrm>
            <a:off x="419519" y="1165611"/>
            <a:ext cx="8304963" cy="3477875"/>
          </a:xfrm>
          <a:prstGeom prst="rect">
            <a:avLst/>
          </a:prstGeom>
          <a:noFill/>
        </p:spPr>
        <p:txBody>
          <a:bodyPr wrap="square" rtlCol="0">
            <a:spAutoFit/>
          </a:bodyPr>
          <a:lstStyle/>
          <a:p>
            <a:r>
              <a:rPr lang="en-US" sz="2000" dirty="0"/>
              <a:t>When they came to the crowd, a man came to him, knelt before him, and said, “Lord, have mercy on my son, for he is an epileptic and he suffers terribly; he often falls into the fire and often into the water. And I brought him to your disciples, but they could not cure him.” Jesus answered, “You faithless and perverse generation, how much longer must I be with you? How much longer must I put up with you? Bring him here to me.” And Jesus rebuked the demon, and it came out of him, and the boy was cured instantly. Then the disciples came to Jesus privately and said, “Why could we not cast it out?” He said to them, “Because of your little faith. For truly I tell you, if you have faith the size of a mustard seed, you will say to this mountain, ‘Move from here to there,’ and it will move; and nothing will be impossible for you.” (NRSV)</a:t>
            </a:r>
          </a:p>
        </p:txBody>
      </p:sp>
    </p:spTree>
    <p:extLst>
      <p:ext uri="{BB962C8B-B14F-4D97-AF65-F5344CB8AC3E}">
        <p14:creationId xmlns:p14="http://schemas.microsoft.com/office/powerpoint/2010/main" val="358504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F8E535-6002-5765-4E96-129D48F0A3F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6343"/>
          <a:stretch/>
        </p:blipFill>
        <p:spPr>
          <a:xfrm>
            <a:off x="189" y="-160"/>
            <a:ext cx="9143811" cy="4798725"/>
          </a:xfrm>
          <a:prstGeom prst="rect">
            <a:avLst/>
          </a:prstGeom>
        </p:spPr>
      </p:pic>
      <p:sp>
        <p:nvSpPr>
          <p:cNvPr id="6" name="TextBox 5">
            <a:extLst>
              <a:ext uri="{FF2B5EF4-FFF2-40B4-BE49-F238E27FC236}">
                <a16:creationId xmlns:a16="http://schemas.microsoft.com/office/drawing/2014/main" id="{EEA9102E-117F-F445-8DF3-6F3354E114E2}"/>
              </a:ext>
            </a:extLst>
          </p:cNvPr>
          <p:cNvSpPr txBox="1"/>
          <p:nvPr/>
        </p:nvSpPr>
        <p:spPr>
          <a:xfrm>
            <a:off x="532563" y="214311"/>
            <a:ext cx="8078875" cy="1200329"/>
          </a:xfrm>
          <a:prstGeom prst="rect">
            <a:avLst/>
          </a:prstGeom>
          <a:noFill/>
        </p:spPr>
        <p:txBody>
          <a:bodyPr wrap="square" rtlCol="0">
            <a:spAutoFit/>
          </a:bodyPr>
          <a:lstStyle/>
          <a:p>
            <a:r>
              <a:rPr lang="en-US" sz="1800" dirty="0">
                <a:effectLst>
                  <a:outerShdw blurRad="50800" dist="38100" algn="l" rotWithShape="0">
                    <a:prstClr val="black">
                      <a:alpha val="40000"/>
                    </a:prstClr>
                  </a:outerShdw>
                </a:effectLst>
              </a:rPr>
              <a:t>Then the disciples came to Jesus privately and said, “Why could we not cast it out?” He said to them, “Because of your little faith. For truly I tell you, if you have faith the size of a mustard seed, you will say to this mountain, ‘Move from here to there,’ and it will move; and nothing will be impossible for you.”</a:t>
            </a:r>
            <a:endParaRPr lang="en-US" dirty="0">
              <a:effectLst>
                <a:outerShdw blurRad="50800" dist="38100" algn="l" rotWithShape="0">
                  <a:prstClr val="black">
                    <a:alpha val="40000"/>
                  </a:prstClr>
                </a:outerShdw>
              </a:effectLst>
            </a:endParaRPr>
          </a:p>
        </p:txBody>
      </p:sp>
    </p:spTree>
    <p:extLst>
      <p:ext uri="{BB962C8B-B14F-4D97-AF65-F5344CB8AC3E}">
        <p14:creationId xmlns:p14="http://schemas.microsoft.com/office/powerpoint/2010/main" val="354287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CBC80E-5D55-7509-B3BC-4AC82E04CAF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6343"/>
          <a:stretch/>
        </p:blipFill>
        <p:spPr>
          <a:xfrm>
            <a:off x="189" y="-160"/>
            <a:ext cx="9143811" cy="4798725"/>
          </a:xfrm>
          <a:prstGeom prst="rect">
            <a:avLst/>
          </a:prstGeom>
        </p:spPr>
      </p:pic>
      <p:sp>
        <p:nvSpPr>
          <p:cNvPr id="2" name="TextBox 1">
            <a:extLst>
              <a:ext uri="{FF2B5EF4-FFF2-40B4-BE49-F238E27FC236}">
                <a16:creationId xmlns:a16="http://schemas.microsoft.com/office/drawing/2014/main" id="{5EEE6750-762B-9BD2-23CD-21DFCB426FB2}"/>
              </a:ext>
            </a:extLst>
          </p:cNvPr>
          <p:cNvSpPr txBox="1"/>
          <p:nvPr/>
        </p:nvSpPr>
        <p:spPr>
          <a:xfrm>
            <a:off x="733530" y="81242"/>
            <a:ext cx="7676940" cy="1323439"/>
          </a:xfrm>
          <a:prstGeom prst="rect">
            <a:avLst/>
          </a:prstGeom>
          <a:noFill/>
        </p:spPr>
        <p:txBody>
          <a:bodyPr wrap="square" rtlCol="0">
            <a:spAutoFit/>
          </a:bodyPr>
          <a:lstStyle/>
          <a:p>
            <a:pPr algn="ctr"/>
            <a:r>
              <a:rPr lang="en-US" sz="4000" dirty="0">
                <a:effectLst>
                  <a:outerShdw blurRad="50800" dist="38100" algn="l" rotWithShape="0">
                    <a:prstClr val="black">
                      <a:alpha val="40000"/>
                    </a:prstClr>
                  </a:outerShdw>
                </a:effectLst>
              </a:rPr>
              <a:t>How does Jesus use</a:t>
            </a:r>
          </a:p>
          <a:p>
            <a:pPr algn="ctr"/>
            <a:r>
              <a:rPr lang="en-US" sz="4000" dirty="0">
                <a:effectLst>
                  <a:outerShdw blurRad="50800" dist="38100" algn="l" rotWithShape="0">
                    <a:prstClr val="black">
                      <a:alpha val="40000"/>
                    </a:prstClr>
                  </a:outerShdw>
                </a:effectLst>
              </a:rPr>
              <a:t>current events in this parable? </a:t>
            </a:r>
          </a:p>
        </p:txBody>
      </p:sp>
    </p:spTree>
    <p:extLst>
      <p:ext uri="{BB962C8B-B14F-4D97-AF65-F5344CB8AC3E}">
        <p14:creationId xmlns:p14="http://schemas.microsoft.com/office/powerpoint/2010/main" val="201636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7B701-F7E9-6191-EE96-320C481B8B6A}"/>
              </a:ext>
            </a:extLst>
          </p:cNvPr>
          <p:cNvSpPr>
            <a:spLocks noGrp="1"/>
          </p:cNvSpPr>
          <p:nvPr>
            <p:ph type="title"/>
          </p:nvPr>
        </p:nvSpPr>
        <p:spPr/>
        <p:txBody>
          <a:bodyPr/>
          <a:lstStyle/>
          <a:p>
            <a:r>
              <a:rPr lang="en-US" dirty="0"/>
              <a:t>My Thoughts...</a:t>
            </a:r>
          </a:p>
        </p:txBody>
      </p:sp>
      <p:sp>
        <p:nvSpPr>
          <p:cNvPr id="3" name="Content Placeholder 2">
            <a:extLst>
              <a:ext uri="{FF2B5EF4-FFF2-40B4-BE49-F238E27FC236}">
                <a16:creationId xmlns:a16="http://schemas.microsoft.com/office/drawing/2014/main" id="{884C48D9-B834-040D-D3D5-64BE6DDE903B}"/>
              </a:ext>
            </a:extLst>
          </p:cNvPr>
          <p:cNvSpPr>
            <a:spLocks noGrp="1"/>
          </p:cNvSpPr>
          <p:nvPr>
            <p:ph idx="1"/>
          </p:nvPr>
        </p:nvSpPr>
        <p:spPr/>
        <p:txBody>
          <a:bodyPr/>
          <a:lstStyle/>
          <a:p>
            <a:r>
              <a:rPr lang="en-US" dirty="0"/>
              <a:t>The moving of the mountain was not an impossible feat. It was a real event.</a:t>
            </a:r>
          </a:p>
          <a:p>
            <a:r>
              <a:rPr lang="en-US" dirty="0"/>
              <a:t>Jesus is not promising magical powers.</a:t>
            </a:r>
          </a:p>
          <a:p>
            <a:r>
              <a:rPr lang="en-US" dirty="0"/>
              <a:t>Jesus promises faithful empowerment.</a:t>
            </a:r>
          </a:p>
          <a:p>
            <a:r>
              <a:rPr lang="en-US" dirty="0"/>
              <a:t>Even for those with the minutest faith.</a:t>
            </a:r>
          </a:p>
        </p:txBody>
      </p:sp>
    </p:spTree>
    <p:extLst>
      <p:ext uri="{BB962C8B-B14F-4D97-AF65-F5344CB8AC3E}">
        <p14:creationId xmlns:p14="http://schemas.microsoft.com/office/powerpoint/2010/main" val="1523682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2EA57-1356-8D4D-BF21-79EC807A68DD}"/>
              </a:ext>
            </a:extLst>
          </p:cNvPr>
          <p:cNvSpPr>
            <a:spLocks noGrp="1"/>
          </p:cNvSpPr>
          <p:nvPr>
            <p:ph type="title"/>
          </p:nvPr>
        </p:nvSpPr>
        <p:spPr>
          <a:xfrm>
            <a:off x="457200" y="205979"/>
            <a:ext cx="8229600" cy="857250"/>
          </a:xfrm>
        </p:spPr>
        <p:txBody>
          <a:bodyPr/>
          <a:lstStyle/>
          <a:p>
            <a:r>
              <a:rPr lang="en-US"/>
              <a:t>Summary</a:t>
            </a:r>
            <a:endParaRPr lang="en-US" dirty="0"/>
          </a:p>
        </p:txBody>
      </p:sp>
      <p:sp>
        <p:nvSpPr>
          <p:cNvPr id="3" name="Content Placeholder 2">
            <a:extLst>
              <a:ext uri="{FF2B5EF4-FFF2-40B4-BE49-F238E27FC236}">
                <a16:creationId xmlns:a16="http://schemas.microsoft.com/office/drawing/2014/main" id="{E4442BDC-C48A-314F-B62B-72DFD4CF9AB2}"/>
              </a:ext>
            </a:extLst>
          </p:cNvPr>
          <p:cNvSpPr>
            <a:spLocks noGrp="1"/>
          </p:cNvSpPr>
          <p:nvPr>
            <p:ph idx="1"/>
          </p:nvPr>
        </p:nvSpPr>
        <p:spPr>
          <a:xfrm>
            <a:off x="457200" y="1200151"/>
            <a:ext cx="8229600" cy="3394472"/>
          </a:xfrm>
        </p:spPr>
        <p:txBody>
          <a:bodyPr>
            <a:noAutofit/>
          </a:bodyPr>
          <a:lstStyle/>
          <a:p>
            <a:r>
              <a:rPr lang="en-US" sz="2800" dirty="0"/>
              <a:t>Jesus uses well-known, current events as the basis for (some of) his teachings.</a:t>
            </a:r>
          </a:p>
          <a:p>
            <a:r>
              <a:rPr lang="en-US" sz="2800" dirty="0"/>
              <a:t>These events add context to provide possible new meanings for the text.</a:t>
            </a:r>
          </a:p>
          <a:p>
            <a:pPr lvl="1"/>
            <a:r>
              <a:rPr lang="en-US" sz="2400" dirty="0"/>
              <a:t>The 10 servants upend the social order through their faithful service.</a:t>
            </a:r>
          </a:p>
          <a:p>
            <a:pPr lvl="1"/>
            <a:r>
              <a:rPr lang="en-US" sz="2400" dirty="0"/>
              <a:t>Even those with the smallest faith are promised empowerment.</a:t>
            </a:r>
          </a:p>
          <a:p>
            <a:endParaRPr lang="en-US" sz="2800" dirty="0"/>
          </a:p>
        </p:txBody>
      </p:sp>
    </p:spTree>
    <p:extLst>
      <p:ext uri="{BB962C8B-B14F-4D97-AF65-F5344CB8AC3E}">
        <p14:creationId xmlns:p14="http://schemas.microsoft.com/office/powerpoint/2010/main" val="399120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BEACA-71AD-FD4C-B0B1-D21086F190CF}"/>
              </a:ext>
            </a:extLst>
          </p:cNvPr>
          <p:cNvSpPr>
            <a:spLocks noGrp="1"/>
          </p:cNvSpPr>
          <p:nvPr>
            <p:ph type="title"/>
          </p:nvPr>
        </p:nvSpPr>
        <p:spPr/>
        <p:txBody>
          <a:bodyPr/>
          <a:lstStyle/>
          <a:p>
            <a:r>
              <a:rPr lang="en-US" dirty="0"/>
              <a:t>Next Week</a:t>
            </a:r>
          </a:p>
        </p:txBody>
      </p:sp>
      <p:sp>
        <p:nvSpPr>
          <p:cNvPr id="3" name="Content Placeholder 2">
            <a:extLst>
              <a:ext uri="{FF2B5EF4-FFF2-40B4-BE49-F238E27FC236}">
                <a16:creationId xmlns:a16="http://schemas.microsoft.com/office/drawing/2014/main" id="{4B48F12A-1BAE-4E41-A234-31557D285204}"/>
              </a:ext>
            </a:extLst>
          </p:cNvPr>
          <p:cNvSpPr>
            <a:spLocks noGrp="1"/>
          </p:cNvSpPr>
          <p:nvPr>
            <p:ph idx="1"/>
          </p:nvPr>
        </p:nvSpPr>
        <p:spPr/>
        <p:txBody>
          <a:bodyPr>
            <a:normAutofit lnSpcReduction="10000"/>
          </a:bodyPr>
          <a:lstStyle/>
          <a:p>
            <a:r>
              <a:rPr lang="en-US" dirty="0"/>
              <a:t>The Parable of the Persistent Widow</a:t>
            </a:r>
          </a:p>
          <a:p>
            <a:r>
              <a:rPr lang="en-US" dirty="0"/>
              <a:t>Read Luke 18:1–8</a:t>
            </a:r>
          </a:p>
          <a:p>
            <a:r>
              <a:rPr lang="en-US" dirty="0"/>
              <a:t>What Jewish interpretive technique does Jesus use with this parable?</a:t>
            </a:r>
          </a:p>
          <a:p>
            <a:endParaRPr lang="en-US" dirty="0"/>
          </a:p>
          <a:p>
            <a:r>
              <a:rPr lang="en-US" dirty="0"/>
              <a:t>How do YOU read this parable?</a:t>
            </a:r>
          </a:p>
        </p:txBody>
      </p:sp>
    </p:spTree>
    <p:extLst>
      <p:ext uri="{BB962C8B-B14F-4D97-AF65-F5344CB8AC3E}">
        <p14:creationId xmlns:p14="http://schemas.microsoft.com/office/powerpoint/2010/main" val="62247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26D518-294E-5D9B-0153-55F3A241200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4370" y="12859"/>
            <a:ext cx="9095261" cy="4951027"/>
          </a:xfrm>
          <a:prstGeom prst="rect">
            <a:avLst/>
          </a:prstGeom>
        </p:spPr>
      </p:pic>
      <p:sp>
        <p:nvSpPr>
          <p:cNvPr id="4" name="Title 3">
            <a:extLst>
              <a:ext uri="{FF2B5EF4-FFF2-40B4-BE49-F238E27FC236}">
                <a16:creationId xmlns:a16="http://schemas.microsoft.com/office/drawing/2014/main" id="{7EE54ED6-CF87-2EC1-29BE-5906737268ED}"/>
              </a:ext>
            </a:extLst>
          </p:cNvPr>
          <p:cNvSpPr>
            <a:spLocks noGrp="1"/>
          </p:cNvSpPr>
          <p:nvPr>
            <p:ph type="ctrTitle"/>
          </p:nvPr>
        </p:nvSpPr>
        <p:spPr>
          <a:xfrm>
            <a:off x="685800" y="12859"/>
            <a:ext cx="7772400" cy="1102519"/>
          </a:xfrm>
          <a:noFill/>
          <a:ln>
            <a:noFill/>
          </a:ln>
        </p:spPr>
        <p:txBody>
          <a:bodyPr/>
          <a:lstStyle/>
          <a:p>
            <a:r>
              <a:rPr lang="en-US" dirty="0">
                <a:effectLst>
                  <a:outerShdw blurRad="50800" dist="38100" dir="16200000" rotWithShape="0">
                    <a:prstClr val="black">
                      <a:alpha val="40000"/>
                    </a:prstClr>
                  </a:outerShdw>
                </a:effectLst>
              </a:rPr>
              <a:t>Jesus and Current Events</a:t>
            </a:r>
          </a:p>
        </p:txBody>
      </p:sp>
    </p:spTree>
    <p:extLst>
      <p:ext uri="{BB962C8B-B14F-4D97-AF65-F5344CB8AC3E}">
        <p14:creationId xmlns:p14="http://schemas.microsoft.com/office/powerpoint/2010/main" val="26089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0F9610-3F6B-65AE-08D7-C83AB1A2A19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3953" y="0"/>
            <a:ext cx="9120047" cy="5014912"/>
          </a:xfrm>
          <a:prstGeom prst="rect">
            <a:avLst/>
          </a:prstGeom>
        </p:spPr>
      </p:pic>
      <p:sp>
        <p:nvSpPr>
          <p:cNvPr id="2" name="Title 1">
            <a:extLst>
              <a:ext uri="{FF2B5EF4-FFF2-40B4-BE49-F238E27FC236}">
                <a16:creationId xmlns:a16="http://schemas.microsoft.com/office/drawing/2014/main" id="{411059BA-8E98-1981-41D3-72A1B0CAC563}"/>
              </a:ext>
            </a:extLst>
          </p:cNvPr>
          <p:cNvSpPr>
            <a:spLocks noGrp="1"/>
          </p:cNvSpPr>
          <p:nvPr>
            <p:ph type="title"/>
          </p:nvPr>
        </p:nvSpPr>
        <p:spPr/>
        <p:txBody>
          <a:bodyPr/>
          <a:lstStyle/>
          <a:p>
            <a:r>
              <a:rPr lang="en-US" dirty="0">
                <a:effectLst>
                  <a:outerShdw blurRad="50800" dist="38100" algn="l" rotWithShape="0">
                    <a:prstClr val="black">
                      <a:alpha val="40000"/>
                    </a:prstClr>
                  </a:outerShdw>
                </a:effectLst>
              </a:rPr>
              <a:t>Herod the Great (and Family)</a:t>
            </a:r>
          </a:p>
        </p:txBody>
      </p:sp>
    </p:spTree>
    <p:extLst>
      <p:ext uri="{BB962C8B-B14F-4D97-AF65-F5344CB8AC3E}">
        <p14:creationId xmlns:p14="http://schemas.microsoft.com/office/powerpoint/2010/main" val="33538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5466F-4A13-FC02-92E0-CFF1A1BAFCAB}"/>
              </a:ext>
            </a:extLst>
          </p:cNvPr>
          <p:cNvSpPr>
            <a:spLocks noGrp="1"/>
          </p:cNvSpPr>
          <p:nvPr>
            <p:ph type="title"/>
          </p:nvPr>
        </p:nvSpPr>
        <p:spPr/>
        <p:txBody>
          <a:bodyPr/>
          <a:lstStyle/>
          <a:p>
            <a:r>
              <a:rPr lang="en-US" dirty="0"/>
              <a:t>A Brief History...</a:t>
            </a:r>
          </a:p>
        </p:txBody>
      </p:sp>
      <p:sp>
        <p:nvSpPr>
          <p:cNvPr id="3" name="Content Placeholder 2">
            <a:extLst>
              <a:ext uri="{FF2B5EF4-FFF2-40B4-BE49-F238E27FC236}">
                <a16:creationId xmlns:a16="http://schemas.microsoft.com/office/drawing/2014/main" id="{66B02287-32FE-49B4-BA19-9314D27575F7}"/>
              </a:ext>
            </a:extLst>
          </p:cNvPr>
          <p:cNvSpPr>
            <a:spLocks noGrp="1"/>
          </p:cNvSpPr>
          <p:nvPr>
            <p:ph idx="1"/>
          </p:nvPr>
        </p:nvSpPr>
        <p:spPr/>
        <p:txBody>
          <a:bodyPr>
            <a:normAutofit fontScale="77500" lnSpcReduction="20000"/>
          </a:bodyPr>
          <a:lstStyle/>
          <a:p>
            <a:r>
              <a:rPr lang="en-US" dirty="0"/>
              <a:t>1250 BCE(?) – Israel enters Promised Land</a:t>
            </a:r>
          </a:p>
          <a:p>
            <a:r>
              <a:rPr lang="en-US" dirty="0"/>
              <a:t>1060 BCE – Saul appointed King</a:t>
            </a:r>
          </a:p>
          <a:p>
            <a:r>
              <a:rPr lang="en-US" dirty="0"/>
              <a:t>1000 BCE – David becomes King</a:t>
            </a:r>
          </a:p>
          <a:p>
            <a:r>
              <a:rPr lang="en-US" dirty="0"/>
              <a:t>960 BCE – Solomon becomes King</a:t>
            </a:r>
          </a:p>
          <a:p>
            <a:r>
              <a:rPr lang="en-US" dirty="0"/>
              <a:t>920 BCE – Divided Kingdom (Israel &amp; Judah)</a:t>
            </a:r>
          </a:p>
          <a:p>
            <a:r>
              <a:rPr lang="en-US" dirty="0"/>
              <a:t>722 BCE – Assyria conquers Israel</a:t>
            </a:r>
          </a:p>
          <a:p>
            <a:pPr lvl="1"/>
            <a:r>
              <a:rPr lang="en-US" dirty="0"/>
              <a:t>Exiles elite from Northern Kingdom</a:t>
            </a:r>
          </a:p>
          <a:p>
            <a:pPr lvl="1"/>
            <a:r>
              <a:rPr lang="en-US" dirty="0"/>
              <a:t>Judah becomes a vassal of Assyria</a:t>
            </a:r>
          </a:p>
          <a:p>
            <a:r>
              <a:rPr lang="en-US" dirty="0"/>
              <a:t>612 BCE – Babylon conquers Assyria</a:t>
            </a:r>
          </a:p>
          <a:p>
            <a:endParaRPr lang="en-US" dirty="0"/>
          </a:p>
        </p:txBody>
      </p:sp>
    </p:spTree>
    <p:extLst>
      <p:ext uri="{BB962C8B-B14F-4D97-AF65-F5344CB8AC3E}">
        <p14:creationId xmlns:p14="http://schemas.microsoft.com/office/powerpoint/2010/main" val="337513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546D2-2509-1B6A-5FFD-EA9962B941C5}"/>
              </a:ext>
            </a:extLst>
          </p:cNvPr>
          <p:cNvSpPr>
            <a:spLocks noGrp="1"/>
          </p:cNvSpPr>
          <p:nvPr>
            <p:ph type="title"/>
          </p:nvPr>
        </p:nvSpPr>
        <p:spPr/>
        <p:txBody>
          <a:bodyPr/>
          <a:lstStyle/>
          <a:p>
            <a:r>
              <a:rPr lang="en-US" dirty="0"/>
              <a:t>A Brief History...</a:t>
            </a:r>
          </a:p>
        </p:txBody>
      </p:sp>
      <p:sp>
        <p:nvSpPr>
          <p:cNvPr id="3" name="Content Placeholder 2">
            <a:extLst>
              <a:ext uri="{FF2B5EF4-FFF2-40B4-BE49-F238E27FC236}">
                <a16:creationId xmlns:a16="http://schemas.microsoft.com/office/drawing/2014/main" id="{5649D54C-37BF-6C8A-4719-725F856E0532}"/>
              </a:ext>
            </a:extLst>
          </p:cNvPr>
          <p:cNvSpPr>
            <a:spLocks noGrp="1"/>
          </p:cNvSpPr>
          <p:nvPr>
            <p:ph idx="1"/>
          </p:nvPr>
        </p:nvSpPr>
        <p:spPr/>
        <p:txBody>
          <a:bodyPr>
            <a:normAutofit fontScale="55000" lnSpcReduction="20000"/>
          </a:bodyPr>
          <a:lstStyle/>
          <a:p>
            <a:r>
              <a:rPr lang="en-US" dirty="0"/>
              <a:t>587 BCE                Babylonians Destroy Jerusalem and Temple. Babylonian exile.</a:t>
            </a:r>
          </a:p>
          <a:p>
            <a:r>
              <a:rPr lang="en-US" dirty="0"/>
              <a:t>539 BCE                Persian conquest of Babylonia by Cyrus the Great</a:t>
            </a:r>
          </a:p>
          <a:p>
            <a:r>
              <a:rPr lang="en-US" dirty="0"/>
              <a:t>530s–520s BCE   Waves of Jews return from Babylonia</a:t>
            </a:r>
          </a:p>
          <a:p>
            <a:r>
              <a:rPr lang="en-US" dirty="0"/>
              <a:t>516 BCE                Temple rebuilt</a:t>
            </a:r>
          </a:p>
          <a:p>
            <a:r>
              <a:rPr lang="en-US" dirty="0"/>
              <a:t>458–432 BCE       Ezra &amp; Nehemiah</a:t>
            </a:r>
          </a:p>
          <a:p>
            <a:r>
              <a:rPr lang="en-US" dirty="0"/>
              <a:t>333/34 BCE          Alexander the Great conquers Persia</a:t>
            </a:r>
          </a:p>
          <a:p>
            <a:r>
              <a:rPr lang="en-US" dirty="0"/>
              <a:t>301 BCE                Macedonia Ptolemies rule Judea</a:t>
            </a:r>
          </a:p>
          <a:p>
            <a:r>
              <a:rPr lang="en-US" dirty="0"/>
              <a:t>200 BCE                Seleucids rule Judea</a:t>
            </a:r>
          </a:p>
          <a:p>
            <a:r>
              <a:rPr lang="en-US" dirty="0"/>
              <a:t>168/7 BCE            Antiochus Epiphanes (Seleucid) Persecution</a:t>
            </a:r>
          </a:p>
          <a:p>
            <a:r>
              <a:rPr lang="en-US" dirty="0"/>
              <a:t>164 BCE                Maccabees reconquer and purify the temple</a:t>
            </a:r>
          </a:p>
          <a:p>
            <a:r>
              <a:rPr lang="en-US" dirty="0"/>
              <a:t>164–63 BCE          Start of Maccabean/Hasmonean rule</a:t>
            </a:r>
          </a:p>
          <a:p>
            <a:r>
              <a:rPr lang="en-US" dirty="0"/>
              <a:t>63 BCE                   Start of the Roman period</a:t>
            </a:r>
          </a:p>
        </p:txBody>
      </p:sp>
    </p:spTree>
    <p:extLst>
      <p:ext uri="{BB962C8B-B14F-4D97-AF65-F5344CB8AC3E}">
        <p14:creationId xmlns:p14="http://schemas.microsoft.com/office/powerpoint/2010/main" val="375161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B0C80-C2A9-9F5B-5329-C7C0258FBDD3}"/>
              </a:ext>
            </a:extLst>
          </p:cNvPr>
          <p:cNvSpPr>
            <a:spLocks noGrp="1"/>
          </p:cNvSpPr>
          <p:nvPr>
            <p:ph type="title"/>
          </p:nvPr>
        </p:nvSpPr>
        <p:spPr/>
        <p:txBody>
          <a:bodyPr/>
          <a:lstStyle/>
          <a:p>
            <a:r>
              <a:rPr lang="en-US" dirty="0"/>
              <a:t>The Problem with Herod</a:t>
            </a:r>
          </a:p>
        </p:txBody>
      </p:sp>
      <p:sp>
        <p:nvSpPr>
          <p:cNvPr id="3" name="Content Placeholder 2">
            <a:extLst>
              <a:ext uri="{FF2B5EF4-FFF2-40B4-BE49-F238E27FC236}">
                <a16:creationId xmlns:a16="http://schemas.microsoft.com/office/drawing/2014/main" id="{A9B1B1F2-A7CB-F92A-8B4A-C5C086DC92FF}"/>
              </a:ext>
            </a:extLst>
          </p:cNvPr>
          <p:cNvSpPr>
            <a:spLocks noGrp="1"/>
          </p:cNvSpPr>
          <p:nvPr>
            <p:ph idx="1"/>
          </p:nvPr>
        </p:nvSpPr>
        <p:spPr/>
        <p:txBody>
          <a:bodyPr>
            <a:normAutofit fontScale="55000" lnSpcReduction="20000"/>
          </a:bodyPr>
          <a:lstStyle/>
          <a:p>
            <a:r>
              <a:rPr lang="en-US" dirty="0"/>
              <a:t>Herod (72–4 BCE)</a:t>
            </a:r>
          </a:p>
          <a:p>
            <a:pPr lvl="1"/>
            <a:r>
              <a:rPr lang="en-US" dirty="0"/>
              <a:t>Father (Antipater) was an Idumean (Edomite).</a:t>
            </a:r>
          </a:p>
          <a:p>
            <a:pPr lvl="1"/>
            <a:r>
              <a:rPr lang="en-US" dirty="0"/>
              <a:t>Mother (</a:t>
            </a:r>
            <a:r>
              <a:rPr lang="en-US" dirty="0" err="1"/>
              <a:t>Cypros</a:t>
            </a:r>
            <a:r>
              <a:rPr lang="en-US" dirty="0"/>
              <a:t>) was Nabatean from Petra.</a:t>
            </a:r>
          </a:p>
          <a:p>
            <a:pPr lvl="1"/>
            <a:r>
              <a:rPr lang="en-US" dirty="0"/>
              <a:t>Idumeans were converts to Judaism.</a:t>
            </a:r>
          </a:p>
          <a:p>
            <a:endParaRPr lang="en-US" dirty="0"/>
          </a:p>
          <a:p>
            <a:r>
              <a:rPr lang="en-US" dirty="0"/>
              <a:t>Herod’s detractors did not consider him to be a “real” Jew.</a:t>
            </a:r>
          </a:p>
          <a:p>
            <a:pPr lvl="1"/>
            <a:r>
              <a:rPr lang="en-US" dirty="0"/>
              <a:t>Apparently this was a sore point for Herod.</a:t>
            </a:r>
          </a:p>
          <a:p>
            <a:endParaRPr lang="en-US" dirty="0"/>
          </a:p>
          <a:p>
            <a:r>
              <a:rPr lang="en-US" dirty="0"/>
              <a:t>Herod was not born to Jewish aristocracy.</a:t>
            </a:r>
          </a:p>
          <a:p>
            <a:pPr lvl="1"/>
            <a:r>
              <a:rPr lang="en-US" dirty="0"/>
              <a:t>He was of common birth.</a:t>
            </a:r>
          </a:p>
          <a:p>
            <a:endParaRPr lang="en-US" dirty="0"/>
          </a:p>
          <a:p>
            <a:r>
              <a:rPr lang="en-US" dirty="0"/>
              <a:t>Herod marries </a:t>
            </a:r>
            <a:r>
              <a:rPr lang="en-US" dirty="0" err="1"/>
              <a:t>Miramme</a:t>
            </a:r>
            <a:r>
              <a:rPr lang="en-US" dirty="0"/>
              <a:t>, a Hasmonean princess.</a:t>
            </a:r>
          </a:p>
          <a:p>
            <a:pPr lvl="1"/>
            <a:r>
              <a:rPr lang="en-US" dirty="0"/>
              <a:t>Gain Jewish credibility / ensure his sons are considered Hasmoneans.</a:t>
            </a:r>
          </a:p>
        </p:txBody>
      </p:sp>
    </p:spTree>
    <p:extLst>
      <p:ext uri="{BB962C8B-B14F-4D97-AF65-F5344CB8AC3E}">
        <p14:creationId xmlns:p14="http://schemas.microsoft.com/office/powerpoint/2010/main" val="47353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500"/>
                                        <p:tgtEl>
                                          <p:spTgt spid="3">
                                            <p:txEl>
                                              <p:pRg st="11" end="11"/>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12" end="12"/>
                                            </p:txEl>
                                          </p:spTgt>
                                        </p:tgtEl>
                                        <p:attrNameLst>
                                          <p:attrName>style.visibility</p:attrName>
                                        </p:attrNameLst>
                                      </p:cBhvr>
                                      <p:to>
                                        <p:strVal val="visible"/>
                                      </p:to>
                                    </p:set>
                                    <p:animEffect transition="in" filter="fade">
                                      <p:cBhvr>
                                        <p:cTn id="40"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DD0CC-9A2D-CBFB-429D-C983D79FE9CF}"/>
              </a:ext>
            </a:extLst>
          </p:cNvPr>
          <p:cNvSpPr>
            <a:spLocks noGrp="1"/>
          </p:cNvSpPr>
          <p:nvPr>
            <p:ph type="title"/>
          </p:nvPr>
        </p:nvSpPr>
        <p:spPr/>
        <p:txBody>
          <a:bodyPr/>
          <a:lstStyle/>
          <a:p>
            <a:r>
              <a:rPr lang="en-US" dirty="0"/>
              <a:t>Herod: A Complex Figure</a:t>
            </a:r>
          </a:p>
        </p:txBody>
      </p:sp>
      <p:sp>
        <p:nvSpPr>
          <p:cNvPr id="3" name="Content Placeholder 2">
            <a:extLst>
              <a:ext uri="{FF2B5EF4-FFF2-40B4-BE49-F238E27FC236}">
                <a16:creationId xmlns:a16="http://schemas.microsoft.com/office/drawing/2014/main" id="{E7E4E9E6-4BFA-0D79-5255-38CB52E11CB4}"/>
              </a:ext>
            </a:extLst>
          </p:cNvPr>
          <p:cNvSpPr>
            <a:spLocks noGrp="1"/>
          </p:cNvSpPr>
          <p:nvPr>
            <p:ph idx="1"/>
          </p:nvPr>
        </p:nvSpPr>
        <p:spPr/>
        <p:txBody>
          <a:bodyPr/>
          <a:lstStyle/>
          <a:p>
            <a:r>
              <a:rPr lang="en-US" dirty="0"/>
              <a:t>Accomplished military leader</a:t>
            </a:r>
          </a:p>
          <a:p>
            <a:r>
              <a:rPr lang="en-US" dirty="0"/>
              <a:t>Master politician</a:t>
            </a:r>
          </a:p>
          <a:p>
            <a:r>
              <a:rPr lang="en-US" dirty="0"/>
              <a:t>Unparalleled builder</a:t>
            </a:r>
          </a:p>
          <a:p>
            <a:r>
              <a:rPr lang="en-US" dirty="0"/>
              <a:t>Paranoid ruler</a:t>
            </a:r>
          </a:p>
          <a:p>
            <a:r>
              <a:rPr lang="en-US" dirty="0"/>
              <a:t>Ruthless psychopath</a:t>
            </a:r>
          </a:p>
        </p:txBody>
      </p:sp>
    </p:spTree>
    <p:extLst>
      <p:ext uri="{BB962C8B-B14F-4D97-AF65-F5344CB8AC3E}">
        <p14:creationId xmlns:p14="http://schemas.microsoft.com/office/powerpoint/2010/main" val="71202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D390A-29DA-2655-13C3-74B73E5EFA28}"/>
              </a:ext>
            </a:extLst>
          </p:cNvPr>
          <p:cNvSpPr>
            <a:spLocks noGrp="1"/>
          </p:cNvSpPr>
          <p:nvPr>
            <p:ph type="title"/>
          </p:nvPr>
        </p:nvSpPr>
        <p:spPr/>
        <p:txBody>
          <a:bodyPr/>
          <a:lstStyle/>
          <a:p>
            <a:r>
              <a:rPr lang="en-US" dirty="0"/>
              <a:t>Herod the Builder</a:t>
            </a:r>
          </a:p>
        </p:txBody>
      </p:sp>
      <p:pic>
        <p:nvPicPr>
          <p:cNvPr id="3" name="Picture 2">
            <a:extLst>
              <a:ext uri="{FF2B5EF4-FFF2-40B4-BE49-F238E27FC236}">
                <a16:creationId xmlns:a16="http://schemas.microsoft.com/office/drawing/2014/main" id="{AE2AC880-B821-B24D-B447-6902F2C8D17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4389" y="1048473"/>
            <a:ext cx="2770210" cy="1523277"/>
          </a:xfrm>
          <a:prstGeom prst="rect">
            <a:avLst/>
          </a:prstGeom>
        </p:spPr>
      </p:pic>
      <p:pic>
        <p:nvPicPr>
          <p:cNvPr id="7" name="Picture 6">
            <a:extLst>
              <a:ext uri="{FF2B5EF4-FFF2-40B4-BE49-F238E27FC236}">
                <a16:creationId xmlns:a16="http://schemas.microsoft.com/office/drawing/2014/main" id="{4277B634-9965-5CBF-3992-E50543017EB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316815" y="943820"/>
            <a:ext cx="2578489" cy="1718993"/>
          </a:xfrm>
          <a:prstGeom prst="rect">
            <a:avLst/>
          </a:prstGeom>
        </p:spPr>
      </p:pic>
      <p:pic>
        <p:nvPicPr>
          <p:cNvPr id="9" name="Picture 8">
            <a:extLst>
              <a:ext uri="{FF2B5EF4-FFF2-40B4-BE49-F238E27FC236}">
                <a16:creationId xmlns:a16="http://schemas.microsoft.com/office/drawing/2014/main" id="{DE8D0BD1-728D-958F-371D-08FE3AD79EF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01285" y="3213099"/>
            <a:ext cx="2452632" cy="1635089"/>
          </a:xfrm>
          <a:prstGeom prst="rect">
            <a:avLst/>
          </a:prstGeom>
        </p:spPr>
      </p:pic>
      <p:pic>
        <p:nvPicPr>
          <p:cNvPr id="10" name="Picture 9">
            <a:extLst>
              <a:ext uri="{FF2B5EF4-FFF2-40B4-BE49-F238E27FC236}">
                <a16:creationId xmlns:a16="http://schemas.microsoft.com/office/drawing/2014/main" id="{201B58E1-F2F0-5684-9266-EBE1A055DE1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0" y="3383905"/>
            <a:ext cx="2884599" cy="1390039"/>
          </a:xfrm>
          <a:prstGeom prst="rect">
            <a:avLst/>
          </a:prstGeom>
        </p:spPr>
      </p:pic>
      <p:pic>
        <p:nvPicPr>
          <p:cNvPr id="5" name="Picture 4">
            <a:extLst>
              <a:ext uri="{FF2B5EF4-FFF2-40B4-BE49-F238E27FC236}">
                <a16:creationId xmlns:a16="http://schemas.microsoft.com/office/drawing/2014/main" id="{CB075CFF-208F-6F33-14B9-796C7D545DF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783394" y="1475240"/>
            <a:ext cx="4013472" cy="3010105"/>
          </a:xfrm>
          <a:prstGeom prst="rect">
            <a:avLst/>
          </a:prstGeom>
        </p:spPr>
      </p:pic>
    </p:spTree>
    <p:extLst>
      <p:ext uri="{BB962C8B-B14F-4D97-AF65-F5344CB8AC3E}">
        <p14:creationId xmlns:p14="http://schemas.microsoft.com/office/powerpoint/2010/main" val="176728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Black .thmx</Template>
  <TotalTime>15922</TotalTime>
  <Words>986</Words>
  <Application>Microsoft Macintosh PowerPoint</Application>
  <PresentationFormat>On-screen Show (16:9)</PresentationFormat>
  <Paragraphs>102</Paragraphs>
  <Slides>26</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Inter</vt:lpstr>
      <vt:lpstr>Black</vt:lpstr>
      <vt:lpstr>Ancient Insights</vt:lpstr>
      <vt:lpstr>Objective and Method</vt:lpstr>
      <vt:lpstr>Jesus and Current Events</vt:lpstr>
      <vt:lpstr>Herod the Great (and Family)</vt:lpstr>
      <vt:lpstr>A Brief History...</vt:lpstr>
      <vt:lpstr>A Brief History...</vt:lpstr>
      <vt:lpstr>The Problem with Herod</vt:lpstr>
      <vt:lpstr>Herod: A Complex Figure</vt:lpstr>
      <vt:lpstr>Herod the Builder</vt:lpstr>
      <vt:lpstr>Judea’s Trade Problem</vt:lpstr>
      <vt:lpstr>Herod’s Solution:</vt:lpstr>
      <vt:lpstr>Caesarea Maritima</vt:lpstr>
      <vt:lpstr>Caesarea Maritima</vt:lpstr>
      <vt:lpstr>Caesarea Maritima</vt:lpstr>
      <vt:lpstr>Masada</vt:lpstr>
      <vt:lpstr>The Temple</vt:lpstr>
      <vt:lpstr>Herodium</vt:lpstr>
      <vt:lpstr>Herodium</vt:lpstr>
      <vt:lpstr>Herodium</vt:lpstr>
      <vt:lpstr>Herodium</vt:lpstr>
      <vt:lpstr>Matt 17:14–20</vt:lpstr>
      <vt:lpstr>PowerPoint Presentation</vt:lpstr>
      <vt:lpstr>PowerPoint Presentation</vt:lpstr>
      <vt:lpstr>My Thoughts...</vt:lpstr>
      <vt:lpstr>Summary</vt:lpstr>
      <vt:lpstr>Next Week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Last Supper</dc:title>
  <dc:creator>Rob Kranz</dc:creator>
  <cp:lastModifiedBy>Rob Kranz</cp:lastModifiedBy>
  <cp:revision>790</cp:revision>
  <cp:lastPrinted>2023-01-29T03:14:22Z</cp:lastPrinted>
  <dcterms:created xsi:type="dcterms:W3CDTF">2014-10-04T23:26:39Z</dcterms:created>
  <dcterms:modified xsi:type="dcterms:W3CDTF">2023-08-08T19:15:23Z</dcterms:modified>
</cp:coreProperties>
</file>