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649" r:id="rId2"/>
    <p:sldId id="815" r:id="rId3"/>
    <p:sldId id="877" r:id="rId4"/>
    <p:sldId id="878" r:id="rId5"/>
    <p:sldId id="879" r:id="rId6"/>
    <p:sldId id="880" r:id="rId7"/>
    <p:sldId id="881" r:id="rId8"/>
    <p:sldId id="816" r:id="rId9"/>
    <p:sldId id="849" r:id="rId10"/>
    <p:sldId id="850" r:id="rId11"/>
    <p:sldId id="852" r:id="rId12"/>
    <p:sldId id="851" r:id="rId13"/>
    <p:sldId id="854" r:id="rId14"/>
    <p:sldId id="855" r:id="rId15"/>
    <p:sldId id="856" r:id="rId16"/>
    <p:sldId id="857" r:id="rId17"/>
    <p:sldId id="853" r:id="rId18"/>
    <p:sldId id="858" r:id="rId19"/>
    <p:sldId id="859" r:id="rId20"/>
    <p:sldId id="860" r:id="rId21"/>
    <p:sldId id="861" r:id="rId22"/>
    <p:sldId id="862" r:id="rId23"/>
    <p:sldId id="863" r:id="rId24"/>
    <p:sldId id="864" r:id="rId25"/>
    <p:sldId id="865" r:id="rId26"/>
    <p:sldId id="866" r:id="rId27"/>
    <p:sldId id="867" r:id="rId28"/>
    <p:sldId id="868" r:id="rId29"/>
    <p:sldId id="869" r:id="rId30"/>
    <p:sldId id="870" r:id="rId31"/>
    <p:sldId id="871" r:id="rId32"/>
    <p:sldId id="872" r:id="rId33"/>
    <p:sldId id="873" r:id="rId34"/>
    <p:sldId id="874" r:id="rId35"/>
    <p:sldId id="875" r:id="rId36"/>
    <p:sldId id="876" r:id="rId37"/>
    <p:sldId id="814" r:id="rId38"/>
    <p:sldId id="791" r:id="rId39"/>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3"/>
    <p:restoredTop sz="92748"/>
  </p:normalViewPr>
  <p:slideViewPr>
    <p:cSldViewPr snapToGrid="0" snapToObjects="1">
      <p:cViewPr varScale="1">
        <p:scale>
          <a:sx n="134" d="100"/>
          <a:sy n="134" d="100"/>
        </p:scale>
        <p:origin x="368" y="168"/>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1/28/24</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1/28/24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a:t>
            </a:fld>
            <a:endParaRPr lang="en-US"/>
          </a:p>
        </p:txBody>
      </p:sp>
    </p:spTree>
    <p:extLst>
      <p:ext uri="{BB962C8B-B14F-4D97-AF65-F5344CB8AC3E}">
        <p14:creationId xmlns:p14="http://schemas.microsoft.com/office/powerpoint/2010/main" val="183287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6</a:t>
            </a:fld>
            <a:endParaRPr lang="en-US"/>
          </a:p>
        </p:txBody>
      </p:sp>
    </p:spTree>
    <p:extLst>
      <p:ext uri="{BB962C8B-B14F-4D97-AF65-F5344CB8AC3E}">
        <p14:creationId xmlns:p14="http://schemas.microsoft.com/office/powerpoint/2010/main" val="105772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1/28/24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1/28/24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1/28/24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1/28/24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1/28/24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1/28/24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Women and Men</a:t>
            </a:r>
            <a:br>
              <a:rPr lang="en-US" dirty="0">
                <a:solidFill>
                  <a:schemeClr val="tx1"/>
                </a:solidFill>
                <a:effectLst>
                  <a:outerShdw blurRad="50800" dist="38100" dir="18900000" algn="bl" rotWithShape="0">
                    <a:prstClr val="black">
                      <a:alpha val="40000"/>
                    </a:prstClr>
                  </a:outerShdw>
                </a:effectLst>
              </a:rPr>
            </a:br>
            <a:r>
              <a:rPr lang="en-US" dirty="0">
                <a:solidFill>
                  <a:schemeClr val="tx1"/>
                </a:solidFill>
                <a:effectLst>
                  <a:outerShdw blurRad="50800" dist="38100" dir="18900000" algn="bl" rotWithShape="0">
                    <a:prstClr val="black">
                      <a:alpha val="40000"/>
                    </a:prstClr>
                  </a:outerShdw>
                </a:effectLst>
              </a:rPr>
              <a:t>in the Kingdom of God</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CF9F8-9C44-F3C4-D0B6-87F9AD69F03B}"/>
              </a:ext>
            </a:extLst>
          </p:cNvPr>
          <p:cNvSpPr txBox="1"/>
          <p:nvPr/>
        </p:nvSpPr>
        <p:spPr>
          <a:xfrm>
            <a:off x="560306" y="1625083"/>
            <a:ext cx="5406013" cy="2585323"/>
          </a:xfrm>
          <a:prstGeom prst="rect">
            <a:avLst/>
          </a:prstGeom>
          <a:noFill/>
        </p:spPr>
        <p:txBody>
          <a:bodyPr wrap="square" rtlCol="0">
            <a:spAutoFit/>
          </a:bodyPr>
          <a:lstStyle/>
          <a:p>
            <a:r>
              <a:rPr lang="en-US" dirty="0"/>
              <a:t>I desire, then, that in every place the men should pray, lifting up holy hands without anger or argument; also that the </a:t>
            </a:r>
            <a:r>
              <a:rPr lang="en-US" dirty="0">
                <a:solidFill>
                  <a:srgbClr val="FFFF00"/>
                </a:solidFill>
              </a:rPr>
              <a:t>women should dress themselves modestly and decently in suitable clothing, not with their hair braided, or with gold, pearls, or expensive clothes, but with good works, as is proper for women who profess reverence for God.</a:t>
            </a:r>
            <a:r>
              <a:rPr lang="en-US" dirty="0"/>
              <a:t> </a:t>
            </a:r>
          </a:p>
          <a:p>
            <a:endParaRPr lang="en-US" dirty="0"/>
          </a:p>
          <a:p>
            <a:pPr algn="r"/>
            <a:r>
              <a:rPr lang="en-US" dirty="0"/>
              <a:t>1 Tim 2:8–10</a:t>
            </a:r>
          </a:p>
        </p:txBody>
      </p:sp>
      <p:sp>
        <p:nvSpPr>
          <p:cNvPr id="2" name="Title 1">
            <a:extLst>
              <a:ext uri="{FF2B5EF4-FFF2-40B4-BE49-F238E27FC236}">
                <a16:creationId xmlns:a16="http://schemas.microsoft.com/office/drawing/2014/main" id="{95D8CAB4-B429-5D89-820B-A1553FB34DCA}"/>
              </a:ext>
            </a:extLst>
          </p:cNvPr>
          <p:cNvSpPr>
            <a:spLocks noGrp="1"/>
          </p:cNvSpPr>
          <p:nvPr>
            <p:ph type="title"/>
          </p:nvPr>
        </p:nvSpPr>
        <p:spPr/>
        <p:txBody>
          <a:bodyPr/>
          <a:lstStyle/>
          <a:p>
            <a:r>
              <a:rPr lang="en-US" dirty="0"/>
              <a:t>What does Paul desire for women?</a:t>
            </a:r>
          </a:p>
        </p:txBody>
      </p:sp>
      <p:pic>
        <p:nvPicPr>
          <p:cNvPr id="4" name="Picture 3">
            <a:extLst>
              <a:ext uri="{FF2B5EF4-FFF2-40B4-BE49-F238E27FC236}">
                <a16:creationId xmlns:a16="http://schemas.microsoft.com/office/drawing/2014/main" id="{2989A29A-DA2B-25C5-7C6D-4CE2E4DE135D}"/>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7285993" y="1625083"/>
            <a:ext cx="1711960" cy="3251200"/>
          </a:xfrm>
          <a:prstGeom prst="rect">
            <a:avLst/>
          </a:prstGeom>
        </p:spPr>
      </p:pic>
      <p:sp>
        <p:nvSpPr>
          <p:cNvPr id="5" name="TextBox 4">
            <a:extLst>
              <a:ext uri="{FF2B5EF4-FFF2-40B4-BE49-F238E27FC236}">
                <a16:creationId xmlns:a16="http://schemas.microsoft.com/office/drawing/2014/main" id="{D34E5A1E-3087-5CD9-6D93-ED86B3BF225B}"/>
              </a:ext>
            </a:extLst>
          </p:cNvPr>
          <p:cNvSpPr txBox="1"/>
          <p:nvPr/>
        </p:nvSpPr>
        <p:spPr>
          <a:xfrm>
            <a:off x="457200" y="4250456"/>
            <a:ext cx="8229599" cy="707886"/>
          </a:xfrm>
          <a:prstGeom prst="rect">
            <a:avLst/>
          </a:prstGeom>
          <a:noFill/>
        </p:spPr>
        <p:txBody>
          <a:bodyPr wrap="square" rtlCol="0">
            <a:spAutoFit/>
          </a:bodyPr>
          <a:lstStyle/>
          <a:p>
            <a:pPr algn="ctr"/>
            <a:r>
              <a:rPr lang="en-US" sz="4000" dirty="0"/>
              <a:t>What is “modesty?”</a:t>
            </a:r>
          </a:p>
        </p:txBody>
      </p:sp>
    </p:spTree>
    <p:extLst>
      <p:ext uri="{BB962C8B-B14F-4D97-AF65-F5344CB8AC3E}">
        <p14:creationId xmlns:p14="http://schemas.microsoft.com/office/powerpoint/2010/main" val="279074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CF9F8-9C44-F3C4-D0B6-87F9AD69F03B}"/>
              </a:ext>
            </a:extLst>
          </p:cNvPr>
          <p:cNvSpPr txBox="1"/>
          <p:nvPr/>
        </p:nvSpPr>
        <p:spPr>
          <a:xfrm>
            <a:off x="560306" y="1625083"/>
            <a:ext cx="5406013" cy="2585323"/>
          </a:xfrm>
          <a:prstGeom prst="rect">
            <a:avLst/>
          </a:prstGeom>
          <a:noFill/>
        </p:spPr>
        <p:txBody>
          <a:bodyPr wrap="square" rtlCol="0">
            <a:spAutoFit/>
          </a:bodyPr>
          <a:lstStyle/>
          <a:p>
            <a:r>
              <a:rPr lang="en-US" dirty="0"/>
              <a:t>I desire, then, that in every place the men should pray, lifting up holy hands without anger or argument; also that the women should dress themselves modestly and decently in suitable clothing, </a:t>
            </a:r>
            <a:r>
              <a:rPr lang="en-US" dirty="0">
                <a:solidFill>
                  <a:srgbClr val="FFFF00"/>
                </a:solidFill>
              </a:rPr>
              <a:t>not with their hair braided, or with gold, pearls, or expensive clothes</a:t>
            </a:r>
            <a:r>
              <a:rPr lang="en-US" dirty="0"/>
              <a:t>, but with good works, as is proper for women who profess reverence for God. </a:t>
            </a:r>
          </a:p>
          <a:p>
            <a:endParaRPr lang="en-US" dirty="0"/>
          </a:p>
          <a:p>
            <a:pPr algn="r"/>
            <a:r>
              <a:rPr lang="en-US" dirty="0"/>
              <a:t>1 Tim 2:8–10</a:t>
            </a:r>
          </a:p>
        </p:txBody>
      </p:sp>
      <p:sp>
        <p:nvSpPr>
          <p:cNvPr id="2" name="Title 1">
            <a:extLst>
              <a:ext uri="{FF2B5EF4-FFF2-40B4-BE49-F238E27FC236}">
                <a16:creationId xmlns:a16="http://schemas.microsoft.com/office/drawing/2014/main" id="{95D8CAB4-B429-5D89-820B-A1553FB34DCA}"/>
              </a:ext>
            </a:extLst>
          </p:cNvPr>
          <p:cNvSpPr>
            <a:spLocks noGrp="1"/>
          </p:cNvSpPr>
          <p:nvPr>
            <p:ph type="title"/>
          </p:nvPr>
        </p:nvSpPr>
        <p:spPr/>
        <p:txBody>
          <a:bodyPr/>
          <a:lstStyle/>
          <a:p>
            <a:r>
              <a:rPr lang="en-US" dirty="0"/>
              <a:t>What is Modesty?</a:t>
            </a:r>
          </a:p>
        </p:txBody>
      </p:sp>
      <p:pic>
        <p:nvPicPr>
          <p:cNvPr id="4" name="Picture 3">
            <a:extLst>
              <a:ext uri="{FF2B5EF4-FFF2-40B4-BE49-F238E27FC236}">
                <a16:creationId xmlns:a16="http://schemas.microsoft.com/office/drawing/2014/main" id="{2989A29A-DA2B-25C5-7C6D-4CE2E4DE135D}"/>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7285993" y="1625083"/>
            <a:ext cx="1711960" cy="3251200"/>
          </a:xfrm>
          <a:prstGeom prst="rect">
            <a:avLst/>
          </a:prstGeom>
        </p:spPr>
      </p:pic>
      <p:sp>
        <p:nvSpPr>
          <p:cNvPr id="3" name="TextBox 2">
            <a:extLst>
              <a:ext uri="{FF2B5EF4-FFF2-40B4-BE49-F238E27FC236}">
                <a16:creationId xmlns:a16="http://schemas.microsoft.com/office/drawing/2014/main" id="{1F6B6766-6127-2D60-B9C5-CAFB3878BBC3}"/>
              </a:ext>
            </a:extLst>
          </p:cNvPr>
          <p:cNvSpPr txBox="1"/>
          <p:nvPr/>
        </p:nvSpPr>
        <p:spPr>
          <a:xfrm>
            <a:off x="457201" y="4320797"/>
            <a:ext cx="6717322" cy="523220"/>
          </a:xfrm>
          <a:prstGeom prst="rect">
            <a:avLst/>
          </a:prstGeom>
          <a:noFill/>
        </p:spPr>
        <p:txBody>
          <a:bodyPr wrap="square" rtlCol="0">
            <a:spAutoFit/>
          </a:bodyPr>
          <a:lstStyle/>
          <a:p>
            <a:pPr algn="ctr"/>
            <a:r>
              <a:rPr lang="en-US" sz="2800" dirty="0"/>
              <a:t>How does our definition of modesty differ?</a:t>
            </a:r>
          </a:p>
        </p:txBody>
      </p:sp>
    </p:spTree>
    <p:extLst>
      <p:ext uri="{BB962C8B-B14F-4D97-AF65-F5344CB8AC3E}">
        <p14:creationId xmlns:p14="http://schemas.microsoft.com/office/powerpoint/2010/main" val="20385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7531-2695-9CC0-2AA4-07F64F3DEC99}"/>
              </a:ext>
            </a:extLst>
          </p:cNvPr>
          <p:cNvSpPr>
            <a:spLocks noGrp="1"/>
          </p:cNvSpPr>
          <p:nvPr>
            <p:ph type="title"/>
          </p:nvPr>
        </p:nvSpPr>
        <p:spPr/>
        <p:txBody>
          <a:bodyPr/>
          <a:lstStyle/>
          <a:p>
            <a:r>
              <a:rPr lang="en-US" dirty="0"/>
              <a:t>Have you ever heard this?</a:t>
            </a:r>
          </a:p>
        </p:txBody>
      </p:sp>
      <p:sp>
        <p:nvSpPr>
          <p:cNvPr id="3" name="TextBox 2">
            <a:extLst>
              <a:ext uri="{FF2B5EF4-FFF2-40B4-BE49-F238E27FC236}">
                <a16:creationId xmlns:a16="http://schemas.microsoft.com/office/drawing/2014/main" id="{1F8F687B-E7E4-18CD-6A59-2A695765F5A3}"/>
              </a:ext>
            </a:extLst>
          </p:cNvPr>
          <p:cNvSpPr txBox="1"/>
          <p:nvPr/>
        </p:nvSpPr>
        <p:spPr>
          <a:xfrm>
            <a:off x="457200" y="1406771"/>
            <a:ext cx="8229600" cy="3046988"/>
          </a:xfrm>
          <a:prstGeom prst="rect">
            <a:avLst/>
          </a:prstGeom>
          <a:noFill/>
        </p:spPr>
        <p:txBody>
          <a:bodyPr wrap="square" rtlCol="0">
            <a:spAutoFit/>
          </a:bodyPr>
          <a:lstStyle/>
          <a:p>
            <a:r>
              <a:rPr lang="en-US" sz="3200" dirty="0"/>
              <a:t>We should wear our best to church because we are coming to the LORD’s house. After all, if you were going to meet the Queen (King) of England you would put on your finest clothes. Shouldn’t you give God as much respect as you would the Queen (King) of England?</a:t>
            </a:r>
          </a:p>
        </p:txBody>
      </p:sp>
    </p:spTree>
    <p:extLst>
      <p:ext uri="{BB962C8B-B14F-4D97-AF65-F5344CB8AC3E}">
        <p14:creationId xmlns:p14="http://schemas.microsoft.com/office/powerpoint/2010/main" val="30125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CF9F8-9C44-F3C4-D0B6-87F9AD69F03B}"/>
              </a:ext>
            </a:extLst>
          </p:cNvPr>
          <p:cNvSpPr txBox="1"/>
          <p:nvPr/>
        </p:nvSpPr>
        <p:spPr>
          <a:xfrm>
            <a:off x="457200" y="1625083"/>
            <a:ext cx="8229599" cy="1077218"/>
          </a:xfrm>
          <a:prstGeom prst="rect">
            <a:avLst/>
          </a:prstGeom>
          <a:noFill/>
        </p:spPr>
        <p:txBody>
          <a:bodyPr wrap="square" rtlCol="0">
            <a:spAutoFit/>
          </a:bodyPr>
          <a:lstStyle/>
          <a:p>
            <a:r>
              <a:rPr lang="en-US" sz="2800" dirty="0"/>
              <a:t>Let a woman learn in silence with full submission.</a:t>
            </a:r>
            <a:endParaRPr lang="en-US" dirty="0"/>
          </a:p>
          <a:p>
            <a:endParaRPr lang="en-US" dirty="0"/>
          </a:p>
          <a:p>
            <a:pPr algn="r"/>
            <a:r>
              <a:rPr lang="en-US" dirty="0"/>
              <a:t>1 Tim 2:11</a:t>
            </a:r>
          </a:p>
        </p:txBody>
      </p:sp>
      <p:sp>
        <p:nvSpPr>
          <p:cNvPr id="2" name="Title 1">
            <a:extLst>
              <a:ext uri="{FF2B5EF4-FFF2-40B4-BE49-F238E27FC236}">
                <a16:creationId xmlns:a16="http://schemas.microsoft.com/office/drawing/2014/main" id="{EDCD3623-9EB6-7B1E-B163-1F9A439FDC24}"/>
              </a:ext>
            </a:extLst>
          </p:cNvPr>
          <p:cNvSpPr>
            <a:spLocks noGrp="1"/>
          </p:cNvSpPr>
          <p:nvPr>
            <p:ph type="title"/>
          </p:nvPr>
        </p:nvSpPr>
        <p:spPr/>
        <p:txBody>
          <a:bodyPr/>
          <a:lstStyle/>
          <a:p>
            <a:r>
              <a:rPr lang="en-US" dirty="0"/>
              <a:t>An Easily Overlooked Command</a:t>
            </a:r>
          </a:p>
        </p:txBody>
      </p:sp>
      <p:sp>
        <p:nvSpPr>
          <p:cNvPr id="5" name="TextBox 4">
            <a:extLst>
              <a:ext uri="{FF2B5EF4-FFF2-40B4-BE49-F238E27FC236}">
                <a16:creationId xmlns:a16="http://schemas.microsoft.com/office/drawing/2014/main" id="{4271F4D0-3BC0-971D-4083-91711D906D01}"/>
              </a:ext>
            </a:extLst>
          </p:cNvPr>
          <p:cNvSpPr txBox="1"/>
          <p:nvPr/>
        </p:nvSpPr>
        <p:spPr>
          <a:xfrm>
            <a:off x="1833460" y="2727463"/>
            <a:ext cx="5954598" cy="523220"/>
          </a:xfrm>
          <a:prstGeom prst="rect">
            <a:avLst/>
          </a:prstGeom>
          <a:noFill/>
        </p:spPr>
        <p:txBody>
          <a:bodyPr wrap="square" rtlCol="0">
            <a:spAutoFit/>
          </a:bodyPr>
          <a:lstStyle/>
          <a:p>
            <a:pPr algn="ctr"/>
            <a:r>
              <a:rPr lang="en-US" sz="2800" dirty="0"/>
              <a:t>What is the verb in this sentence?</a:t>
            </a:r>
          </a:p>
        </p:txBody>
      </p:sp>
    </p:spTree>
    <p:extLst>
      <p:ext uri="{BB962C8B-B14F-4D97-AF65-F5344CB8AC3E}">
        <p14:creationId xmlns:p14="http://schemas.microsoft.com/office/powerpoint/2010/main" val="31549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CF9F8-9C44-F3C4-D0B6-87F9AD69F03B}"/>
              </a:ext>
            </a:extLst>
          </p:cNvPr>
          <p:cNvSpPr txBox="1"/>
          <p:nvPr/>
        </p:nvSpPr>
        <p:spPr>
          <a:xfrm>
            <a:off x="457200" y="1625083"/>
            <a:ext cx="8229599" cy="1077218"/>
          </a:xfrm>
          <a:prstGeom prst="rect">
            <a:avLst/>
          </a:prstGeom>
          <a:noFill/>
        </p:spPr>
        <p:txBody>
          <a:bodyPr wrap="square" rtlCol="0">
            <a:spAutoFit/>
          </a:bodyPr>
          <a:lstStyle/>
          <a:p>
            <a:r>
              <a:rPr lang="en-US" sz="2800" dirty="0">
                <a:solidFill>
                  <a:srgbClr val="FFFF00"/>
                </a:solidFill>
              </a:rPr>
              <a:t>Let</a:t>
            </a:r>
            <a:r>
              <a:rPr lang="en-US" sz="2800" dirty="0"/>
              <a:t> a woman </a:t>
            </a:r>
            <a:r>
              <a:rPr lang="en-US" sz="2800" dirty="0">
                <a:solidFill>
                  <a:srgbClr val="FFFF00"/>
                </a:solidFill>
              </a:rPr>
              <a:t>learn</a:t>
            </a:r>
            <a:r>
              <a:rPr lang="en-US" sz="2800" dirty="0"/>
              <a:t> in silence with full submission.</a:t>
            </a:r>
          </a:p>
          <a:p>
            <a:endParaRPr lang="en-US" dirty="0"/>
          </a:p>
          <a:p>
            <a:pPr algn="r"/>
            <a:r>
              <a:rPr lang="en-US" dirty="0"/>
              <a:t>1 Tim 2:11</a:t>
            </a:r>
          </a:p>
        </p:txBody>
      </p:sp>
      <p:sp>
        <p:nvSpPr>
          <p:cNvPr id="2" name="Title 1">
            <a:extLst>
              <a:ext uri="{FF2B5EF4-FFF2-40B4-BE49-F238E27FC236}">
                <a16:creationId xmlns:a16="http://schemas.microsoft.com/office/drawing/2014/main" id="{EDCD3623-9EB6-7B1E-B163-1F9A439FDC24}"/>
              </a:ext>
            </a:extLst>
          </p:cNvPr>
          <p:cNvSpPr>
            <a:spLocks noGrp="1"/>
          </p:cNvSpPr>
          <p:nvPr>
            <p:ph type="title"/>
          </p:nvPr>
        </p:nvSpPr>
        <p:spPr/>
        <p:txBody>
          <a:bodyPr/>
          <a:lstStyle/>
          <a:p>
            <a:r>
              <a:rPr lang="en-US" dirty="0"/>
              <a:t>An Easily Overlooked Command</a:t>
            </a:r>
          </a:p>
        </p:txBody>
      </p:sp>
      <p:sp>
        <p:nvSpPr>
          <p:cNvPr id="5" name="TextBox 4">
            <a:extLst>
              <a:ext uri="{FF2B5EF4-FFF2-40B4-BE49-F238E27FC236}">
                <a16:creationId xmlns:a16="http://schemas.microsoft.com/office/drawing/2014/main" id="{4271F4D0-3BC0-971D-4083-91711D906D01}"/>
              </a:ext>
            </a:extLst>
          </p:cNvPr>
          <p:cNvSpPr txBox="1"/>
          <p:nvPr/>
        </p:nvSpPr>
        <p:spPr>
          <a:xfrm>
            <a:off x="1833460" y="2727463"/>
            <a:ext cx="5954598" cy="523220"/>
          </a:xfrm>
          <a:prstGeom prst="rect">
            <a:avLst/>
          </a:prstGeom>
          <a:noFill/>
        </p:spPr>
        <p:txBody>
          <a:bodyPr wrap="square" rtlCol="0">
            <a:spAutoFit/>
          </a:bodyPr>
          <a:lstStyle/>
          <a:p>
            <a:pPr algn="ctr"/>
            <a:r>
              <a:rPr lang="en-US" sz="2800" dirty="0"/>
              <a:t>What is the verb in this sentence?</a:t>
            </a:r>
          </a:p>
        </p:txBody>
      </p:sp>
      <p:sp>
        <p:nvSpPr>
          <p:cNvPr id="6" name="TextBox 5">
            <a:extLst>
              <a:ext uri="{FF2B5EF4-FFF2-40B4-BE49-F238E27FC236}">
                <a16:creationId xmlns:a16="http://schemas.microsoft.com/office/drawing/2014/main" id="{5C8CD3D9-BC50-A63A-30F7-40ED1A54FEAE}"/>
              </a:ext>
            </a:extLst>
          </p:cNvPr>
          <p:cNvSpPr txBox="1"/>
          <p:nvPr/>
        </p:nvSpPr>
        <p:spPr>
          <a:xfrm>
            <a:off x="2107753" y="3426492"/>
            <a:ext cx="5406013" cy="523220"/>
          </a:xfrm>
          <a:prstGeom prst="rect">
            <a:avLst/>
          </a:prstGeom>
          <a:noFill/>
        </p:spPr>
        <p:txBody>
          <a:bodyPr wrap="square" rtlCol="0">
            <a:spAutoFit/>
          </a:bodyPr>
          <a:lstStyle/>
          <a:p>
            <a:pPr algn="ctr"/>
            <a:r>
              <a:rPr lang="en-US" sz="2800" i="1" dirty="0" err="1"/>
              <a:t>Manthanétō</a:t>
            </a:r>
            <a:r>
              <a:rPr lang="en-US" sz="2800" dirty="0"/>
              <a:t> (</a:t>
            </a:r>
            <a:r>
              <a:rPr lang="el-GR" sz="2800" dirty="0" err="1"/>
              <a:t>μανθανέτω</a:t>
            </a:r>
            <a:r>
              <a:rPr lang="en-US" sz="2800" dirty="0"/>
              <a:t>)</a:t>
            </a:r>
          </a:p>
        </p:txBody>
      </p:sp>
      <p:sp>
        <p:nvSpPr>
          <p:cNvPr id="8" name="TextBox 7">
            <a:extLst>
              <a:ext uri="{FF2B5EF4-FFF2-40B4-BE49-F238E27FC236}">
                <a16:creationId xmlns:a16="http://schemas.microsoft.com/office/drawing/2014/main" id="{E4CC5E91-8352-AFE8-F4AF-D5537725A07F}"/>
              </a:ext>
            </a:extLst>
          </p:cNvPr>
          <p:cNvSpPr txBox="1"/>
          <p:nvPr/>
        </p:nvSpPr>
        <p:spPr>
          <a:xfrm>
            <a:off x="2107753" y="4125521"/>
            <a:ext cx="5406013" cy="523220"/>
          </a:xfrm>
          <a:prstGeom prst="rect">
            <a:avLst/>
          </a:prstGeom>
          <a:noFill/>
        </p:spPr>
        <p:txBody>
          <a:bodyPr wrap="square" rtlCol="0">
            <a:spAutoFit/>
          </a:bodyPr>
          <a:lstStyle/>
          <a:p>
            <a:pPr algn="ctr"/>
            <a:r>
              <a:rPr lang="en-US" sz="2800" dirty="0"/>
              <a:t>It’s an imperative: a command.</a:t>
            </a:r>
          </a:p>
        </p:txBody>
      </p:sp>
    </p:spTree>
    <p:extLst>
      <p:ext uri="{BB962C8B-B14F-4D97-AF65-F5344CB8AC3E}">
        <p14:creationId xmlns:p14="http://schemas.microsoft.com/office/powerpoint/2010/main" val="853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F54D-328F-6389-F8B3-C9326EBDB622}"/>
              </a:ext>
            </a:extLst>
          </p:cNvPr>
          <p:cNvSpPr>
            <a:spLocks noGrp="1"/>
          </p:cNvSpPr>
          <p:nvPr>
            <p:ph type="title"/>
          </p:nvPr>
        </p:nvSpPr>
        <p:spPr/>
        <p:txBody>
          <a:bodyPr>
            <a:noAutofit/>
          </a:bodyPr>
          <a:lstStyle/>
          <a:p>
            <a:r>
              <a:rPr lang="en-US" sz="3600" dirty="0"/>
              <a:t>What’s remarkable about this command?</a:t>
            </a:r>
          </a:p>
        </p:txBody>
      </p:sp>
      <p:sp>
        <p:nvSpPr>
          <p:cNvPr id="3" name="Content Placeholder 2">
            <a:extLst>
              <a:ext uri="{FF2B5EF4-FFF2-40B4-BE49-F238E27FC236}">
                <a16:creationId xmlns:a16="http://schemas.microsoft.com/office/drawing/2014/main" id="{2088DCD7-C663-70D7-49AF-BD3CAB133CDC}"/>
              </a:ext>
            </a:extLst>
          </p:cNvPr>
          <p:cNvSpPr>
            <a:spLocks noGrp="1"/>
          </p:cNvSpPr>
          <p:nvPr>
            <p:ph idx="1"/>
          </p:nvPr>
        </p:nvSpPr>
        <p:spPr/>
        <p:txBody>
          <a:bodyPr/>
          <a:lstStyle/>
          <a:p>
            <a:r>
              <a:rPr lang="en-US" dirty="0"/>
              <a:t>The education of women was not valued.</a:t>
            </a:r>
          </a:p>
          <a:p>
            <a:r>
              <a:rPr lang="en-US" dirty="0"/>
              <a:t>In some circles, the religious education of women was unacceptable.</a:t>
            </a:r>
          </a:p>
          <a:p>
            <a:r>
              <a:rPr lang="en-US" dirty="0"/>
              <a:t>Paul’s </a:t>
            </a:r>
            <a:r>
              <a:rPr lang="en-US" i="1" u="sng" dirty="0"/>
              <a:t>command</a:t>
            </a:r>
            <a:r>
              <a:rPr lang="en-US" dirty="0"/>
              <a:t> that women learn is an expression of value, that is quite remarkable.</a:t>
            </a:r>
          </a:p>
        </p:txBody>
      </p:sp>
    </p:spTree>
    <p:extLst>
      <p:ext uri="{BB962C8B-B14F-4D97-AF65-F5344CB8AC3E}">
        <p14:creationId xmlns:p14="http://schemas.microsoft.com/office/powerpoint/2010/main" val="22463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0378-983D-7AD9-A7FE-8058B4C33715}"/>
              </a:ext>
            </a:extLst>
          </p:cNvPr>
          <p:cNvSpPr>
            <a:spLocks noGrp="1"/>
          </p:cNvSpPr>
          <p:nvPr>
            <p:ph type="title"/>
          </p:nvPr>
        </p:nvSpPr>
        <p:spPr/>
        <p:txBody>
          <a:bodyPr/>
          <a:lstStyle/>
          <a:p>
            <a:r>
              <a:rPr lang="en-US" dirty="0"/>
              <a:t>Some Quotes from Last Week</a:t>
            </a:r>
          </a:p>
        </p:txBody>
      </p:sp>
      <p:sp>
        <p:nvSpPr>
          <p:cNvPr id="3" name="TextBox 2">
            <a:extLst>
              <a:ext uri="{FF2B5EF4-FFF2-40B4-BE49-F238E27FC236}">
                <a16:creationId xmlns:a16="http://schemas.microsoft.com/office/drawing/2014/main" id="{801D3E68-E64C-8458-FE7E-C12F8386C54F}"/>
              </a:ext>
            </a:extLst>
          </p:cNvPr>
          <p:cNvSpPr txBox="1"/>
          <p:nvPr/>
        </p:nvSpPr>
        <p:spPr>
          <a:xfrm>
            <a:off x="457200" y="1301591"/>
            <a:ext cx="8229600" cy="1477328"/>
          </a:xfrm>
          <a:prstGeom prst="rect">
            <a:avLst/>
          </a:prstGeom>
          <a:noFill/>
        </p:spPr>
        <p:txBody>
          <a:bodyPr wrap="square" rtlCol="0">
            <a:spAutoFit/>
          </a:bodyPr>
          <a:lstStyle/>
          <a:p>
            <a:r>
              <a:rPr lang="en-US" dirty="0"/>
              <a:t>“The woman taught once, and ruined all. On this account therefore he [Paul] says, ‘let her not teach.’ But what is it to other women that she suffered this? It certainly concerns them; for the sex is weak and fickle.”</a:t>
            </a:r>
          </a:p>
          <a:p>
            <a:endParaRPr lang="en-US" dirty="0"/>
          </a:p>
          <a:p>
            <a:pPr algn="r"/>
            <a:r>
              <a:rPr lang="en-US" dirty="0"/>
              <a:t>John Chrysostom (347–405 CE)</a:t>
            </a:r>
          </a:p>
        </p:txBody>
      </p:sp>
      <p:sp>
        <p:nvSpPr>
          <p:cNvPr id="4" name="TextBox 3">
            <a:extLst>
              <a:ext uri="{FF2B5EF4-FFF2-40B4-BE49-F238E27FC236}">
                <a16:creationId xmlns:a16="http://schemas.microsoft.com/office/drawing/2014/main" id="{3D31ECC0-75D9-AEDB-E525-FA8C4F45D1BC}"/>
              </a:ext>
            </a:extLst>
          </p:cNvPr>
          <p:cNvSpPr txBox="1"/>
          <p:nvPr/>
        </p:nvSpPr>
        <p:spPr>
          <a:xfrm>
            <a:off x="457200" y="3390350"/>
            <a:ext cx="8229600" cy="923330"/>
          </a:xfrm>
          <a:prstGeom prst="rect">
            <a:avLst/>
          </a:prstGeom>
          <a:noFill/>
        </p:spPr>
        <p:txBody>
          <a:bodyPr wrap="square" rtlCol="0">
            <a:spAutoFit/>
          </a:bodyPr>
          <a:lstStyle/>
          <a:p>
            <a:r>
              <a:rPr lang="en-US" dirty="0"/>
              <a:t>“Whoever teaches his daughter Torah, teaches her obscenity.”</a:t>
            </a:r>
          </a:p>
          <a:p>
            <a:endParaRPr lang="en-US" dirty="0"/>
          </a:p>
          <a:p>
            <a:pPr algn="r"/>
            <a:r>
              <a:rPr lang="en-US" dirty="0"/>
              <a:t>m. </a:t>
            </a:r>
            <a:r>
              <a:rPr lang="en-US" dirty="0" err="1"/>
              <a:t>Sotah</a:t>
            </a:r>
            <a:r>
              <a:rPr lang="en-US" dirty="0"/>
              <a:t> 21 (~200 CE)</a:t>
            </a:r>
          </a:p>
        </p:txBody>
      </p:sp>
    </p:spTree>
    <p:extLst>
      <p:ext uri="{BB962C8B-B14F-4D97-AF65-F5344CB8AC3E}">
        <p14:creationId xmlns:p14="http://schemas.microsoft.com/office/powerpoint/2010/main" val="161694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3" y="1625083"/>
            <a:ext cx="5406013" cy="2000548"/>
          </a:xfrm>
          <a:prstGeom prst="rect">
            <a:avLst/>
          </a:prstGeom>
          <a:noFill/>
        </p:spPr>
        <p:txBody>
          <a:bodyPr wrap="square" rtlCol="0">
            <a:spAutoFit/>
          </a:bodyPr>
          <a:lstStyle/>
          <a:p>
            <a:r>
              <a:rPr lang="en-US" sz="2800" dirty="0"/>
              <a:t>I permit no woman to teach or to have authority over a man; she is to keep silent. </a:t>
            </a:r>
            <a:endParaRPr lang="en-US" sz="2000" dirty="0"/>
          </a:p>
          <a:p>
            <a:endParaRPr lang="en-US" sz="2000" dirty="0"/>
          </a:p>
          <a:p>
            <a:pPr algn="r"/>
            <a:r>
              <a:rPr lang="en-US" sz="2000" dirty="0"/>
              <a:t>1 Tim 2:12</a:t>
            </a:r>
          </a:p>
        </p:txBody>
      </p:sp>
      <p:sp>
        <p:nvSpPr>
          <p:cNvPr id="2" name="Title 1">
            <a:extLst>
              <a:ext uri="{FF2B5EF4-FFF2-40B4-BE49-F238E27FC236}">
                <a16:creationId xmlns:a16="http://schemas.microsoft.com/office/drawing/2014/main" id="{8083A3A6-384F-662A-924D-B510C73407A3}"/>
              </a:ext>
            </a:extLst>
          </p:cNvPr>
          <p:cNvSpPr>
            <a:spLocks noGrp="1"/>
          </p:cNvSpPr>
          <p:nvPr>
            <p:ph type="title"/>
          </p:nvPr>
        </p:nvSpPr>
        <p:spPr/>
        <p:txBody>
          <a:bodyPr/>
          <a:lstStyle/>
          <a:p>
            <a:r>
              <a:rPr lang="en-US" dirty="0"/>
              <a:t>The Big “But...”</a:t>
            </a:r>
          </a:p>
        </p:txBody>
      </p:sp>
      <p:pic>
        <p:nvPicPr>
          <p:cNvPr id="5" name="Picture 4">
            <a:extLst>
              <a:ext uri="{FF2B5EF4-FFF2-40B4-BE49-F238E27FC236}">
                <a16:creationId xmlns:a16="http://schemas.microsoft.com/office/drawing/2014/main" id="{640E596C-F320-F9D7-6010-81C6E832F128}"/>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691122" y="1625083"/>
            <a:ext cx="1234440" cy="3251200"/>
          </a:xfrm>
          <a:prstGeom prst="rect">
            <a:avLst/>
          </a:prstGeom>
        </p:spPr>
      </p:pic>
    </p:spTree>
    <p:extLst>
      <p:ext uri="{BB962C8B-B14F-4D97-AF65-F5344CB8AC3E}">
        <p14:creationId xmlns:p14="http://schemas.microsoft.com/office/powerpoint/2010/main" val="171706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7756-8CCD-8D48-B240-E23CDFC3E102}"/>
              </a:ext>
            </a:extLst>
          </p:cNvPr>
          <p:cNvSpPr>
            <a:spLocks noGrp="1"/>
          </p:cNvSpPr>
          <p:nvPr>
            <p:ph type="title"/>
          </p:nvPr>
        </p:nvSpPr>
        <p:spPr/>
        <p:txBody>
          <a:bodyPr/>
          <a:lstStyle/>
          <a:p>
            <a:r>
              <a:rPr lang="en-US" dirty="0"/>
              <a:t>Greek Sentence Diagram</a:t>
            </a:r>
          </a:p>
        </p:txBody>
      </p:sp>
      <p:sp>
        <p:nvSpPr>
          <p:cNvPr id="3" name="TextBox 2">
            <a:extLst>
              <a:ext uri="{FF2B5EF4-FFF2-40B4-BE49-F238E27FC236}">
                <a16:creationId xmlns:a16="http://schemas.microsoft.com/office/drawing/2014/main" id="{60DF790A-A951-0000-CEA5-B957B73D799C}"/>
              </a:ext>
            </a:extLst>
          </p:cNvPr>
          <p:cNvSpPr txBox="1"/>
          <p:nvPr/>
        </p:nvSpPr>
        <p:spPr>
          <a:xfrm>
            <a:off x="673240" y="2029767"/>
            <a:ext cx="580608" cy="646331"/>
          </a:xfrm>
          <a:prstGeom prst="rect">
            <a:avLst/>
          </a:prstGeom>
          <a:noFill/>
        </p:spPr>
        <p:txBody>
          <a:bodyPr wrap="none" rtlCol="0">
            <a:spAutoFit/>
          </a:bodyPr>
          <a:lstStyle/>
          <a:p>
            <a:r>
              <a:rPr lang="en-US" sz="3600" dirty="0"/>
              <a:t>(I)</a:t>
            </a:r>
          </a:p>
        </p:txBody>
      </p:sp>
      <p:sp>
        <p:nvSpPr>
          <p:cNvPr id="4" name="TextBox 3">
            <a:extLst>
              <a:ext uri="{FF2B5EF4-FFF2-40B4-BE49-F238E27FC236}">
                <a16:creationId xmlns:a16="http://schemas.microsoft.com/office/drawing/2014/main" id="{D2687E1B-559A-FA0F-FD3F-90E611D2A40A}"/>
              </a:ext>
            </a:extLst>
          </p:cNvPr>
          <p:cNvSpPr txBox="1"/>
          <p:nvPr/>
        </p:nvSpPr>
        <p:spPr>
          <a:xfrm>
            <a:off x="1205802" y="2029767"/>
            <a:ext cx="2778325" cy="646331"/>
          </a:xfrm>
          <a:prstGeom prst="rect">
            <a:avLst/>
          </a:prstGeom>
          <a:noFill/>
        </p:spPr>
        <p:txBody>
          <a:bodyPr wrap="none" rtlCol="0">
            <a:spAutoFit/>
          </a:bodyPr>
          <a:lstStyle/>
          <a:p>
            <a:r>
              <a:rPr lang="en-US" sz="3600" dirty="0"/>
              <a:t>do not permit</a:t>
            </a:r>
          </a:p>
        </p:txBody>
      </p:sp>
      <p:sp>
        <p:nvSpPr>
          <p:cNvPr id="5" name="TextBox 4">
            <a:extLst>
              <a:ext uri="{FF2B5EF4-FFF2-40B4-BE49-F238E27FC236}">
                <a16:creationId xmlns:a16="http://schemas.microsoft.com/office/drawing/2014/main" id="{D3C72238-184C-5577-EA43-AA89E4A9F739}"/>
              </a:ext>
            </a:extLst>
          </p:cNvPr>
          <p:cNvSpPr txBox="1"/>
          <p:nvPr/>
        </p:nvSpPr>
        <p:spPr>
          <a:xfrm>
            <a:off x="448566" y="2607827"/>
            <a:ext cx="1029956" cy="646331"/>
          </a:xfrm>
          <a:prstGeom prst="rect">
            <a:avLst/>
          </a:prstGeom>
          <a:noFill/>
        </p:spPr>
        <p:txBody>
          <a:bodyPr wrap="square" rtlCol="0">
            <a:spAutoFit/>
          </a:bodyPr>
          <a:lstStyle/>
          <a:p>
            <a:pPr algn="ctr"/>
            <a:r>
              <a:rPr lang="en-US" dirty="0"/>
              <a:t>Implied</a:t>
            </a:r>
          </a:p>
          <a:p>
            <a:pPr algn="ctr"/>
            <a:r>
              <a:rPr lang="en-US" dirty="0"/>
              <a:t>Subject</a:t>
            </a:r>
          </a:p>
        </p:txBody>
      </p:sp>
      <p:sp>
        <p:nvSpPr>
          <p:cNvPr id="6" name="TextBox 5">
            <a:extLst>
              <a:ext uri="{FF2B5EF4-FFF2-40B4-BE49-F238E27FC236}">
                <a16:creationId xmlns:a16="http://schemas.microsoft.com/office/drawing/2014/main" id="{100D3DF9-FF7B-EBAF-3A88-643EE0B7C8C7}"/>
              </a:ext>
            </a:extLst>
          </p:cNvPr>
          <p:cNvSpPr txBox="1"/>
          <p:nvPr/>
        </p:nvSpPr>
        <p:spPr>
          <a:xfrm>
            <a:off x="1494624" y="2676097"/>
            <a:ext cx="1029956" cy="369332"/>
          </a:xfrm>
          <a:prstGeom prst="rect">
            <a:avLst/>
          </a:prstGeom>
          <a:noFill/>
        </p:spPr>
        <p:txBody>
          <a:bodyPr wrap="square" rtlCol="0">
            <a:spAutoFit/>
          </a:bodyPr>
          <a:lstStyle/>
          <a:p>
            <a:pPr algn="ctr"/>
            <a:r>
              <a:rPr lang="en-US" dirty="0"/>
              <a:t>Verb</a:t>
            </a:r>
          </a:p>
        </p:txBody>
      </p:sp>
      <p:sp>
        <p:nvSpPr>
          <p:cNvPr id="14" name="TextBox 13">
            <a:extLst>
              <a:ext uri="{FF2B5EF4-FFF2-40B4-BE49-F238E27FC236}">
                <a16:creationId xmlns:a16="http://schemas.microsoft.com/office/drawing/2014/main" id="{84257669-F9B2-230C-12F1-302530DE4EAC}"/>
              </a:ext>
            </a:extLst>
          </p:cNvPr>
          <p:cNvSpPr txBox="1"/>
          <p:nvPr/>
        </p:nvSpPr>
        <p:spPr>
          <a:xfrm>
            <a:off x="4081305" y="2029766"/>
            <a:ext cx="1911614" cy="646331"/>
          </a:xfrm>
          <a:prstGeom prst="rect">
            <a:avLst/>
          </a:prstGeom>
          <a:noFill/>
        </p:spPr>
        <p:txBody>
          <a:bodyPr wrap="none" rtlCol="0">
            <a:spAutoFit/>
          </a:bodyPr>
          <a:lstStyle/>
          <a:p>
            <a:r>
              <a:rPr lang="en-US" sz="3600" dirty="0"/>
              <a:t>a woman</a:t>
            </a:r>
          </a:p>
        </p:txBody>
      </p:sp>
      <p:sp>
        <p:nvSpPr>
          <p:cNvPr id="15" name="TextBox 14">
            <a:extLst>
              <a:ext uri="{FF2B5EF4-FFF2-40B4-BE49-F238E27FC236}">
                <a16:creationId xmlns:a16="http://schemas.microsoft.com/office/drawing/2014/main" id="{6E4E0001-89BE-78DF-553D-CB3855419246}"/>
              </a:ext>
            </a:extLst>
          </p:cNvPr>
          <p:cNvSpPr txBox="1"/>
          <p:nvPr/>
        </p:nvSpPr>
        <p:spPr>
          <a:xfrm>
            <a:off x="4301719" y="2674372"/>
            <a:ext cx="1470785" cy="369332"/>
          </a:xfrm>
          <a:prstGeom prst="rect">
            <a:avLst/>
          </a:prstGeom>
          <a:noFill/>
        </p:spPr>
        <p:txBody>
          <a:bodyPr wrap="square" rtlCol="0">
            <a:spAutoFit/>
          </a:bodyPr>
          <a:lstStyle/>
          <a:p>
            <a:pPr algn="ctr"/>
            <a:r>
              <a:rPr lang="en-US" dirty="0"/>
              <a:t>Direct Object</a:t>
            </a:r>
          </a:p>
        </p:txBody>
      </p:sp>
      <p:grpSp>
        <p:nvGrpSpPr>
          <p:cNvPr id="41" name="Group 40">
            <a:extLst>
              <a:ext uri="{FF2B5EF4-FFF2-40B4-BE49-F238E27FC236}">
                <a16:creationId xmlns:a16="http://schemas.microsoft.com/office/drawing/2014/main" id="{E4A6D6FC-0BA8-1193-E0D7-26D81A57AFBA}"/>
              </a:ext>
            </a:extLst>
          </p:cNvPr>
          <p:cNvGrpSpPr/>
          <p:nvPr/>
        </p:nvGrpSpPr>
        <p:grpSpPr>
          <a:xfrm>
            <a:off x="2594964" y="2676098"/>
            <a:ext cx="4990059" cy="1727716"/>
            <a:chOff x="2594964" y="2676098"/>
            <a:chExt cx="4990059" cy="1727716"/>
          </a:xfrm>
        </p:grpSpPr>
        <p:cxnSp>
          <p:nvCxnSpPr>
            <p:cNvPr id="17" name="Elbow Connector 16">
              <a:extLst>
                <a:ext uri="{FF2B5EF4-FFF2-40B4-BE49-F238E27FC236}">
                  <a16:creationId xmlns:a16="http://schemas.microsoft.com/office/drawing/2014/main" id="{F2ACB66D-F605-3EA6-ACB9-DDBCABDDF90E}"/>
                </a:ext>
              </a:extLst>
            </p:cNvPr>
            <p:cNvCxnSpPr>
              <a:cxnSpLocks/>
              <a:stCxn id="4" idx="2"/>
            </p:cNvCxnSpPr>
            <p:nvPr/>
          </p:nvCxnSpPr>
          <p:spPr>
            <a:xfrm rot="16200000" flipH="1">
              <a:off x="2589919" y="2681143"/>
              <a:ext cx="1353294" cy="1343203"/>
            </a:xfrm>
            <a:prstGeom prst="bentConnector3">
              <a:avLst>
                <a:gd name="adj1" fmla="val 100491"/>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7" name="Elbow Connector 26">
              <a:extLst>
                <a:ext uri="{FF2B5EF4-FFF2-40B4-BE49-F238E27FC236}">
                  <a16:creationId xmlns:a16="http://schemas.microsoft.com/office/drawing/2014/main" id="{ACD65EFC-CDBF-BD1D-9B88-BF7998816F2E}"/>
                </a:ext>
              </a:extLst>
            </p:cNvPr>
            <p:cNvCxnSpPr>
              <a:cxnSpLocks/>
            </p:cNvCxnSpPr>
            <p:nvPr/>
          </p:nvCxnSpPr>
          <p:spPr>
            <a:xfrm flipV="1">
              <a:off x="3938168" y="3642634"/>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32" name="Elbow Connector 31">
              <a:extLst>
                <a:ext uri="{FF2B5EF4-FFF2-40B4-BE49-F238E27FC236}">
                  <a16:creationId xmlns:a16="http://schemas.microsoft.com/office/drawing/2014/main" id="{0870DF2D-8FC8-8EF9-6976-A244EE9E8B3F}"/>
                </a:ext>
              </a:extLst>
            </p:cNvPr>
            <p:cNvCxnSpPr>
              <a:cxnSpLocks/>
            </p:cNvCxnSpPr>
            <p:nvPr/>
          </p:nvCxnSpPr>
          <p:spPr>
            <a:xfrm>
              <a:off x="3938167" y="4017056"/>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34" name="TextBox 33">
            <a:extLst>
              <a:ext uri="{FF2B5EF4-FFF2-40B4-BE49-F238E27FC236}">
                <a16:creationId xmlns:a16="http://schemas.microsoft.com/office/drawing/2014/main" id="{815BCE3F-2345-67F9-60CD-72DB72188917}"/>
              </a:ext>
            </a:extLst>
          </p:cNvPr>
          <p:cNvSpPr txBox="1"/>
          <p:nvPr/>
        </p:nvSpPr>
        <p:spPr>
          <a:xfrm>
            <a:off x="4252627" y="3083372"/>
            <a:ext cx="1720343" cy="646331"/>
          </a:xfrm>
          <a:prstGeom prst="rect">
            <a:avLst/>
          </a:prstGeom>
          <a:noFill/>
        </p:spPr>
        <p:txBody>
          <a:bodyPr wrap="none" rtlCol="0">
            <a:spAutoFit/>
          </a:bodyPr>
          <a:lstStyle/>
          <a:p>
            <a:r>
              <a:rPr lang="en-US" sz="3600" dirty="0"/>
              <a:t>to teach</a:t>
            </a:r>
          </a:p>
        </p:txBody>
      </p:sp>
      <p:sp>
        <p:nvSpPr>
          <p:cNvPr id="35" name="TextBox 34">
            <a:extLst>
              <a:ext uri="{FF2B5EF4-FFF2-40B4-BE49-F238E27FC236}">
                <a16:creationId xmlns:a16="http://schemas.microsoft.com/office/drawing/2014/main" id="{64141FF2-F7CD-D9C3-2989-DF016D1006CF}"/>
              </a:ext>
            </a:extLst>
          </p:cNvPr>
          <p:cNvSpPr txBox="1"/>
          <p:nvPr/>
        </p:nvSpPr>
        <p:spPr>
          <a:xfrm>
            <a:off x="4252627" y="3849088"/>
            <a:ext cx="3406702" cy="646331"/>
          </a:xfrm>
          <a:prstGeom prst="rect">
            <a:avLst/>
          </a:prstGeom>
          <a:noFill/>
        </p:spPr>
        <p:txBody>
          <a:bodyPr wrap="none" rtlCol="0">
            <a:spAutoFit/>
          </a:bodyPr>
          <a:lstStyle/>
          <a:p>
            <a:r>
              <a:rPr lang="en-US" sz="3600" dirty="0"/>
              <a:t>to have authority</a:t>
            </a:r>
          </a:p>
        </p:txBody>
      </p:sp>
      <p:grpSp>
        <p:nvGrpSpPr>
          <p:cNvPr id="42" name="Group 41">
            <a:extLst>
              <a:ext uri="{FF2B5EF4-FFF2-40B4-BE49-F238E27FC236}">
                <a16:creationId xmlns:a16="http://schemas.microsoft.com/office/drawing/2014/main" id="{6697A6BA-3132-C2C2-6E76-314F9109B958}"/>
              </a:ext>
            </a:extLst>
          </p:cNvPr>
          <p:cNvGrpSpPr/>
          <p:nvPr/>
        </p:nvGrpSpPr>
        <p:grpSpPr>
          <a:xfrm>
            <a:off x="7585022" y="3642634"/>
            <a:ext cx="1101778" cy="761180"/>
            <a:chOff x="7585022" y="3642634"/>
            <a:chExt cx="1101778" cy="761180"/>
          </a:xfrm>
        </p:grpSpPr>
        <p:cxnSp>
          <p:nvCxnSpPr>
            <p:cNvPr id="37" name="Elbow Connector 36">
              <a:extLst>
                <a:ext uri="{FF2B5EF4-FFF2-40B4-BE49-F238E27FC236}">
                  <a16:creationId xmlns:a16="http://schemas.microsoft.com/office/drawing/2014/main" id="{544A8016-898C-3D54-9AB8-7F2D516237B1}"/>
                </a:ext>
              </a:extLst>
            </p:cNvPr>
            <p:cNvCxnSpPr/>
            <p:nvPr/>
          </p:nvCxnSpPr>
          <p:spPr>
            <a:xfrm>
              <a:off x="7585022" y="3642634"/>
              <a:ext cx="1101778" cy="386758"/>
            </a:xfrm>
            <a:prstGeom prst="bentConnector3">
              <a:avLst>
                <a:gd name="adj1" fmla="val -340"/>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5C9BA14-C871-860C-FBEE-8513C203B2C1}"/>
                </a:ext>
              </a:extLst>
            </p:cNvPr>
            <p:cNvCxnSpPr/>
            <p:nvPr/>
          </p:nvCxnSpPr>
          <p:spPr>
            <a:xfrm>
              <a:off x="7585022" y="4029392"/>
              <a:ext cx="0" cy="374422"/>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1118FB0D-BD0B-9B84-65AE-7E41278F07CA}"/>
              </a:ext>
            </a:extLst>
          </p:cNvPr>
          <p:cNvSpPr txBox="1"/>
          <p:nvPr/>
        </p:nvSpPr>
        <p:spPr>
          <a:xfrm>
            <a:off x="7585021" y="3466497"/>
            <a:ext cx="1342034" cy="646331"/>
          </a:xfrm>
          <a:prstGeom prst="rect">
            <a:avLst/>
          </a:prstGeom>
          <a:noFill/>
        </p:spPr>
        <p:txBody>
          <a:bodyPr wrap="none" rtlCol="0">
            <a:spAutoFit/>
          </a:bodyPr>
          <a:lstStyle/>
          <a:p>
            <a:r>
              <a:rPr lang="en-US" sz="3600" dirty="0"/>
              <a:t>a man</a:t>
            </a:r>
          </a:p>
        </p:txBody>
      </p:sp>
      <p:sp>
        <p:nvSpPr>
          <p:cNvPr id="44" name="TextBox 43">
            <a:extLst>
              <a:ext uri="{FF2B5EF4-FFF2-40B4-BE49-F238E27FC236}">
                <a16:creationId xmlns:a16="http://schemas.microsoft.com/office/drawing/2014/main" id="{231F4B26-AAE6-F554-2075-8318377739AE}"/>
              </a:ext>
            </a:extLst>
          </p:cNvPr>
          <p:cNvSpPr txBox="1"/>
          <p:nvPr/>
        </p:nvSpPr>
        <p:spPr>
          <a:xfrm>
            <a:off x="3933869" y="3824742"/>
            <a:ext cx="508473" cy="369332"/>
          </a:xfrm>
          <a:prstGeom prst="rect">
            <a:avLst/>
          </a:prstGeom>
          <a:noFill/>
        </p:spPr>
        <p:txBody>
          <a:bodyPr wrap="none" rtlCol="0">
            <a:spAutoFit/>
          </a:bodyPr>
          <a:lstStyle/>
          <a:p>
            <a:r>
              <a:rPr lang="en-US" dirty="0"/>
              <a:t>nor</a:t>
            </a:r>
          </a:p>
        </p:txBody>
      </p:sp>
      <p:cxnSp>
        <p:nvCxnSpPr>
          <p:cNvPr id="46" name="Straight Connector 45">
            <a:extLst>
              <a:ext uri="{FF2B5EF4-FFF2-40B4-BE49-F238E27FC236}">
                <a16:creationId xmlns:a16="http://schemas.microsoft.com/office/drawing/2014/main" id="{09E5D05D-BB62-0B5C-AF5C-C9AB269D26CA}"/>
              </a:ext>
            </a:extLst>
          </p:cNvPr>
          <p:cNvCxnSpPr/>
          <p:nvPr/>
        </p:nvCxnSpPr>
        <p:spPr>
          <a:xfrm>
            <a:off x="4201882" y="3642633"/>
            <a:ext cx="0" cy="761181"/>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F5DA6AC2-4849-E78B-44BC-B293867D39AC}"/>
              </a:ext>
            </a:extLst>
          </p:cNvPr>
          <p:cNvCxnSpPr>
            <a:cxnSpLocks/>
          </p:cNvCxnSpPr>
          <p:nvPr/>
        </p:nvCxnSpPr>
        <p:spPr>
          <a:xfrm>
            <a:off x="2774197" y="2859037"/>
            <a:ext cx="1508924" cy="0"/>
          </a:xfrm>
          <a:prstGeom prst="straightConnector1">
            <a:avLst/>
          </a:prstGeom>
          <a:ln>
            <a:solidFill>
              <a:schemeClr val="tx1"/>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50" name="TextBox 49">
            <a:extLst>
              <a:ext uri="{FF2B5EF4-FFF2-40B4-BE49-F238E27FC236}">
                <a16:creationId xmlns:a16="http://schemas.microsoft.com/office/drawing/2014/main" id="{DAA1D45E-ED9A-0EBA-FE6B-9A09164ADC60}"/>
              </a:ext>
            </a:extLst>
          </p:cNvPr>
          <p:cNvSpPr txBox="1"/>
          <p:nvPr/>
        </p:nvSpPr>
        <p:spPr>
          <a:xfrm>
            <a:off x="2594965" y="4596128"/>
            <a:ext cx="5064364" cy="369332"/>
          </a:xfrm>
          <a:prstGeom prst="rect">
            <a:avLst/>
          </a:prstGeom>
          <a:noFill/>
        </p:spPr>
        <p:txBody>
          <a:bodyPr wrap="square" rtlCol="0">
            <a:spAutoFit/>
          </a:bodyPr>
          <a:lstStyle/>
          <a:p>
            <a:pPr algn="ctr"/>
            <a:r>
              <a:rPr lang="en-US" dirty="0"/>
              <a:t>2 Subordinate Clauses</a:t>
            </a:r>
          </a:p>
        </p:txBody>
      </p:sp>
    </p:spTree>
    <p:extLst>
      <p:ext uri="{BB962C8B-B14F-4D97-AF65-F5344CB8AC3E}">
        <p14:creationId xmlns:p14="http://schemas.microsoft.com/office/powerpoint/2010/main" val="23670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4" grpId="0"/>
      <p:bldP spid="15" grpId="0"/>
      <p:bldP spid="34" grpId="0"/>
      <p:bldP spid="35" grpId="0"/>
      <p:bldP spid="43" grpId="0"/>
      <p:bldP spid="44"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7756-8CCD-8D48-B240-E23CDFC3E102}"/>
              </a:ext>
            </a:extLst>
          </p:cNvPr>
          <p:cNvSpPr>
            <a:spLocks noGrp="1"/>
          </p:cNvSpPr>
          <p:nvPr>
            <p:ph type="title"/>
          </p:nvPr>
        </p:nvSpPr>
        <p:spPr/>
        <p:txBody>
          <a:bodyPr/>
          <a:lstStyle/>
          <a:p>
            <a:r>
              <a:rPr lang="en-US" dirty="0"/>
              <a:t>Two Interpretive Challenges</a:t>
            </a:r>
          </a:p>
        </p:txBody>
      </p:sp>
      <p:sp>
        <p:nvSpPr>
          <p:cNvPr id="3" name="TextBox 2">
            <a:extLst>
              <a:ext uri="{FF2B5EF4-FFF2-40B4-BE49-F238E27FC236}">
                <a16:creationId xmlns:a16="http://schemas.microsoft.com/office/drawing/2014/main" id="{60DF790A-A951-0000-CEA5-B957B73D799C}"/>
              </a:ext>
            </a:extLst>
          </p:cNvPr>
          <p:cNvSpPr txBox="1"/>
          <p:nvPr/>
        </p:nvSpPr>
        <p:spPr>
          <a:xfrm>
            <a:off x="673240" y="2029767"/>
            <a:ext cx="580608" cy="646331"/>
          </a:xfrm>
          <a:prstGeom prst="rect">
            <a:avLst/>
          </a:prstGeom>
          <a:noFill/>
        </p:spPr>
        <p:txBody>
          <a:bodyPr wrap="none" rtlCol="0">
            <a:spAutoFit/>
          </a:bodyPr>
          <a:lstStyle/>
          <a:p>
            <a:r>
              <a:rPr lang="en-US" sz="3600" dirty="0"/>
              <a:t>(I)</a:t>
            </a:r>
          </a:p>
        </p:txBody>
      </p:sp>
      <p:sp>
        <p:nvSpPr>
          <p:cNvPr id="4" name="TextBox 3">
            <a:extLst>
              <a:ext uri="{FF2B5EF4-FFF2-40B4-BE49-F238E27FC236}">
                <a16:creationId xmlns:a16="http://schemas.microsoft.com/office/drawing/2014/main" id="{D2687E1B-559A-FA0F-FD3F-90E611D2A40A}"/>
              </a:ext>
            </a:extLst>
          </p:cNvPr>
          <p:cNvSpPr txBox="1"/>
          <p:nvPr/>
        </p:nvSpPr>
        <p:spPr>
          <a:xfrm>
            <a:off x="1205802" y="2029767"/>
            <a:ext cx="2778325" cy="646331"/>
          </a:xfrm>
          <a:prstGeom prst="rect">
            <a:avLst/>
          </a:prstGeom>
          <a:noFill/>
        </p:spPr>
        <p:txBody>
          <a:bodyPr wrap="none" rtlCol="0">
            <a:spAutoFit/>
          </a:bodyPr>
          <a:lstStyle/>
          <a:p>
            <a:r>
              <a:rPr lang="en-US" sz="3600" dirty="0"/>
              <a:t>do not permit</a:t>
            </a:r>
          </a:p>
        </p:txBody>
      </p:sp>
      <p:sp>
        <p:nvSpPr>
          <p:cNvPr id="5" name="TextBox 4">
            <a:extLst>
              <a:ext uri="{FF2B5EF4-FFF2-40B4-BE49-F238E27FC236}">
                <a16:creationId xmlns:a16="http://schemas.microsoft.com/office/drawing/2014/main" id="{D3C72238-184C-5577-EA43-AA89E4A9F739}"/>
              </a:ext>
            </a:extLst>
          </p:cNvPr>
          <p:cNvSpPr txBox="1"/>
          <p:nvPr/>
        </p:nvSpPr>
        <p:spPr>
          <a:xfrm>
            <a:off x="448566" y="2607827"/>
            <a:ext cx="1029956" cy="646331"/>
          </a:xfrm>
          <a:prstGeom prst="rect">
            <a:avLst/>
          </a:prstGeom>
          <a:noFill/>
        </p:spPr>
        <p:txBody>
          <a:bodyPr wrap="square" rtlCol="0">
            <a:spAutoFit/>
          </a:bodyPr>
          <a:lstStyle/>
          <a:p>
            <a:pPr algn="ctr"/>
            <a:r>
              <a:rPr lang="en-US" dirty="0"/>
              <a:t>Implied</a:t>
            </a:r>
          </a:p>
          <a:p>
            <a:pPr algn="ctr"/>
            <a:r>
              <a:rPr lang="en-US" dirty="0"/>
              <a:t>Subject</a:t>
            </a:r>
          </a:p>
        </p:txBody>
      </p:sp>
      <p:sp>
        <p:nvSpPr>
          <p:cNvPr id="6" name="TextBox 5">
            <a:extLst>
              <a:ext uri="{FF2B5EF4-FFF2-40B4-BE49-F238E27FC236}">
                <a16:creationId xmlns:a16="http://schemas.microsoft.com/office/drawing/2014/main" id="{100D3DF9-FF7B-EBAF-3A88-643EE0B7C8C7}"/>
              </a:ext>
            </a:extLst>
          </p:cNvPr>
          <p:cNvSpPr txBox="1"/>
          <p:nvPr/>
        </p:nvSpPr>
        <p:spPr>
          <a:xfrm>
            <a:off x="1494624" y="2676097"/>
            <a:ext cx="1029956" cy="369332"/>
          </a:xfrm>
          <a:prstGeom prst="rect">
            <a:avLst/>
          </a:prstGeom>
          <a:noFill/>
        </p:spPr>
        <p:txBody>
          <a:bodyPr wrap="square" rtlCol="0">
            <a:spAutoFit/>
          </a:bodyPr>
          <a:lstStyle/>
          <a:p>
            <a:pPr algn="ctr"/>
            <a:r>
              <a:rPr lang="en-US" dirty="0"/>
              <a:t>Verb</a:t>
            </a:r>
          </a:p>
        </p:txBody>
      </p:sp>
      <p:sp>
        <p:nvSpPr>
          <p:cNvPr id="14" name="TextBox 13">
            <a:extLst>
              <a:ext uri="{FF2B5EF4-FFF2-40B4-BE49-F238E27FC236}">
                <a16:creationId xmlns:a16="http://schemas.microsoft.com/office/drawing/2014/main" id="{84257669-F9B2-230C-12F1-302530DE4EAC}"/>
              </a:ext>
            </a:extLst>
          </p:cNvPr>
          <p:cNvSpPr txBox="1"/>
          <p:nvPr/>
        </p:nvSpPr>
        <p:spPr>
          <a:xfrm>
            <a:off x="4081305" y="2029766"/>
            <a:ext cx="1911614" cy="646331"/>
          </a:xfrm>
          <a:prstGeom prst="rect">
            <a:avLst/>
          </a:prstGeom>
          <a:noFill/>
        </p:spPr>
        <p:txBody>
          <a:bodyPr wrap="none" rtlCol="0">
            <a:spAutoFit/>
          </a:bodyPr>
          <a:lstStyle/>
          <a:p>
            <a:r>
              <a:rPr lang="en-US" sz="3600" dirty="0"/>
              <a:t>a woman</a:t>
            </a:r>
          </a:p>
        </p:txBody>
      </p:sp>
      <p:sp>
        <p:nvSpPr>
          <p:cNvPr id="15" name="TextBox 14">
            <a:extLst>
              <a:ext uri="{FF2B5EF4-FFF2-40B4-BE49-F238E27FC236}">
                <a16:creationId xmlns:a16="http://schemas.microsoft.com/office/drawing/2014/main" id="{6E4E0001-89BE-78DF-553D-CB3855419246}"/>
              </a:ext>
            </a:extLst>
          </p:cNvPr>
          <p:cNvSpPr txBox="1"/>
          <p:nvPr/>
        </p:nvSpPr>
        <p:spPr>
          <a:xfrm>
            <a:off x="4301719" y="2674372"/>
            <a:ext cx="1470785" cy="369332"/>
          </a:xfrm>
          <a:prstGeom prst="rect">
            <a:avLst/>
          </a:prstGeom>
          <a:noFill/>
        </p:spPr>
        <p:txBody>
          <a:bodyPr wrap="square" rtlCol="0">
            <a:spAutoFit/>
          </a:bodyPr>
          <a:lstStyle/>
          <a:p>
            <a:pPr algn="ctr"/>
            <a:r>
              <a:rPr lang="en-US" dirty="0"/>
              <a:t>Direct Object</a:t>
            </a:r>
          </a:p>
        </p:txBody>
      </p:sp>
      <p:grpSp>
        <p:nvGrpSpPr>
          <p:cNvPr id="41" name="Group 40">
            <a:extLst>
              <a:ext uri="{FF2B5EF4-FFF2-40B4-BE49-F238E27FC236}">
                <a16:creationId xmlns:a16="http://schemas.microsoft.com/office/drawing/2014/main" id="{E4A6D6FC-0BA8-1193-E0D7-26D81A57AFBA}"/>
              </a:ext>
            </a:extLst>
          </p:cNvPr>
          <p:cNvGrpSpPr/>
          <p:nvPr/>
        </p:nvGrpSpPr>
        <p:grpSpPr>
          <a:xfrm>
            <a:off x="2594964" y="2676098"/>
            <a:ext cx="4990059" cy="1727716"/>
            <a:chOff x="2594964" y="2676098"/>
            <a:chExt cx="4990059" cy="1727716"/>
          </a:xfrm>
        </p:grpSpPr>
        <p:cxnSp>
          <p:nvCxnSpPr>
            <p:cNvPr id="17" name="Elbow Connector 16">
              <a:extLst>
                <a:ext uri="{FF2B5EF4-FFF2-40B4-BE49-F238E27FC236}">
                  <a16:creationId xmlns:a16="http://schemas.microsoft.com/office/drawing/2014/main" id="{F2ACB66D-F605-3EA6-ACB9-DDBCABDDF90E}"/>
                </a:ext>
              </a:extLst>
            </p:cNvPr>
            <p:cNvCxnSpPr>
              <a:cxnSpLocks/>
              <a:stCxn id="4" idx="2"/>
            </p:cNvCxnSpPr>
            <p:nvPr/>
          </p:nvCxnSpPr>
          <p:spPr>
            <a:xfrm rot="16200000" flipH="1">
              <a:off x="2589919" y="2681143"/>
              <a:ext cx="1353294" cy="1343203"/>
            </a:xfrm>
            <a:prstGeom prst="bentConnector3">
              <a:avLst>
                <a:gd name="adj1" fmla="val 100491"/>
              </a:avLst>
            </a:prstGeom>
            <a:ln>
              <a:solidFill>
                <a:srgbClr val="FFC000"/>
              </a:solidFill>
            </a:ln>
          </p:spPr>
          <p:style>
            <a:lnRef idx="3">
              <a:schemeClr val="accent5"/>
            </a:lnRef>
            <a:fillRef idx="0">
              <a:schemeClr val="accent5"/>
            </a:fillRef>
            <a:effectRef idx="2">
              <a:schemeClr val="accent5"/>
            </a:effectRef>
            <a:fontRef idx="minor">
              <a:schemeClr val="tx1"/>
            </a:fontRef>
          </p:style>
        </p:cxnSp>
        <p:cxnSp>
          <p:nvCxnSpPr>
            <p:cNvPr id="27" name="Elbow Connector 26">
              <a:extLst>
                <a:ext uri="{FF2B5EF4-FFF2-40B4-BE49-F238E27FC236}">
                  <a16:creationId xmlns:a16="http://schemas.microsoft.com/office/drawing/2014/main" id="{ACD65EFC-CDBF-BD1D-9B88-BF7998816F2E}"/>
                </a:ext>
              </a:extLst>
            </p:cNvPr>
            <p:cNvCxnSpPr>
              <a:cxnSpLocks/>
            </p:cNvCxnSpPr>
            <p:nvPr/>
          </p:nvCxnSpPr>
          <p:spPr>
            <a:xfrm flipV="1">
              <a:off x="3938168" y="3642634"/>
              <a:ext cx="3646855" cy="386758"/>
            </a:xfrm>
            <a:prstGeom prst="bentConnector3">
              <a:avLst>
                <a:gd name="adj1" fmla="val -147"/>
              </a:avLst>
            </a:prstGeom>
            <a:ln>
              <a:solidFill>
                <a:srgbClr val="FFC000"/>
              </a:solidFill>
            </a:ln>
          </p:spPr>
          <p:style>
            <a:lnRef idx="3">
              <a:schemeClr val="accent5"/>
            </a:lnRef>
            <a:fillRef idx="0">
              <a:schemeClr val="accent5"/>
            </a:fillRef>
            <a:effectRef idx="2">
              <a:schemeClr val="accent5"/>
            </a:effectRef>
            <a:fontRef idx="minor">
              <a:schemeClr val="tx1"/>
            </a:fontRef>
          </p:style>
        </p:cxnSp>
        <p:cxnSp>
          <p:nvCxnSpPr>
            <p:cNvPr id="32" name="Elbow Connector 31">
              <a:extLst>
                <a:ext uri="{FF2B5EF4-FFF2-40B4-BE49-F238E27FC236}">
                  <a16:creationId xmlns:a16="http://schemas.microsoft.com/office/drawing/2014/main" id="{0870DF2D-8FC8-8EF9-6976-A244EE9E8B3F}"/>
                </a:ext>
              </a:extLst>
            </p:cNvPr>
            <p:cNvCxnSpPr>
              <a:cxnSpLocks/>
            </p:cNvCxnSpPr>
            <p:nvPr/>
          </p:nvCxnSpPr>
          <p:spPr>
            <a:xfrm>
              <a:off x="3938167" y="4017056"/>
              <a:ext cx="3646855" cy="386758"/>
            </a:xfrm>
            <a:prstGeom prst="bentConnector3">
              <a:avLst>
                <a:gd name="adj1" fmla="val -147"/>
              </a:avLst>
            </a:prstGeom>
            <a:ln>
              <a:solidFill>
                <a:srgbClr val="FFC000"/>
              </a:solidFill>
            </a:ln>
          </p:spPr>
          <p:style>
            <a:lnRef idx="3">
              <a:schemeClr val="accent5"/>
            </a:lnRef>
            <a:fillRef idx="0">
              <a:schemeClr val="accent5"/>
            </a:fillRef>
            <a:effectRef idx="2">
              <a:schemeClr val="accent5"/>
            </a:effectRef>
            <a:fontRef idx="minor">
              <a:schemeClr val="tx1"/>
            </a:fontRef>
          </p:style>
        </p:cxnSp>
      </p:grpSp>
      <p:sp>
        <p:nvSpPr>
          <p:cNvPr id="34" name="TextBox 33">
            <a:extLst>
              <a:ext uri="{FF2B5EF4-FFF2-40B4-BE49-F238E27FC236}">
                <a16:creationId xmlns:a16="http://schemas.microsoft.com/office/drawing/2014/main" id="{815BCE3F-2345-67F9-60CD-72DB72188917}"/>
              </a:ext>
            </a:extLst>
          </p:cNvPr>
          <p:cNvSpPr txBox="1"/>
          <p:nvPr/>
        </p:nvSpPr>
        <p:spPr>
          <a:xfrm>
            <a:off x="4252627" y="3083372"/>
            <a:ext cx="1720343" cy="646331"/>
          </a:xfrm>
          <a:prstGeom prst="rect">
            <a:avLst/>
          </a:prstGeom>
          <a:noFill/>
        </p:spPr>
        <p:txBody>
          <a:bodyPr wrap="none" rtlCol="0">
            <a:spAutoFit/>
          </a:bodyPr>
          <a:lstStyle/>
          <a:p>
            <a:r>
              <a:rPr lang="en-US" sz="3600" dirty="0"/>
              <a:t>to teach</a:t>
            </a:r>
          </a:p>
        </p:txBody>
      </p:sp>
      <p:sp>
        <p:nvSpPr>
          <p:cNvPr id="35" name="TextBox 34">
            <a:extLst>
              <a:ext uri="{FF2B5EF4-FFF2-40B4-BE49-F238E27FC236}">
                <a16:creationId xmlns:a16="http://schemas.microsoft.com/office/drawing/2014/main" id="{64141FF2-F7CD-D9C3-2989-DF016D1006CF}"/>
              </a:ext>
            </a:extLst>
          </p:cNvPr>
          <p:cNvSpPr txBox="1"/>
          <p:nvPr/>
        </p:nvSpPr>
        <p:spPr>
          <a:xfrm>
            <a:off x="4252627" y="3849088"/>
            <a:ext cx="3406702" cy="646331"/>
          </a:xfrm>
          <a:prstGeom prst="rect">
            <a:avLst/>
          </a:prstGeom>
          <a:noFill/>
        </p:spPr>
        <p:txBody>
          <a:bodyPr wrap="none" rtlCol="0">
            <a:spAutoFit/>
          </a:bodyPr>
          <a:lstStyle/>
          <a:p>
            <a:r>
              <a:rPr lang="en-US" sz="3600" dirty="0">
                <a:solidFill>
                  <a:srgbClr val="FFFF00"/>
                </a:solidFill>
              </a:rPr>
              <a:t>to have authority</a:t>
            </a:r>
          </a:p>
        </p:txBody>
      </p:sp>
      <p:grpSp>
        <p:nvGrpSpPr>
          <p:cNvPr id="42" name="Group 41">
            <a:extLst>
              <a:ext uri="{FF2B5EF4-FFF2-40B4-BE49-F238E27FC236}">
                <a16:creationId xmlns:a16="http://schemas.microsoft.com/office/drawing/2014/main" id="{6697A6BA-3132-C2C2-6E76-314F9109B958}"/>
              </a:ext>
            </a:extLst>
          </p:cNvPr>
          <p:cNvGrpSpPr/>
          <p:nvPr/>
        </p:nvGrpSpPr>
        <p:grpSpPr>
          <a:xfrm>
            <a:off x="7585022" y="3642634"/>
            <a:ext cx="1101778" cy="761180"/>
            <a:chOff x="7585022" y="3642634"/>
            <a:chExt cx="1101778" cy="761180"/>
          </a:xfrm>
        </p:grpSpPr>
        <p:cxnSp>
          <p:nvCxnSpPr>
            <p:cNvPr id="37" name="Elbow Connector 36">
              <a:extLst>
                <a:ext uri="{FF2B5EF4-FFF2-40B4-BE49-F238E27FC236}">
                  <a16:creationId xmlns:a16="http://schemas.microsoft.com/office/drawing/2014/main" id="{544A8016-898C-3D54-9AB8-7F2D516237B1}"/>
                </a:ext>
              </a:extLst>
            </p:cNvPr>
            <p:cNvCxnSpPr/>
            <p:nvPr/>
          </p:nvCxnSpPr>
          <p:spPr>
            <a:xfrm>
              <a:off x="7585022" y="3642634"/>
              <a:ext cx="1101778" cy="386758"/>
            </a:xfrm>
            <a:prstGeom prst="bentConnector3">
              <a:avLst>
                <a:gd name="adj1" fmla="val -340"/>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5C9BA14-C871-860C-FBEE-8513C203B2C1}"/>
                </a:ext>
              </a:extLst>
            </p:cNvPr>
            <p:cNvCxnSpPr/>
            <p:nvPr/>
          </p:nvCxnSpPr>
          <p:spPr>
            <a:xfrm>
              <a:off x="7585022" y="4029392"/>
              <a:ext cx="0" cy="374422"/>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1118FB0D-BD0B-9B84-65AE-7E41278F07CA}"/>
              </a:ext>
            </a:extLst>
          </p:cNvPr>
          <p:cNvSpPr txBox="1"/>
          <p:nvPr/>
        </p:nvSpPr>
        <p:spPr>
          <a:xfrm>
            <a:off x="7585021" y="3466497"/>
            <a:ext cx="1342034" cy="646331"/>
          </a:xfrm>
          <a:prstGeom prst="rect">
            <a:avLst/>
          </a:prstGeom>
          <a:noFill/>
        </p:spPr>
        <p:txBody>
          <a:bodyPr wrap="none" rtlCol="0">
            <a:spAutoFit/>
          </a:bodyPr>
          <a:lstStyle/>
          <a:p>
            <a:r>
              <a:rPr lang="en-US" sz="3600" dirty="0"/>
              <a:t>a man</a:t>
            </a:r>
          </a:p>
        </p:txBody>
      </p:sp>
      <p:sp>
        <p:nvSpPr>
          <p:cNvPr id="44" name="TextBox 43">
            <a:extLst>
              <a:ext uri="{FF2B5EF4-FFF2-40B4-BE49-F238E27FC236}">
                <a16:creationId xmlns:a16="http://schemas.microsoft.com/office/drawing/2014/main" id="{231F4B26-AAE6-F554-2075-8318377739AE}"/>
              </a:ext>
            </a:extLst>
          </p:cNvPr>
          <p:cNvSpPr txBox="1"/>
          <p:nvPr/>
        </p:nvSpPr>
        <p:spPr>
          <a:xfrm>
            <a:off x="3933869" y="3824742"/>
            <a:ext cx="508473" cy="369332"/>
          </a:xfrm>
          <a:prstGeom prst="rect">
            <a:avLst/>
          </a:prstGeom>
          <a:noFill/>
          <a:ln>
            <a:solidFill>
              <a:srgbClr val="FFC000"/>
            </a:solidFill>
          </a:ln>
        </p:spPr>
        <p:txBody>
          <a:bodyPr wrap="none" rtlCol="0">
            <a:spAutoFit/>
          </a:bodyPr>
          <a:lstStyle/>
          <a:p>
            <a:r>
              <a:rPr lang="en-US" dirty="0">
                <a:ln>
                  <a:solidFill>
                    <a:srgbClr val="FFC000"/>
                  </a:solidFill>
                </a:ln>
              </a:rPr>
              <a:t>nor</a:t>
            </a:r>
          </a:p>
        </p:txBody>
      </p:sp>
      <p:cxnSp>
        <p:nvCxnSpPr>
          <p:cNvPr id="46" name="Straight Connector 45">
            <a:extLst>
              <a:ext uri="{FF2B5EF4-FFF2-40B4-BE49-F238E27FC236}">
                <a16:creationId xmlns:a16="http://schemas.microsoft.com/office/drawing/2014/main" id="{09E5D05D-BB62-0B5C-AF5C-C9AB269D26CA}"/>
              </a:ext>
            </a:extLst>
          </p:cNvPr>
          <p:cNvCxnSpPr/>
          <p:nvPr/>
        </p:nvCxnSpPr>
        <p:spPr>
          <a:xfrm>
            <a:off x="4201882" y="3642633"/>
            <a:ext cx="0" cy="761181"/>
          </a:xfrm>
          <a:prstGeom prst="line">
            <a:avLst/>
          </a:prstGeom>
          <a:ln w="9525"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F5DA6AC2-4849-E78B-44BC-B293867D39AC}"/>
              </a:ext>
            </a:extLst>
          </p:cNvPr>
          <p:cNvCxnSpPr>
            <a:cxnSpLocks/>
          </p:cNvCxnSpPr>
          <p:nvPr/>
        </p:nvCxnSpPr>
        <p:spPr>
          <a:xfrm>
            <a:off x="2774197" y="2859037"/>
            <a:ext cx="1508924" cy="0"/>
          </a:xfrm>
          <a:prstGeom prst="straightConnector1">
            <a:avLst/>
          </a:prstGeom>
          <a:ln>
            <a:solidFill>
              <a:schemeClr val="tx1"/>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50" name="TextBox 49">
            <a:extLst>
              <a:ext uri="{FF2B5EF4-FFF2-40B4-BE49-F238E27FC236}">
                <a16:creationId xmlns:a16="http://schemas.microsoft.com/office/drawing/2014/main" id="{DAA1D45E-ED9A-0EBA-FE6B-9A09164ADC60}"/>
              </a:ext>
            </a:extLst>
          </p:cNvPr>
          <p:cNvSpPr txBox="1"/>
          <p:nvPr/>
        </p:nvSpPr>
        <p:spPr>
          <a:xfrm>
            <a:off x="2594965" y="4596128"/>
            <a:ext cx="5064364" cy="369332"/>
          </a:xfrm>
          <a:prstGeom prst="rect">
            <a:avLst/>
          </a:prstGeom>
          <a:noFill/>
        </p:spPr>
        <p:txBody>
          <a:bodyPr wrap="square" rtlCol="0">
            <a:spAutoFit/>
          </a:bodyPr>
          <a:lstStyle/>
          <a:p>
            <a:pPr algn="ctr"/>
            <a:r>
              <a:rPr lang="en-US" dirty="0"/>
              <a:t>2 Subordinate Clauses</a:t>
            </a:r>
          </a:p>
        </p:txBody>
      </p:sp>
    </p:spTree>
    <p:extLst>
      <p:ext uri="{BB962C8B-B14F-4D97-AF65-F5344CB8AC3E}">
        <p14:creationId xmlns:p14="http://schemas.microsoft.com/office/powerpoint/2010/main" val="216616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465543" y="12700"/>
            <a:ext cx="5678457" cy="5117941"/>
          </a:xfrm>
        </p:spPr>
        <p:txBody>
          <a:bodyPr>
            <a:normAutofit/>
          </a:bodyPr>
          <a:lstStyle/>
          <a:p>
            <a:r>
              <a:rPr lang="en-US" sz="6000" dirty="0">
                <a:effectLst>
                  <a:outerShdw blurRad="50800" dist="38100" algn="l" rotWithShape="0">
                    <a:prstClr val="black">
                      <a:alpha val="40000"/>
                    </a:prstClr>
                  </a:outerShdw>
                </a:effectLst>
              </a:rPr>
              <a:t>The Big “But...”</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1 Tim 2:12</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38106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CD4E-D68E-6B61-4EA3-D3B6276D9ECE}"/>
              </a:ext>
            </a:extLst>
          </p:cNvPr>
          <p:cNvSpPr>
            <a:spLocks noGrp="1"/>
          </p:cNvSpPr>
          <p:nvPr>
            <p:ph type="title"/>
          </p:nvPr>
        </p:nvSpPr>
        <p:spPr/>
        <p:txBody>
          <a:bodyPr/>
          <a:lstStyle/>
          <a:p>
            <a:r>
              <a:rPr lang="en-US" dirty="0"/>
              <a:t>“To Have Authority”</a:t>
            </a:r>
          </a:p>
        </p:txBody>
      </p:sp>
      <p:sp>
        <p:nvSpPr>
          <p:cNvPr id="3" name="Content Placeholder 2">
            <a:extLst>
              <a:ext uri="{FF2B5EF4-FFF2-40B4-BE49-F238E27FC236}">
                <a16:creationId xmlns:a16="http://schemas.microsoft.com/office/drawing/2014/main" id="{9AB29B7C-7120-B703-09F2-7FD685B081F1}"/>
              </a:ext>
            </a:extLst>
          </p:cNvPr>
          <p:cNvSpPr>
            <a:spLocks noGrp="1"/>
          </p:cNvSpPr>
          <p:nvPr>
            <p:ph idx="1"/>
          </p:nvPr>
        </p:nvSpPr>
        <p:spPr/>
        <p:txBody>
          <a:bodyPr>
            <a:normAutofit fontScale="77500" lnSpcReduction="20000"/>
          </a:bodyPr>
          <a:lstStyle/>
          <a:p>
            <a:r>
              <a:rPr lang="en-US" dirty="0"/>
              <a:t>Greek: </a:t>
            </a:r>
            <a:r>
              <a:rPr lang="en-US" i="1" dirty="0" err="1"/>
              <a:t>authentein</a:t>
            </a:r>
            <a:r>
              <a:rPr lang="en-US" dirty="0"/>
              <a:t> (</a:t>
            </a:r>
            <a:r>
              <a:rPr lang="el-GR" dirty="0" err="1"/>
              <a:t>αὐθεντεῖν</a:t>
            </a:r>
            <a:r>
              <a:rPr lang="en-US" dirty="0"/>
              <a:t>)</a:t>
            </a:r>
            <a:endParaRPr lang="en-US" i="1" dirty="0"/>
          </a:p>
          <a:p>
            <a:r>
              <a:rPr lang="en-US" i="1" dirty="0"/>
              <a:t>Hapax Legomenon</a:t>
            </a:r>
          </a:p>
          <a:p>
            <a:pPr lvl="1"/>
            <a:r>
              <a:rPr lang="en-US" dirty="0"/>
              <a:t>Only used 1x in the entire Bible.</a:t>
            </a:r>
          </a:p>
          <a:p>
            <a:r>
              <a:rPr lang="en-US" dirty="0"/>
              <a:t>How do we know what it means?</a:t>
            </a:r>
          </a:p>
          <a:p>
            <a:r>
              <a:rPr lang="en-US" dirty="0"/>
              <a:t>Classical Greek Literature</a:t>
            </a:r>
          </a:p>
          <a:p>
            <a:pPr lvl="1"/>
            <a:r>
              <a:rPr lang="en-US" dirty="0"/>
              <a:t>“to murder”</a:t>
            </a:r>
          </a:p>
          <a:p>
            <a:r>
              <a:rPr lang="en-US" dirty="0"/>
              <a:t>Other “common language” sources</a:t>
            </a:r>
          </a:p>
          <a:p>
            <a:pPr lvl="1"/>
            <a:r>
              <a:rPr lang="en-US" dirty="0"/>
              <a:t>“to domineer/dominate</a:t>
            </a:r>
          </a:p>
          <a:p>
            <a:pPr lvl="1"/>
            <a:r>
              <a:rPr lang="en-US" dirty="0"/>
              <a:t>“to originate”</a:t>
            </a:r>
          </a:p>
        </p:txBody>
      </p:sp>
      <p:sp>
        <p:nvSpPr>
          <p:cNvPr id="4" name="TextBox 3">
            <a:extLst>
              <a:ext uri="{FF2B5EF4-FFF2-40B4-BE49-F238E27FC236}">
                <a16:creationId xmlns:a16="http://schemas.microsoft.com/office/drawing/2014/main" id="{1C6B4690-A9CE-6CFD-540D-AC5FBFBEDDEC}"/>
              </a:ext>
            </a:extLst>
          </p:cNvPr>
          <p:cNvSpPr txBox="1"/>
          <p:nvPr/>
        </p:nvSpPr>
        <p:spPr>
          <a:xfrm>
            <a:off x="457200" y="4443903"/>
            <a:ext cx="8229600" cy="584775"/>
          </a:xfrm>
          <a:prstGeom prst="rect">
            <a:avLst/>
          </a:prstGeom>
          <a:noFill/>
        </p:spPr>
        <p:txBody>
          <a:bodyPr wrap="square" rtlCol="0">
            <a:spAutoFit/>
          </a:bodyPr>
          <a:lstStyle/>
          <a:p>
            <a:pPr algn="ctr"/>
            <a:r>
              <a:rPr lang="en-US" sz="3200" dirty="0"/>
              <a:t>Given the context, which meaning fits best?</a:t>
            </a:r>
          </a:p>
        </p:txBody>
      </p:sp>
    </p:spTree>
    <p:extLst>
      <p:ext uri="{BB962C8B-B14F-4D97-AF65-F5344CB8AC3E}">
        <p14:creationId xmlns:p14="http://schemas.microsoft.com/office/powerpoint/2010/main" val="121502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7756-8CCD-8D48-B240-E23CDFC3E102}"/>
              </a:ext>
            </a:extLst>
          </p:cNvPr>
          <p:cNvSpPr>
            <a:spLocks noGrp="1"/>
          </p:cNvSpPr>
          <p:nvPr>
            <p:ph type="title"/>
          </p:nvPr>
        </p:nvSpPr>
        <p:spPr/>
        <p:txBody>
          <a:bodyPr/>
          <a:lstStyle/>
          <a:p>
            <a:r>
              <a:rPr lang="en-US" dirty="0"/>
              <a:t>Two Interpretive Challenges</a:t>
            </a:r>
          </a:p>
        </p:txBody>
      </p:sp>
      <p:sp>
        <p:nvSpPr>
          <p:cNvPr id="3" name="TextBox 2">
            <a:extLst>
              <a:ext uri="{FF2B5EF4-FFF2-40B4-BE49-F238E27FC236}">
                <a16:creationId xmlns:a16="http://schemas.microsoft.com/office/drawing/2014/main" id="{60DF790A-A951-0000-CEA5-B957B73D799C}"/>
              </a:ext>
            </a:extLst>
          </p:cNvPr>
          <p:cNvSpPr txBox="1"/>
          <p:nvPr/>
        </p:nvSpPr>
        <p:spPr>
          <a:xfrm>
            <a:off x="673240" y="2029767"/>
            <a:ext cx="580608" cy="646331"/>
          </a:xfrm>
          <a:prstGeom prst="rect">
            <a:avLst/>
          </a:prstGeom>
          <a:noFill/>
        </p:spPr>
        <p:txBody>
          <a:bodyPr wrap="none" rtlCol="0">
            <a:spAutoFit/>
          </a:bodyPr>
          <a:lstStyle/>
          <a:p>
            <a:r>
              <a:rPr lang="en-US" sz="3600" dirty="0"/>
              <a:t>(I)</a:t>
            </a:r>
          </a:p>
        </p:txBody>
      </p:sp>
      <p:sp>
        <p:nvSpPr>
          <p:cNvPr id="4" name="TextBox 3">
            <a:extLst>
              <a:ext uri="{FF2B5EF4-FFF2-40B4-BE49-F238E27FC236}">
                <a16:creationId xmlns:a16="http://schemas.microsoft.com/office/drawing/2014/main" id="{D2687E1B-559A-FA0F-FD3F-90E611D2A40A}"/>
              </a:ext>
            </a:extLst>
          </p:cNvPr>
          <p:cNvSpPr txBox="1"/>
          <p:nvPr/>
        </p:nvSpPr>
        <p:spPr>
          <a:xfrm>
            <a:off x="1205802" y="2029767"/>
            <a:ext cx="2778325" cy="646331"/>
          </a:xfrm>
          <a:prstGeom prst="rect">
            <a:avLst/>
          </a:prstGeom>
          <a:noFill/>
        </p:spPr>
        <p:txBody>
          <a:bodyPr wrap="none" rtlCol="0">
            <a:spAutoFit/>
          </a:bodyPr>
          <a:lstStyle/>
          <a:p>
            <a:r>
              <a:rPr lang="en-US" sz="3600" dirty="0"/>
              <a:t>do not permit</a:t>
            </a:r>
          </a:p>
        </p:txBody>
      </p:sp>
      <p:sp>
        <p:nvSpPr>
          <p:cNvPr id="5" name="TextBox 4">
            <a:extLst>
              <a:ext uri="{FF2B5EF4-FFF2-40B4-BE49-F238E27FC236}">
                <a16:creationId xmlns:a16="http://schemas.microsoft.com/office/drawing/2014/main" id="{D3C72238-184C-5577-EA43-AA89E4A9F739}"/>
              </a:ext>
            </a:extLst>
          </p:cNvPr>
          <p:cNvSpPr txBox="1"/>
          <p:nvPr/>
        </p:nvSpPr>
        <p:spPr>
          <a:xfrm>
            <a:off x="448566" y="2607827"/>
            <a:ext cx="1029956" cy="646331"/>
          </a:xfrm>
          <a:prstGeom prst="rect">
            <a:avLst/>
          </a:prstGeom>
          <a:noFill/>
        </p:spPr>
        <p:txBody>
          <a:bodyPr wrap="square" rtlCol="0">
            <a:spAutoFit/>
          </a:bodyPr>
          <a:lstStyle/>
          <a:p>
            <a:pPr algn="ctr"/>
            <a:r>
              <a:rPr lang="en-US" dirty="0"/>
              <a:t>Implied</a:t>
            </a:r>
          </a:p>
          <a:p>
            <a:pPr algn="ctr"/>
            <a:r>
              <a:rPr lang="en-US" dirty="0"/>
              <a:t>Subject</a:t>
            </a:r>
          </a:p>
        </p:txBody>
      </p:sp>
      <p:sp>
        <p:nvSpPr>
          <p:cNvPr id="6" name="TextBox 5">
            <a:extLst>
              <a:ext uri="{FF2B5EF4-FFF2-40B4-BE49-F238E27FC236}">
                <a16:creationId xmlns:a16="http://schemas.microsoft.com/office/drawing/2014/main" id="{100D3DF9-FF7B-EBAF-3A88-643EE0B7C8C7}"/>
              </a:ext>
            </a:extLst>
          </p:cNvPr>
          <p:cNvSpPr txBox="1"/>
          <p:nvPr/>
        </p:nvSpPr>
        <p:spPr>
          <a:xfrm>
            <a:off x="1494624" y="2676097"/>
            <a:ext cx="1029956" cy="369332"/>
          </a:xfrm>
          <a:prstGeom prst="rect">
            <a:avLst/>
          </a:prstGeom>
          <a:noFill/>
        </p:spPr>
        <p:txBody>
          <a:bodyPr wrap="square" rtlCol="0">
            <a:spAutoFit/>
          </a:bodyPr>
          <a:lstStyle/>
          <a:p>
            <a:pPr algn="ctr"/>
            <a:r>
              <a:rPr lang="en-US" dirty="0"/>
              <a:t>Verb</a:t>
            </a:r>
          </a:p>
        </p:txBody>
      </p:sp>
      <p:sp>
        <p:nvSpPr>
          <p:cNvPr id="14" name="TextBox 13">
            <a:extLst>
              <a:ext uri="{FF2B5EF4-FFF2-40B4-BE49-F238E27FC236}">
                <a16:creationId xmlns:a16="http://schemas.microsoft.com/office/drawing/2014/main" id="{84257669-F9B2-230C-12F1-302530DE4EAC}"/>
              </a:ext>
            </a:extLst>
          </p:cNvPr>
          <p:cNvSpPr txBox="1"/>
          <p:nvPr/>
        </p:nvSpPr>
        <p:spPr>
          <a:xfrm>
            <a:off x="4081305" y="2029766"/>
            <a:ext cx="1911614" cy="646331"/>
          </a:xfrm>
          <a:prstGeom prst="rect">
            <a:avLst/>
          </a:prstGeom>
          <a:noFill/>
        </p:spPr>
        <p:txBody>
          <a:bodyPr wrap="none" rtlCol="0">
            <a:spAutoFit/>
          </a:bodyPr>
          <a:lstStyle/>
          <a:p>
            <a:r>
              <a:rPr lang="en-US" sz="3600" dirty="0"/>
              <a:t>a woman</a:t>
            </a:r>
          </a:p>
        </p:txBody>
      </p:sp>
      <p:sp>
        <p:nvSpPr>
          <p:cNvPr id="15" name="TextBox 14">
            <a:extLst>
              <a:ext uri="{FF2B5EF4-FFF2-40B4-BE49-F238E27FC236}">
                <a16:creationId xmlns:a16="http://schemas.microsoft.com/office/drawing/2014/main" id="{6E4E0001-89BE-78DF-553D-CB3855419246}"/>
              </a:ext>
            </a:extLst>
          </p:cNvPr>
          <p:cNvSpPr txBox="1"/>
          <p:nvPr/>
        </p:nvSpPr>
        <p:spPr>
          <a:xfrm>
            <a:off x="4301719" y="2674372"/>
            <a:ext cx="1470785" cy="369332"/>
          </a:xfrm>
          <a:prstGeom prst="rect">
            <a:avLst/>
          </a:prstGeom>
          <a:noFill/>
        </p:spPr>
        <p:txBody>
          <a:bodyPr wrap="square" rtlCol="0">
            <a:spAutoFit/>
          </a:bodyPr>
          <a:lstStyle/>
          <a:p>
            <a:pPr algn="ctr"/>
            <a:r>
              <a:rPr lang="en-US" dirty="0"/>
              <a:t>Direct Object</a:t>
            </a:r>
          </a:p>
        </p:txBody>
      </p:sp>
      <p:grpSp>
        <p:nvGrpSpPr>
          <p:cNvPr id="41" name="Group 40">
            <a:extLst>
              <a:ext uri="{FF2B5EF4-FFF2-40B4-BE49-F238E27FC236}">
                <a16:creationId xmlns:a16="http://schemas.microsoft.com/office/drawing/2014/main" id="{E4A6D6FC-0BA8-1193-E0D7-26D81A57AFBA}"/>
              </a:ext>
            </a:extLst>
          </p:cNvPr>
          <p:cNvGrpSpPr/>
          <p:nvPr/>
        </p:nvGrpSpPr>
        <p:grpSpPr>
          <a:xfrm>
            <a:off x="2594964" y="2676098"/>
            <a:ext cx="4990059" cy="1727716"/>
            <a:chOff x="2594964" y="2676098"/>
            <a:chExt cx="4990059" cy="1727716"/>
          </a:xfrm>
        </p:grpSpPr>
        <p:cxnSp>
          <p:nvCxnSpPr>
            <p:cNvPr id="17" name="Elbow Connector 16">
              <a:extLst>
                <a:ext uri="{FF2B5EF4-FFF2-40B4-BE49-F238E27FC236}">
                  <a16:creationId xmlns:a16="http://schemas.microsoft.com/office/drawing/2014/main" id="{F2ACB66D-F605-3EA6-ACB9-DDBCABDDF90E}"/>
                </a:ext>
              </a:extLst>
            </p:cNvPr>
            <p:cNvCxnSpPr>
              <a:cxnSpLocks/>
              <a:stCxn id="4" idx="2"/>
            </p:cNvCxnSpPr>
            <p:nvPr/>
          </p:nvCxnSpPr>
          <p:spPr>
            <a:xfrm rot="16200000" flipH="1">
              <a:off x="2589919" y="2681143"/>
              <a:ext cx="1353294" cy="1343203"/>
            </a:xfrm>
            <a:prstGeom prst="bentConnector3">
              <a:avLst>
                <a:gd name="adj1" fmla="val 100491"/>
              </a:avLst>
            </a:prstGeom>
            <a:ln>
              <a:solidFill>
                <a:srgbClr val="FFC000"/>
              </a:solidFill>
            </a:ln>
          </p:spPr>
          <p:style>
            <a:lnRef idx="3">
              <a:schemeClr val="accent5"/>
            </a:lnRef>
            <a:fillRef idx="0">
              <a:schemeClr val="accent5"/>
            </a:fillRef>
            <a:effectRef idx="2">
              <a:schemeClr val="accent5"/>
            </a:effectRef>
            <a:fontRef idx="minor">
              <a:schemeClr val="tx1"/>
            </a:fontRef>
          </p:style>
        </p:cxnSp>
        <p:cxnSp>
          <p:nvCxnSpPr>
            <p:cNvPr id="27" name="Elbow Connector 26">
              <a:extLst>
                <a:ext uri="{FF2B5EF4-FFF2-40B4-BE49-F238E27FC236}">
                  <a16:creationId xmlns:a16="http://schemas.microsoft.com/office/drawing/2014/main" id="{ACD65EFC-CDBF-BD1D-9B88-BF7998816F2E}"/>
                </a:ext>
              </a:extLst>
            </p:cNvPr>
            <p:cNvCxnSpPr>
              <a:cxnSpLocks/>
            </p:cNvCxnSpPr>
            <p:nvPr/>
          </p:nvCxnSpPr>
          <p:spPr>
            <a:xfrm flipV="1">
              <a:off x="3938168" y="3642634"/>
              <a:ext cx="3646855" cy="386758"/>
            </a:xfrm>
            <a:prstGeom prst="bentConnector3">
              <a:avLst>
                <a:gd name="adj1" fmla="val -147"/>
              </a:avLst>
            </a:prstGeom>
            <a:ln>
              <a:solidFill>
                <a:srgbClr val="FFC000"/>
              </a:solidFill>
            </a:ln>
          </p:spPr>
          <p:style>
            <a:lnRef idx="3">
              <a:schemeClr val="accent5"/>
            </a:lnRef>
            <a:fillRef idx="0">
              <a:schemeClr val="accent5"/>
            </a:fillRef>
            <a:effectRef idx="2">
              <a:schemeClr val="accent5"/>
            </a:effectRef>
            <a:fontRef idx="minor">
              <a:schemeClr val="tx1"/>
            </a:fontRef>
          </p:style>
        </p:cxnSp>
        <p:cxnSp>
          <p:nvCxnSpPr>
            <p:cNvPr id="32" name="Elbow Connector 31">
              <a:extLst>
                <a:ext uri="{FF2B5EF4-FFF2-40B4-BE49-F238E27FC236}">
                  <a16:creationId xmlns:a16="http://schemas.microsoft.com/office/drawing/2014/main" id="{0870DF2D-8FC8-8EF9-6976-A244EE9E8B3F}"/>
                </a:ext>
              </a:extLst>
            </p:cNvPr>
            <p:cNvCxnSpPr>
              <a:cxnSpLocks/>
            </p:cNvCxnSpPr>
            <p:nvPr/>
          </p:nvCxnSpPr>
          <p:spPr>
            <a:xfrm>
              <a:off x="3938167" y="4017056"/>
              <a:ext cx="3646855" cy="386758"/>
            </a:xfrm>
            <a:prstGeom prst="bentConnector3">
              <a:avLst>
                <a:gd name="adj1" fmla="val -147"/>
              </a:avLst>
            </a:prstGeom>
            <a:ln>
              <a:solidFill>
                <a:srgbClr val="FFC000"/>
              </a:solidFill>
            </a:ln>
          </p:spPr>
          <p:style>
            <a:lnRef idx="3">
              <a:schemeClr val="accent5"/>
            </a:lnRef>
            <a:fillRef idx="0">
              <a:schemeClr val="accent5"/>
            </a:fillRef>
            <a:effectRef idx="2">
              <a:schemeClr val="accent5"/>
            </a:effectRef>
            <a:fontRef idx="minor">
              <a:schemeClr val="tx1"/>
            </a:fontRef>
          </p:style>
        </p:cxnSp>
      </p:grpSp>
      <p:sp>
        <p:nvSpPr>
          <p:cNvPr id="34" name="TextBox 33">
            <a:extLst>
              <a:ext uri="{FF2B5EF4-FFF2-40B4-BE49-F238E27FC236}">
                <a16:creationId xmlns:a16="http://schemas.microsoft.com/office/drawing/2014/main" id="{815BCE3F-2345-67F9-60CD-72DB72188917}"/>
              </a:ext>
            </a:extLst>
          </p:cNvPr>
          <p:cNvSpPr txBox="1"/>
          <p:nvPr/>
        </p:nvSpPr>
        <p:spPr>
          <a:xfrm>
            <a:off x="4252627" y="3083372"/>
            <a:ext cx="1720343" cy="646331"/>
          </a:xfrm>
          <a:prstGeom prst="rect">
            <a:avLst/>
          </a:prstGeom>
          <a:noFill/>
        </p:spPr>
        <p:txBody>
          <a:bodyPr wrap="none" rtlCol="0">
            <a:spAutoFit/>
          </a:bodyPr>
          <a:lstStyle/>
          <a:p>
            <a:r>
              <a:rPr lang="en-US" sz="3600" dirty="0"/>
              <a:t>to teach</a:t>
            </a:r>
          </a:p>
        </p:txBody>
      </p:sp>
      <p:sp>
        <p:nvSpPr>
          <p:cNvPr id="35" name="TextBox 34">
            <a:extLst>
              <a:ext uri="{FF2B5EF4-FFF2-40B4-BE49-F238E27FC236}">
                <a16:creationId xmlns:a16="http://schemas.microsoft.com/office/drawing/2014/main" id="{64141FF2-F7CD-D9C3-2989-DF016D1006CF}"/>
              </a:ext>
            </a:extLst>
          </p:cNvPr>
          <p:cNvSpPr txBox="1"/>
          <p:nvPr/>
        </p:nvSpPr>
        <p:spPr>
          <a:xfrm>
            <a:off x="4252627" y="3849088"/>
            <a:ext cx="3406702" cy="646331"/>
          </a:xfrm>
          <a:prstGeom prst="rect">
            <a:avLst/>
          </a:prstGeom>
          <a:noFill/>
        </p:spPr>
        <p:txBody>
          <a:bodyPr wrap="none" rtlCol="0">
            <a:spAutoFit/>
          </a:bodyPr>
          <a:lstStyle/>
          <a:p>
            <a:r>
              <a:rPr lang="en-US" sz="3600" dirty="0">
                <a:solidFill>
                  <a:srgbClr val="FFFF00"/>
                </a:solidFill>
              </a:rPr>
              <a:t>to have authority</a:t>
            </a:r>
          </a:p>
        </p:txBody>
      </p:sp>
      <p:grpSp>
        <p:nvGrpSpPr>
          <p:cNvPr id="42" name="Group 41">
            <a:extLst>
              <a:ext uri="{FF2B5EF4-FFF2-40B4-BE49-F238E27FC236}">
                <a16:creationId xmlns:a16="http://schemas.microsoft.com/office/drawing/2014/main" id="{6697A6BA-3132-C2C2-6E76-314F9109B958}"/>
              </a:ext>
            </a:extLst>
          </p:cNvPr>
          <p:cNvGrpSpPr/>
          <p:nvPr/>
        </p:nvGrpSpPr>
        <p:grpSpPr>
          <a:xfrm>
            <a:off x="7585022" y="3642634"/>
            <a:ext cx="1101778" cy="761180"/>
            <a:chOff x="7585022" y="3642634"/>
            <a:chExt cx="1101778" cy="761180"/>
          </a:xfrm>
        </p:grpSpPr>
        <p:cxnSp>
          <p:nvCxnSpPr>
            <p:cNvPr id="37" name="Elbow Connector 36">
              <a:extLst>
                <a:ext uri="{FF2B5EF4-FFF2-40B4-BE49-F238E27FC236}">
                  <a16:creationId xmlns:a16="http://schemas.microsoft.com/office/drawing/2014/main" id="{544A8016-898C-3D54-9AB8-7F2D516237B1}"/>
                </a:ext>
              </a:extLst>
            </p:cNvPr>
            <p:cNvCxnSpPr/>
            <p:nvPr/>
          </p:nvCxnSpPr>
          <p:spPr>
            <a:xfrm>
              <a:off x="7585022" y="3642634"/>
              <a:ext cx="1101778" cy="386758"/>
            </a:xfrm>
            <a:prstGeom prst="bentConnector3">
              <a:avLst>
                <a:gd name="adj1" fmla="val -340"/>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5C9BA14-C871-860C-FBEE-8513C203B2C1}"/>
                </a:ext>
              </a:extLst>
            </p:cNvPr>
            <p:cNvCxnSpPr/>
            <p:nvPr/>
          </p:nvCxnSpPr>
          <p:spPr>
            <a:xfrm>
              <a:off x="7585022" y="4029392"/>
              <a:ext cx="0" cy="374422"/>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1118FB0D-BD0B-9B84-65AE-7E41278F07CA}"/>
              </a:ext>
            </a:extLst>
          </p:cNvPr>
          <p:cNvSpPr txBox="1"/>
          <p:nvPr/>
        </p:nvSpPr>
        <p:spPr>
          <a:xfrm>
            <a:off x="7585021" y="3466497"/>
            <a:ext cx="1342034" cy="646331"/>
          </a:xfrm>
          <a:prstGeom prst="rect">
            <a:avLst/>
          </a:prstGeom>
          <a:noFill/>
        </p:spPr>
        <p:txBody>
          <a:bodyPr wrap="none" rtlCol="0">
            <a:spAutoFit/>
          </a:bodyPr>
          <a:lstStyle/>
          <a:p>
            <a:r>
              <a:rPr lang="en-US" sz="3600" dirty="0"/>
              <a:t>a man</a:t>
            </a:r>
          </a:p>
        </p:txBody>
      </p:sp>
      <p:sp>
        <p:nvSpPr>
          <p:cNvPr id="44" name="TextBox 43">
            <a:extLst>
              <a:ext uri="{FF2B5EF4-FFF2-40B4-BE49-F238E27FC236}">
                <a16:creationId xmlns:a16="http://schemas.microsoft.com/office/drawing/2014/main" id="{231F4B26-AAE6-F554-2075-8318377739AE}"/>
              </a:ext>
            </a:extLst>
          </p:cNvPr>
          <p:cNvSpPr txBox="1"/>
          <p:nvPr/>
        </p:nvSpPr>
        <p:spPr>
          <a:xfrm>
            <a:off x="3933869" y="3824742"/>
            <a:ext cx="508473" cy="369332"/>
          </a:xfrm>
          <a:prstGeom prst="rect">
            <a:avLst/>
          </a:prstGeom>
          <a:noFill/>
          <a:ln>
            <a:solidFill>
              <a:srgbClr val="FFC000"/>
            </a:solidFill>
          </a:ln>
        </p:spPr>
        <p:txBody>
          <a:bodyPr wrap="none" rtlCol="0">
            <a:spAutoFit/>
          </a:bodyPr>
          <a:lstStyle/>
          <a:p>
            <a:r>
              <a:rPr lang="en-US" dirty="0">
                <a:ln>
                  <a:solidFill>
                    <a:srgbClr val="FFC000"/>
                  </a:solidFill>
                </a:ln>
              </a:rPr>
              <a:t>nor</a:t>
            </a:r>
          </a:p>
        </p:txBody>
      </p:sp>
      <p:cxnSp>
        <p:nvCxnSpPr>
          <p:cNvPr id="46" name="Straight Connector 45">
            <a:extLst>
              <a:ext uri="{FF2B5EF4-FFF2-40B4-BE49-F238E27FC236}">
                <a16:creationId xmlns:a16="http://schemas.microsoft.com/office/drawing/2014/main" id="{09E5D05D-BB62-0B5C-AF5C-C9AB269D26CA}"/>
              </a:ext>
            </a:extLst>
          </p:cNvPr>
          <p:cNvCxnSpPr/>
          <p:nvPr/>
        </p:nvCxnSpPr>
        <p:spPr>
          <a:xfrm>
            <a:off x="4201882" y="3642633"/>
            <a:ext cx="0" cy="761181"/>
          </a:xfrm>
          <a:prstGeom prst="line">
            <a:avLst/>
          </a:prstGeom>
          <a:ln w="9525"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F5DA6AC2-4849-E78B-44BC-B293867D39AC}"/>
              </a:ext>
            </a:extLst>
          </p:cNvPr>
          <p:cNvCxnSpPr>
            <a:cxnSpLocks/>
          </p:cNvCxnSpPr>
          <p:nvPr/>
        </p:nvCxnSpPr>
        <p:spPr>
          <a:xfrm>
            <a:off x="2774197" y="2859037"/>
            <a:ext cx="1508924" cy="0"/>
          </a:xfrm>
          <a:prstGeom prst="straightConnector1">
            <a:avLst/>
          </a:prstGeom>
          <a:ln>
            <a:solidFill>
              <a:schemeClr val="tx1"/>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50" name="TextBox 49">
            <a:extLst>
              <a:ext uri="{FF2B5EF4-FFF2-40B4-BE49-F238E27FC236}">
                <a16:creationId xmlns:a16="http://schemas.microsoft.com/office/drawing/2014/main" id="{DAA1D45E-ED9A-0EBA-FE6B-9A09164ADC60}"/>
              </a:ext>
            </a:extLst>
          </p:cNvPr>
          <p:cNvSpPr txBox="1"/>
          <p:nvPr/>
        </p:nvSpPr>
        <p:spPr>
          <a:xfrm>
            <a:off x="2594965" y="4596128"/>
            <a:ext cx="5064364" cy="369332"/>
          </a:xfrm>
          <a:prstGeom prst="rect">
            <a:avLst/>
          </a:prstGeom>
          <a:noFill/>
        </p:spPr>
        <p:txBody>
          <a:bodyPr wrap="square" rtlCol="0">
            <a:spAutoFit/>
          </a:bodyPr>
          <a:lstStyle/>
          <a:p>
            <a:pPr algn="ctr"/>
            <a:r>
              <a:rPr lang="en-US" dirty="0"/>
              <a:t>2 Subordinate Clauses</a:t>
            </a:r>
          </a:p>
        </p:txBody>
      </p:sp>
    </p:spTree>
    <p:extLst>
      <p:ext uri="{BB962C8B-B14F-4D97-AF65-F5344CB8AC3E}">
        <p14:creationId xmlns:p14="http://schemas.microsoft.com/office/powerpoint/2010/main" val="5864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10D2-4FE9-AB4C-B372-FC8004905ED5}"/>
              </a:ext>
            </a:extLst>
          </p:cNvPr>
          <p:cNvSpPr>
            <a:spLocks noGrp="1"/>
          </p:cNvSpPr>
          <p:nvPr>
            <p:ph type="title"/>
          </p:nvPr>
        </p:nvSpPr>
        <p:spPr/>
        <p:txBody>
          <a:bodyPr>
            <a:noAutofit/>
          </a:bodyPr>
          <a:lstStyle/>
          <a:p>
            <a:r>
              <a:rPr lang="en-US" sz="3200" dirty="0"/>
              <a:t>How do we translate the 2 subordinate clauses?</a:t>
            </a:r>
          </a:p>
        </p:txBody>
      </p:sp>
      <p:sp>
        <p:nvSpPr>
          <p:cNvPr id="3" name="Content Placeholder 2">
            <a:extLst>
              <a:ext uri="{FF2B5EF4-FFF2-40B4-BE49-F238E27FC236}">
                <a16:creationId xmlns:a16="http://schemas.microsoft.com/office/drawing/2014/main" id="{12BCEB96-E8D6-2AB1-B619-0A6463A6C6C9}"/>
              </a:ext>
            </a:extLst>
          </p:cNvPr>
          <p:cNvSpPr>
            <a:spLocks noGrp="1"/>
          </p:cNvSpPr>
          <p:nvPr>
            <p:ph idx="1"/>
          </p:nvPr>
        </p:nvSpPr>
        <p:spPr/>
        <p:txBody>
          <a:bodyPr>
            <a:normAutofit/>
          </a:bodyPr>
          <a:lstStyle/>
          <a:p>
            <a:r>
              <a:rPr lang="en-US" sz="2800" dirty="0"/>
              <a:t>How do they relate to the verb: “I do not permit?”</a:t>
            </a:r>
          </a:p>
          <a:p>
            <a:r>
              <a:rPr lang="en-US" sz="2800" dirty="0"/>
              <a:t>“Neither-Nor” construction</a:t>
            </a:r>
          </a:p>
          <a:p>
            <a:r>
              <a:rPr lang="en-US" sz="2800" dirty="0"/>
              <a:t>In the New Testament there are 6 ways to translate a “neither-nor” construction in Greek.</a:t>
            </a:r>
          </a:p>
          <a:p>
            <a:r>
              <a:rPr lang="en-US" sz="2800" dirty="0"/>
              <a:t>Examine all 6 options to see which makes sense.</a:t>
            </a:r>
          </a:p>
        </p:txBody>
      </p:sp>
    </p:spTree>
    <p:extLst>
      <p:ext uri="{BB962C8B-B14F-4D97-AF65-F5344CB8AC3E}">
        <p14:creationId xmlns:p14="http://schemas.microsoft.com/office/powerpoint/2010/main" val="167653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lstStyle/>
          <a:p>
            <a:r>
              <a:rPr lang="en-US" dirty="0"/>
              <a:t>Option 1: Synonyms</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2123658"/>
          </a:xfrm>
          <a:prstGeom prst="rect">
            <a:avLst/>
          </a:prstGeom>
          <a:noFill/>
        </p:spPr>
        <p:txBody>
          <a:bodyPr wrap="square" rtlCol="0">
            <a:spAutoFit/>
          </a:bodyPr>
          <a:lstStyle/>
          <a:p>
            <a:r>
              <a:rPr lang="en-US" sz="2400" dirty="0"/>
              <a:t>You know that it was because of a physical infirmity that I first announced the gospel to you; though my condition put you to the test, </a:t>
            </a:r>
            <a:r>
              <a:rPr lang="en-US" sz="2400" dirty="0">
                <a:solidFill>
                  <a:srgbClr val="FFFF00"/>
                </a:solidFill>
              </a:rPr>
              <a:t>you did not scorn or despise me</a:t>
            </a:r>
            <a:r>
              <a:rPr lang="en-US" sz="2400" dirty="0"/>
              <a:t>, but welcomed me as an angel of God, as Christ Jesus.</a:t>
            </a:r>
            <a:endParaRPr lang="en-US" dirty="0"/>
          </a:p>
          <a:p>
            <a:endParaRPr lang="en-US" dirty="0"/>
          </a:p>
          <a:p>
            <a:pPr algn="r"/>
            <a:r>
              <a:rPr lang="en-US" dirty="0"/>
              <a:t>Gal 4:13–14</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523220"/>
          </a:xfrm>
          <a:prstGeom prst="rect">
            <a:avLst/>
          </a:prstGeom>
          <a:noFill/>
        </p:spPr>
        <p:txBody>
          <a:bodyPr wrap="square" rtlCol="0">
            <a:spAutoFit/>
          </a:bodyPr>
          <a:lstStyle/>
          <a:p>
            <a:pPr algn="ctr"/>
            <a:r>
              <a:rPr lang="en-US" sz="2800" dirty="0"/>
              <a:t>No. “to teach” and “to dominate” are not synonyms.</a:t>
            </a:r>
          </a:p>
        </p:txBody>
      </p:sp>
    </p:spTree>
    <p:extLst>
      <p:ext uri="{BB962C8B-B14F-4D97-AF65-F5344CB8AC3E}">
        <p14:creationId xmlns:p14="http://schemas.microsoft.com/office/powerpoint/2010/main" val="25620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lstStyle/>
          <a:p>
            <a:r>
              <a:rPr lang="en-US" dirty="0"/>
              <a:t>Option 2: Closely Related Ideas</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1477328"/>
          </a:xfrm>
          <a:prstGeom prst="rect">
            <a:avLst/>
          </a:prstGeom>
          <a:noFill/>
        </p:spPr>
        <p:txBody>
          <a:bodyPr wrap="square" rtlCol="0">
            <a:spAutoFit/>
          </a:bodyPr>
          <a:lstStyle/>
          <a:p>
            <a:r>
              <a:rPr lang="en-US" sz="2400" dirty="0"/>
              <a:t>But you, beloved, are not in darkness, for that day to surprise you like a thief; for you are all children of light and children of the day; </a:t>
            </a:r>
            <a:r>
              <a:rPr lang="en-US" sz="2400" dirty="0">
                <a:solidFill>
                  <a:srgbClr val="FFFF00"/>
                </a:solidFill>
              </a:rPr>
              <a:t>we are not of the night or of darkness</a:t>
            </a:r>
            <a:r>
              <a:rPr lang="en-US" sz="2400" dirty="0"/>
              <a:t>.</a:t>
            </a:r>
            <a:endParaRPr lang="en-US" dirty="0"/>
          </a:p>
          <a:p>
            <a:pPr algn="r"/>
            <a:r>
              <a:rPr lang="en-US" dirty="0"/>
              <a:t>1 </a:t>
            </a:r>
            <a:r>
              <a:rPr lang="en-US" dirty="0" err="1"/>
              <a:t>Thess</a:t>
            </a:r>
            <a:r>
              <a:rPr lang="en-US" dirty="0"/>
              <a:t> 5:4–5</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523220"/>
          </a:xfrm>
          <a:prstGeom prst="rect">
            <a:avLst/>
          </a:prstGeom>
          <a:noFill/>
        </p:spPr>
        <p:txBody>
          <a:bodyPr wrap="square" rtlCol="0">
            <a:spAutoFit/>
          </a:bodyPr>
          <a:lstStyle/>
          <a:p>
            <a:pPr algn="ctr"/>
            <a:r>
              <a:rPr lang="en-US" sz="2800" dirty="0"/>
              <a:t>No. “to teach” and “to dominate” are not related ideas.</a:t>
            </a:r>
          </a:p>
        </p:txBody>
      </p:sp>
    </p:spTree>
    <p:extLst>
      <p:ext uri="{BB962C8B-B14F-4D97-AF65-F5344CB8AC3E}">
        <p14:creationId xmlns:p14="http://schemas.microsoft.com/office/powerpoint/2010/main" val="11138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lstStyle/>
          <a:p>
            <a:r>
              <a:rPr lang="en-US" dirty="0"/>
              <a:t>Option 3: Antonyms (Opposites)</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1477328"/>
          </a:xfrm>
          <a:prstGeom prst="rect">
            <a:avLst/>
          </a:prstGeom>
          <a:noFill/>
        </p:spPr>
        <p:txBody>
          <a:bodyPr wrap="square" rtlCol="0">
            <a:spAutoFit/>
          </a:bodyPr>
          <a:lstStyle/>
          <a:p>
            <a:r>
              <a:rPr lang="en-US" sz="2400" dirty="0"/>
              <a:t>There is </a:t>
            </a:r>
            <a:r>
              <a:rPr lang="en-US" sz="2400" dirty="0">
                <a:solidFill>
                  <a:srgbClr val="FFFF00"/>
                </a:solidFill>
              </a:rPr>
              <a:t>no longer Jew or Greek</a:t>
            </a:r>
            <a:r>
              <a:rPr lang="en-US" sz="2400" dirty="0"/>
              <a:t>, </a:t>
            </a:r>
            <a:r>
              <a:rPr lang="en-US" sz="2400" dirty="0">
                <a:solidFill>
                  <a:srgbClr val="FFFF00"/>
                </a:solidFill>
              </a:rPr>
              <a:t>there is no longer slave or free</a:t>
            </a:r>
            <a:r>
              <a:rPr lang="en-US" sz="2400" dirty="0"/>
              <a:t>, there is no longer male and female; for all of you are one in Christ Jesus. </a:t>
            </a:r>
            <a:endParaRPr lang="en-US" dirty="0"/>
          </a:p>
          <a:p>
            <a:pPr algn="r"/>
            <a:r>
              <a:rPr lang="en-US" dirty="0"/>
              <a:t>Gal 3:28</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523220"/>
          </a:xfrm>
          <a:prstGeom prst="rect">
            <a:avLst/>
          </a:prstGeom>
          <a:noFill/>
        </p:spPr>
        <p:txBody>
          <a:bodyPr wrap="square" rtlCol="0">
            <a:spAutoFit/>
          </a:bodyPr>
          <a:lstStyle/>
          <a:p>
            <a:pPr algn="ctr"/>
            <a:r>
              <a:rPr lang="en-US" sz="2800" dirty="0"/>
              <a:t>No. “to teach” and “to dominate” are not opposites.</a:t>
            </a:r>
          </a:p>
        </p:txBody>
      </p:sp>
    </p:spTree>
    <p:extLst>
      <p:ext uri="{BB962C8B-B14F-4D97-AF65-F5344CB8AC3E}">
        <p14:creationId xmlns:p14="http://schemas.microsoft.com/office/powerpoint/2010/main" val="29512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lstStyle/>
          <a:p>
            <a:r>
              <a:rPr lang="en-US" dirty="0"/>
              <a:t>Option 4: General to Particular</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1477328"/>
          </a:xfrm>
          <a:prstGeom prst="rect">
            <a:avLst/>
          </a:prstGeom>
          <a:noFill/>
        </p:spPr>
        <p:txBody>
          <a:bodyPr wrap="square" rtlCol="0">
            <a:spAutoFit/>
          </a:bodyPr>
          <a:lstStyle/>
          <a:p>
            <a:r>
              <a:rPr lang="en-US" sz="2400" dirty="0"/>
              <a:t>Yet among the mature we do speak wisdom, though </a:t>
            </a:r>
            <a:r>
              <a:rPr lang="en-US" sz="2400" dirty="0">
                <a:solidFill>
                  <a:srgbClr val="FFFF00"/>
                </a:solidFill>
              </a:rPr>
              <a:t>it is not a wisdom of this age or of the rulers of this age</a:t>
            </a:r>
            <a:r>
              <a:rPr lang="en-US" sz="2400" dirty="0"/>
              <a:t>, who are doomed to perish.  </a:t>
            </a:r>
            <a:endParaRPr lang="en-US" dirty="0"/>
          </a:p>
          <a:p>
            <a:pPr algn="r"/>
            <a:r>
              <a:rPr lang="en-US" dirty="0"/>
              <a:t>1 Cor 2:6</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954107"/>
          </a:xfrm>
          <a:prstGeom prst="rect">
            <a:avLst/>
          </a:prstGeom>
          <a:noFill/>
        </p:spPr>
        <p:txBody>
          <a:bodyPr wrap="square" rtlCol="0">
            <a:spAutoFit/>
          </a:bodyPr>
          <a:lstStyle/>
          <a:p>
            <a:pPr algn="ctr"/>
            <a:r>
              <a:rPr lang="en-US" sz="2800" dirty="0"/>
              <a:t>No. “to teach” is not the general nor “to dominate” </a:t>
            </a:r>
            <a:br>
              <a:rPr lang="en-US" sz="2800" dirty="0"/>
            </a:br>
            <a:r>
              <a:rPr lang="en-US" sz="2800" dirty="0"/>
              <a:t>the particular. If so, the word order would </a:t>
            </a:r>
            <a:r>
              <a:rPr lang="en-US" sz="2800"/>
              <a:t>be reversed.</a:t>
            </a:r>
            <a:endParaRPr lang="en-US" sz="2800" dirty="0"/>
          </a:p>
        </p:txBody>
      </p:sp>
    </p:spTree>
    <p:extLst>
      <p:ext uri="{BB962C8B-B14F-4D97-AF65-F5344CB8AC3E}">
        <p14:creationId xmlns:p14="http://schemas.microsoft.com/office/powerpoint/2010/main" val="31576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normAutofit fontScale="90000"/>
          </a:bodyPr>
          <a:lstStyle/>
          <a:p>
            <a:r>
              <a:rPr lang="en-US" dirty="0"/>
              <a:t>Option 5: A natural progression</a:t>
            </a:r>
            <a:br>
              <a:rPr lang="en-US" dirty="0"/>
            </a:br>
            <a:r>
              <a:rPr lang="en-US" dirty="0"/>
              <a:t>of closely related ideas</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1754326"/>
          </a:xfrm>
          <a:prstGeom prst="rect">
            <a:avLst/>
          </a:prstGeom>
          <a:noFill/>
        </p:spPr>
        <p:txBody>
          <a:bodyPr wrap="square" rtlCol="0">
            <a:spAutoFit/>
          </a:bodyPr>
          <a:lstStyle/>
          <a:p>
            <a:r>
              <a:rPr lang="en-US" sz="2400" dirty="0"/>
              <a:t>But to all who received him, who believed in his name, he gave power to become children of God, </a:t>
            </a:r>
            <a:r>
              <a:rPr lang="en-US" sz="2400" dirty="0">
                <a:solidFill>
                  <a:srgbClr val="FFFF00"/>
                </a:solidFill>
              </a:rPr>
              <a:t>who were born, not of blood or of the will of the flesh or of the will of man</a:t>
            </a:r>
            <a:r>
              <a:rPr lang="en-US" sz="2400" dirty="0"/>
              <a:t>, but of God.</a:t>
            </a:r>
          </a:p>
          <a:p>
            <a:endParaRPr lang="en-US" dirty="0"/>
          </a:p>
          <a:p>
            <a:pPr algn="r"/>
            <a:r>
              <a:rPr lang="en-US" dirty="0"/>
              <a:t>John 1:12–13</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954107"/>
          </a:xfrm>
          <a:prstGeom prst="rect">
            <a:avLst/>
          </a:prstGeom>
          <a:noFill/>
        </p:spPr>
        <p:txBody>
          <a:bodyPr wrap="square" rtlCol="0">
            <a:spAutoFit/>
          </a:bodyPr>
          <a:lstStyle/>
          <a:p>
            <a:pPr algn="ctr"/>
            <a:r>
              <a:rPr lang="en-US" sz="2800" dirty="0"/>
              <a:t>No. “to teach” and “to dominate” are not a progression of closely related ideas.</a:t>
            </a:r>
          </a:p>
        </p:txBody>
      </p:sp>
    </p:spTree>
    <p:extLst>
      <p:ext uri="{BB962C8B-B14F-4D97-AF65-F5344CB8AC3E}">
        <p14:creationId xmlns:p14="http://schemas.microsoft.com/office/powerpoint/2010/main" val="40625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B38D-9432-BE46-1631-3BCB9AF8668E}"/>
              </a:ext>
            </a:extLst>
          </p:cNvPr>
          <p:cNvSpPr>
            <a:spLocks noGrp="1"/>
          </p:cNvSpPr>
          <p:nvPr>
            <p:ph type="title"/>
          </p:nvPr>
        </p:nvSpPr>
        <p:spPr/>
        <p:txBody>
          <a:bodyPr>
            <a:normAutofit/>
          </a:bodyPr>
          <a:lstStyle/>
          <a:p>
            <a:r>
              <a:rPr lang="en-US" dirty="0"/>
              <a:t>Option 6: A related purpose or goal</a:t>
            </a:r>
          </a:p>
        </p:txBody>
      </p:sp>
      <p:sp>
        <p:nvSpPr>
          <p:cNvPr id="4" name="TextBox 3">
            <a:extLst>
              <a:ext uri="{FF2B5EF4-FFF2-40B4-BE49-F238E27FC236}">
                <a16:creationId xmlns:a16="http://schemas.microsoft.com/office/drawing/2014/main" id="{62F13D4E-D260-E55F-6334-6ABA59CC12D0}"/>
              </a:ext>
            </a:extLst>
          </p:cNvPr>
          <p:cNvSpPr txBox="1"/>
          <p:nvPr/>
        </p:nvSpPr>
        <p:spPr>
          <a:xfrm>
            <a:off x="457200" y="1376624"/>
            <a:ext cx="8229600" cy="2123658"/>
          </a:xfrm>
          <a:prstGeom prst="rect">
            <a:avLst/>
          </a:prstGeom>
          <a:noFill/>
        </p:spPr>
        <p:txBody>
          <a:bodyPr wrap="square" rtlCol="0">
            <a:spAutoFit/>
          </a:bodyPr>
          <a:lstStyle/>
          <a:p>
            <a:r>
              <a:rPr lang="en-US" sz="2400" dirty="0"/>
              <a:t>“Do not store up for yourselves treasures on earth, where moth and rust consume and </a:t>
            </a:r>
            <a:r>
              <a:rPr lang="en-US" sz="2400" dirty="0">
                <a:solidFill>
                  <a:srgbClr val="FFFF00"/>
                </a:solidFill>
              </a:rPr>
              <a:t>where thieves break in and steal</a:t>
            </a:r>
            <a:r>
              <a:rPr lang="en-US" sz="2400" dirty="0"/>
              <a:t>; but store up for yourselves treasures in heaven, where neither moth nor rust consumes and where thieves do not break in and steal. </a:t>
            </a:r>
          </a:p>
          <a:p>
            <a:endParaRPr lang="en-US" dirty="0"/>
          </a:p>
          <a:p>
            <a:pPr algn="r"/>
            <a:r>
              <a:rPr lang="en-US" dirty="0"/>
              <a:t>Matt 6:19–20</a:t>
            </a:r>
          </a:p>
        </p:txBody>
      </p:sp>
      <p:sp>
        <p:nvSpPr>
          <p:cNvPr id="5" name="TextBox 4">
            <a:extLst>
              <a:ext uri="{FF2B5EF4-FFF2-40B4-BE49-F238E27FC236}">
                <a16:creationId xmlns:a16="http://schemas.microsoft.com/office/drawing/2014/main" id="{CFA80C87-AF75-BDE4-BE23-8E5591FFD686}"/>
              </a:ext>
            </a:extLst>
          </p:cNvPr>
          <p:cNvSpPr txBox="1"/>
          <p:nvPr/>
        </p:nvSpPr>
        <p:spPr>
          <a:xfrm>
            <a:off x="457200" y="3552067"/>
            <a:ext cx="8229600" cy="523220"/>
          </a:xfrm>
          <a:prstGeom prst="rect">
            <a:avLst/>
          </a:prstGeom>
          <a:noFill/>
        </p:spPr>
        <p:txBody>
          <a:bodyPr wrap="square" rtlCol="0">
            <a:spAutoFit/>
          </a:bodyPr>
          <a:lstStyle/>
          <a:p>
            <a:pPr algn="ctr"/>
            <a:r>
              <a:rPr lang="en-US" sz="2800" dirty="0"/>
              <a:t>Does this match the usage in 1 Tim 2:12?</a:t>
            </a:r>
          </a:p>
        </p:txBody>
      </p:sp>
      <p:sp>
        <p:nvSpPr>
          <p:cNvPr id="6" name="TextBox 5">
            <a:extLst>
              <a:ext uri="{FF2B5EF4-FFF2-40B4-BE49-F238E27FC236}">
                <a16:creationId xmlns:a16="http://schemas.microsoft.com/office/drawing/2014/main" id="{D37400B1-26BF-D56D-8B97-18A01618B723}"/>
              </a:ext>
            </a:extLst>
          </p:cNvPr>
          <p:cNvSpPr txBox="1"/>
          <p:nvPr/>
        </p:nvSpPr>
        <p:spPr>
          <a:xfrm>
            <a:off x="457200" y="4127072"/>
            <a:ext cx="8229600" cy="523220"/>
          </a:xfrm>
          <a:prstGeom prst="rect">
            <a:avLst/>
          </a:prstGeom>
          <a:noFill/>
        </p:spPr>
        <p:txBody>
          <a:bodyPr wrap="square" rtlCol="0">
            <a:spAutoFit/>
          </a:bodyPr>
          <a:lstStyle/>
          <a:p>
            <a:pPr algn="ctr"/>
            <a:r>
              <a:rPr lang="en-US" sz="2800" dirty="0"/>
              <a:t>This is the best candidate.</a:t>
            </a:r>
          </a:p>
        </p:txBody>
      </p:sp>
    </p:spTree>
    <p:extLst>
      <p:ext uri="{BB962C8B-B14F-4D97-AF65-F5344CB8AC3E}">
        <p14:creationId xmlns:p14="http://schemas.microsoft.com/office/powerpoint/2010/main" val="35280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3" y="1381064"/>
            <a:ext cx="5406013" cy="1477328"/>
          </a:xfrm>
          <a:prstGeom prst="rect">
            <a:avLst/>
          </a:prstGeom>
          <a:noFill/>
        </p:spPr>
        <p:txBody>
          <a:bodyPr wrap="square" rtlCol="0">
            <a:spAutoFit/>
          </a:bodyPr>
          <a:lstStyle/>
          <a:p>
            <a:pPr algn="ctr"/>
            <a:r>
              <a:rPr lang="en-US" dirty="0"/>
              <a:t>NRSV Translation</a:t>
            </a:r>
          </a:p>
          <a:p>
            <a:r>
              <a:rPr lang="en-US" dirty="0"/>
              <a:t>I permit no woman to teach or to have authority over a man; she is to keep silent. </a:t>
            </a:r>
          </a:p>
          <a:p>
            <a:endParaRPr lang="en-US" dirty="0"/>
          </a:p>
          <a:p>
            <a:pPr algn="r"/>
            <a:r>
              <a:rPr lang="en-US" dirty="0"/>
              <a:t>1 Tim 2:12</a:t>
            </a:r>
          </a:p>
        </p:txBody>
      </p:sp>
      <p:sp>
        <p:nvSpPr>
          <p:cNvPr id="2" name="Title 1">
            <a:extLst>
              <a:ext uri="{FF2B5EF4-FFF2-40B4-BE49-F238E27FC236}">
                <a16:creationId xmlns:a16="http://schemas.microsoft.com/office/drawing/2014/main" id="{8083A3A6-384F-662A-924D-B510C73407A3}"/>
              </a:ext>
            </a:extLst>
          </p:cNvPr>
          <p:cNvSpPr>
            <a:spLocks noGrp="1"/>
          </p:cNvSpPr>
          <p:nvPr>
            <p:ph type="title"/>
          </p:nvPr>
        </p:nvSpPr>
        <p:spPr/>
        <p:txBody>
          <a:bodyPr/>
          <a:lstStyle/>
          <a:p>
            <a:r>
              <a:rPr lang="en-US" dirty="0"/>
              <a:t>Let’s look more closely</a:t>
            </a:r>
          </a:p>
        </p:txBody>
      </p:sp>
      <p:sp>
        <p:nvSpPr>
          <p:cNvPr id="5" name="TextBox 4">
            <a:extLst>
              <a:ext uri="{FF2B5EF4-FFF2-40B4-BE49-F238E27FC236}">
                <a16:creationId xmlns:a16="http://schemas.microsoft.com/office/drawing/2014/main" id="{C13C5BC5-653A-3C95-DB2F-9D1092D486BC}"/>
              </a:ext>
            </a:extLst>
          </p:cNvPr>
          <p:cNvSpPr txBox="1"/>
          <p:nvPr/>
        </p:nvSpPr>
        <p:spPr>
          <a:xfrm>
            <a:off x="2107753" y="3118424"/>
            <a:ext cx="5406013" cy="1477328"/>
          </a:xfrm>
          <a:prstGeom prst="rect">
            <a:avLst/>
          </a:prstGeom>
          <a:noFill/>
        </p:spPr>
        <p:txBody>
          <a:bodyPr wrap="square" rtlCol="0">
            <a:spAutoFit/>
          </a:bodyPr>
          <a:lstStyle/>
          <a:p>
            <a:pPr algn="ctr"/>
            <a:r>
              <a:rPr lang="en-US" dirty="0"/>
              <a:t>Option 6 Translation</a:t>
            </a:r>
          </a:p>
          <a:p>
            <a:r>
              <a:rPr lang="en-US" dirty="0"/>
              <a:t>I do not permit a woman to teach for the purpose of dominating a man; she is to keep silent. </a:t>
            </a:r>
          </a:p>
          <a:p>
            <a:endParaRPr lang="en-US" dirty="0"/>
          </a:p>
          <a:p>
            <a:pPr algn="r"/>
            <a:r>
              <a:rPr lang="en-US" dirty="0"/>
              <a:t>1 Tim 2:12</a:t>
            </a:r>
          </a:p>
        </p:txBody>
      </p:sp>
      <p:pic>
        <p:nvPicPr>
          <p:cNvPr id="6" name="Picture 5">
            <a:extLst>
              <a:ext uri="{FF2B5EF4-FFF2-40B4-BE49-F238E27FC236}">
                <a16:creationId xmlns:a16="http://schemas.microsoft.com/office/drawing/2014/main" id="{52FC18D9-D07E-5A43-514D-87B9C6CCBC92}"/>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788058" y="1625083"/>
            <a:ext cx="1234440" cy="3251200"/>
          </a:xfrm>
          <a:prstGeom prst="rect">
            <a:avLst/>
          </a:prstGeom>
        </p:spPr>
      </p:pic>
    </p:spTree>
    <p:extLst>
      <p:ext uri="{BB962C8B-B14F-4D97-AF65-F5344CB8AC3E}">
        <p14:creationId xmlns:p14="http://schemas.microsoft.com/office/powerpoint/2010/main" val="90582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32E7-8C46-CA8D-A5CE-2A3964C4FD92}"/>
              </a:ext>
            </a:extLst>
          </p:cNvPr>
          <p:cNvSpPr>
            <a:spLocks noGrp="1"/>
          </p:cNvSpPr>
          <p:nvPr>
            <p:ph type="title"/>
          </p:nvPr>
        </p:nvSpPr>
        <p:spPr/>
        <p:txBody>
          <a:bodyPr>
            <a:noAutofit/>
          </a:bodyPr>
          <a:lstStyle/>
          <a:p>
            <a:r>
              <a:rPr lang="en-US" sz="3600" dirty="0"/>
              <a:t>How do we translate ancient languages?</a:t>
            </a:r>
          </a:p>
        </p:txBody>
      </p:sp>
      <p:sp>
        <p:nvSpPr>
          <p:cNvPr id="3" name="Content Placeholder 2">
            <a:extLst>
              <a:ext uri="{FF2B5EF4-FFF2-40B4-BE49-F238E27FC236}">
                <a16:creationId xmlns:a16="http://schemas.microsoft.com/office/drawing/2014/main" id="{2CDCF744-281B-6108-90D6-1E043600A42F}"/>
              </a:ext>
            </a:extLst>
          </p:cNvPr>
          <p:cNvSpPr>
            <a:spLocks noGrp="1"/>
          </p:cNvSpPr>
          <p:nvPr>
            <p:ph idx="1"/>
          </p:nvPr>
        </p:nvSpPr>
        <p:spPr/>
        <p:txBody>
          <a:bodyPr/>
          <a:lstStyle/>
          <a:p>
            <a:r>
              <a:rPr lang="en-US" dirty="0"/>
              <a:t>Compare the same text in other (known) languages.</a:t>
            </a:r>
          </a:p>
          <a:p>
            <a:r>
              <a:rPr lang="en-US" dirty="0"/>
              <a:t>Similarities with related languages</a:t>
            </a:r>
          </a:p>
          <a:p>
            <a:r>
              <a:rPr lang="en-US" dirty="0"/>
              <a:t>“Crack the code”</a:t>
            </a:r>
          </a:p>
        </p:txBody>
      </p:sp>
    </p:spTree>
    <p:extLst>
      <p:ext uri="{BB962C8B-B14F-4D97-AF65-F5344CB8AC3E}">
        <p14:creationId xmlns:p14="http://schemas.microsoft.com/office/powerpoint/2010/main" val="194298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3" y="1381064"/>
            <a:ext cx="5406013" cy="1538883"/>
          </a:xfrm>
          <a:prstGeom prst="rect">
            <a:avLst/>
          </a:prstGeom>
          <a:noFill/>
        </p:spPr>
        <p:txBody>
          <a:bodyPr wrap="square" rtlCol="0">
            <a:spAutoFit/>
          </a:bodyPr>
          <a:lstStyle/>
          <a:p>
            <a:pPr algn="ctr"/>
            <a:r>
              <a:rPr lang="en-US" dirty="0"/>
              <a:t>NRSV Translation</a:t>
            </a:r>
          </a:p>
          <a:p>
            <a:r>
              <a:rPr lang="en-US" sz="2000" dirty="0"/>
              <a:t>I permit no woman to teach or to have authority over a man; she is to keep silent. </a:t>
            </a:r>
            <a:endParaRPr lang="en-US" dirty="0"/>
          </a:p>
          <a:p>
            <a:endParaRPr lang="en-US" dirty="0"/>
          </a:p>
          <a:p>
            <a:pPr algn="r"/>
            <a:r>
              <a:rPr lang="en-US" dirty="0"/>
              <a:t>1 Tim 2:12</a:t>
            </a:r>
          </a:p>
        </p:txBody>
      </p:sp>
      <p:sp>
        <p:nvSpPr>
          <p:cNvPr id="2" name="Title 1">
            <a:extLst>
              <a:ext uri="{FF2B5EF4-FFF2-40B4-BE49-F238E27FC236}">
                <a16:creationId xmlns:a16="http://schemas.microsoft.com/office/drawing/2014/main" id="{8083A3A6-384F-662A-924D-B510C73407A3}"/>
              </a:ext>
            </a:extLst>
          </p:cNvPr>
          <p:cNvSpPr>
            <a:spLocks noGrp="1"/>
          </p:cNvSpPr>
          <p:nvPr>
            <p:ph type="title"/>
          </p:nvPr>
        </p:nvSpPr>
        <p:spPr/>
        <p:txBody>
          <a:bodyPr/>
          <a:lstStyle/>
          <a:p>
            <a:r>
              <a:rPr lang="en-US" dirty="0"/>
              <a:t>A Better Refinement</a:t>
            </a:r>
          </a:p>
        </p:txBody>
      </p:sp>
      <p:sp>
        <p:nvSpPr>
          <p:cNvPr id="5" name="TextBox 4">
            <a:extLst>
              <a:ext uri="{FF2B5EF4-FFF2-40B4-BE49-F238E27FC236}">
                <a16:creationId xmlns:a16="http://schemas.microsoft.com/office/drawing/2014/main" id="{C13C5BC5-653A-3C95-DB2F-9D1092D486BC}"/>
              </a:ext>
            </a:extLst>
          </p:cNvPr>
          <p:cNvSpPr txBox="1"/>
          <p:nvPr/>
        </p:nvSpPr>
        <p:spPr>
          <a:xfrm>
            <a:off x="2107753" y="3118424"/>
            <a:ext cx="5406013" cy="1538883"/>
          </a:xfrm>
          <a:prstGeom prst="rect">
            <a:avLst/>
          </a:prstGeom>
          <a:noFill/>
        </p:spPr>
        <p:txBody>
          <a:bodyPr wrap="square" rtlCol="0">
            <a:spAutoFit/>
          </a:bodyPr>
          <a:lstStyle/>
          <a:p>
            <a:pPr algn="ctr"/>
            <a:r>
              <a:rPr lang="en-US" dirty="0"/>
              <a:t>Option 6 Translation (Refined)</a:t>
            </a:r>
          </a:p>
          <a:p>
            <a:r>
              <a:rPr lang="en-US" sz="2000" dirty="0"/>
              <a:t>I do not permit a woman to teach a man in a domineering way but to have a quiet demeanor. </a:t>
            </a:r>
            <a:endParaRPr lang="en-US" dirty="0"/>
          </a:p>
          <a:p>
            <a:endParaRPr lang="en-US" dirty="0"/>
          </a:p>
          <a:p>
            <a:pPr algn="r"/>
            <a:r>
              <a:rPr lang="en-US" dirty="0"/>
              <a:t>1 Tim 2:12</a:t>
            </a:r>
          </a:p>
        </p:txBody>
      </p:sp>
      <p:pic>
        <p:nvPicPr>
          <p:cNvPr id="6" name="Picture 5">
            <a:extLst>
              <a:ext uri="{FF2B5EF4-FFF2-40B4-BE49-F238E27FC236}">
                <a16:creationId xmlns:a16="http://schemas.microsoft.com/office/drawing/2014/main" id="{DBA8565C-76BF-86FA-7CA6-77FB6CF48033}"/>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788059" y="1625083"/>
            <a:ext cx="1234440" cy="3251200"/>
          </a:xfrm>
          <a:prstGeom prst="rect">
            <a:avLst/>
          </a:prstGeom>
        </p:spPr>
      </p:pic>
    </p:spTree>
    <p:extLst>
      <p:ext uri="{BB962C8B-B14F-4D97-AF65-F5344CB8AC3E}">
        <p14:creationId xmlns:p14="http://schemas.microsoft.com/office/powerpoint/2010/main" val="41644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3" y="1381064"/>
            <a:ext cx="5406013" cy="1477328"/>
          </a:xfrm>
          <a:prstGeom prst="rect">
            <a:avLst/>
          </a:prstGeom>
          <a:noFill/>
        </p:spPr>
        <p:txBody>
          <a:bodyPr wrap="square" rtlCol="0">
            <a:spAutoFit/>
          </a:bodyPr>
          <a:lstStyle/>
          <a:p>
            <a:pPr algn="ctr"/>
            <a:r>
              <a:rPr lang="en-US" dirty="0"/>
              <a:t>Option 6 Translation (Refined)</a:t>
            </a:r>
          </a:p>
          <a:p>
            <a:r>
              <a:rPr lang="en-US" dirty="0"/>
              <a:t>I do not permit a woman to teach a man in a domineering way but to have a quiet demeanor.</a:t>
            </a:r>
          </a:p>
          <a:p>
            <a:endParaRPr lang="en-US" dirty="0"/>
          </a:p>
          <a:p>
            <a:pPr algn="r"/>
            <a:r>
              <a:rPr lang="en-US" dirty="0"/>
              <a:t>1 Tim 2:12</a:t>
            </a:r>
          </a:p>
        </p:txBody>
      </p:sp>
      <p:sp>
        <p:nvSpPr>
          <p:cNvPr id="2" name="Title 1">
            <a:extLst>
              <a:ext uri="{FF2B5EF4-FFF2-40B4-BE49-F238E27FC236}">
                <a16:creationId xmlns:a16="http://schemas.microsoft.com/office/drawing/2014/main" id="{8083A3A6-384F-662A-924D-B510C73407A3}"/>
              </a:ext>
            </a:extLst>
          </p:cNvPr>
          <p:cNvSpPr>
            <a:spLocks noGrp="1"/>
          </p:cNvSpPr>
          <p:nvPr>
            <p:ph type="title"/>
          </p:nvPr>
        </p:nvSpPr>
        <p:spPr/>
        <p:txBody>
          <a:bodyPr/>
          <a:lstStyle/>
          <a:p>
            <a:r>
              <a:rPr lang="en-US" dirty="0"/>
              <a:t>A Parallel Example:</a:t>
            </a:r>
          </a:p>
        </p:txBody>
      </p:sp>
      <p:sp>
        <p:nvSpPr>
          <p:cNvPr id="5" name="TextBox 4">
            <a:extLst>
              <a:ext uri="{FF2B5EF4-FFF2-40B4-BE49-F238E27FC236}">
                <a16:creationId xmlns:a16="http://schemas.microsoft.com/office/drawing/2014/main" id="{C13C5BC5-653A-3C95-DB2F-9D1092D486BC}"/>
              </a:ext>
            </a:extLst>
          </p:cNvPr>
          <p:cNvSpPr txBox="1"/>
          <p:nvPr/>
        </p:nvSpPr>
        <p:spPr>
          <a:xfrm>
            <a:off x="2107753" y="2976184"/>
            <a:ext cx="5406013" cy="2031325"/>
          </a:xfrm>
          <a:prstGeom prst="rect">
            <a:avLst/>
          </a:prstGeom>
          <a:noFill/>
        </p:spPr>
        <p:txBody>
          <a:bodyPr wrap="square" rtlCol="0">
            <a:spAutoFit/>
          </a:bodyPr>
          <a:lstStyle/>
          <a:p>
            <a:pPr algn="ctr"/>
            <a:r>
              <a:rPr lang="en-US" dirty="0"/>
              <a:t>To the church at Thyatira:</a:t>
            </a:r>
          </a:p>
          <a:p>
            <a:r>
              <a:rPr lang="en-US" dirty="0"/>
              <a:t>But I have this against you: you tolerate that woman Jezebel, who calls herself a prophet and is </a:t>
            </a:r>
            <a:r>
              <a:rPr lang="en-US" dirty="0">
                <a:solidFill>
                  <a:srgbClr val="FFFF00"/>
                </a:solidFill>
              </a:rPr>
              <a:t>teaching and beguiling my servants </a:t>
            </a:r>
            <a:r>
              <a:rPr lang="en-US" dirty="0"/>
              <a:t>to practice fornication and to eat food sacrificed to idols.</a:t>
            </a:r>
          </a:p>
          <a:p>
            <a:endParaRPr lang="en-US" dirty="0"/>
          </a:p>
          <a:p>
            <a:pPr algn="r"/>
            <a:r>
              <a:rPr lang="en-US" dirty="0"/>
              <a:t>Rev 2:20</a:t>
            </a:r>
          </a:p>
        </p:txBody>
      </p:sp>
      <p:pic>
        <p:nvPicPr>
          <p:cNvPr id="6" name="Picture 5">
            <a:extLst>
              <a:ext uri="{FF2B5EF4-FFF2-40B4-BE49-F238E27FC236}">
                <a16:creationId xmlns:a16="http://schemas.microsoft.com/office/drawing/2014/main" id="{7D6E9DE0-63EC-F3A6-1594-5C4DF42719F8}"/>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788059" y="1625083"/>
            <a:ext cx="1234440" cy="3251200"/>
          </a:xfrm>
          <a:prstGeom prst="rect">
            <a:avLst/>
          </a:prstGeom>
        </p:spPr>
      </p:pic>
    </p:spTree>
    <p:extLst>
      <p:ext uri="{BB962C8B-B14F-4D97-AF65-F5344CB8AC3E}">
        <p14:creationId xmlns:p14="http://schemas.microsoft.com/office/powerpoint/2010/main" val="97601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7756-8CCD-8D48-B240-E23CDFC3E102}"/>
              </a:ext>
            </a:extLst>
          </p:cNvPr>
          <p:cNvSpPr>
            <a:spLocks noGrp="1"/>
          </p:cNvSpPr>
          <p:nvPr>
            <p:ph type="title"/>
          </p:nvPr>
        </p:nvSpPr>
        <p:spPr/>
        <p:txBody>
          <a:bodyPr/>
          <a:lstStyle/>
          <a:p>
            <a:r>
              <a:rPr lang="en-US" dirty="0"/>
              <a:t>A Third Interpretive Challenge</a:t>
            </a:r>
          </a:p>
        </p:txBody>
      </p:sp>
      <p:sp>
        <p:nvSpPr>
          <p:cNvPr id="3" name="TextBox 2">
            <a:extLst>
              <a:ext uri="{FF2B5EF4-FFF2-40B4-BE49-F238E27FC236}">
                <a16:creationId xmlns:a16="http://schemas.microsoft.com/office/drawing/2014/main" id="{60DF790A-A951-0000-CEA5-B957B73D799C}"/>
              </a:ext>
            </a:extLst>
          </p:cNvPr>
          <p:cNvSpPr txBox="1"/>
          <p:nvPr/>
        </p:nvSpPr>
        <p:spPr>
          <a:xfrm>
            <a:off x="673240" y="2029767"/>
            <a:ext cx="580608" cy="646331"/>
          </a:xfrm>
          <a:prstGeom prst="rect">
            <a:avLst/>
          </a:prstGeom>
          <a:noFill/>
        </p:spPr>
        <p:txBody>
          <a:bodyPr wrap="none" rtlCol="0">
            <a:spAutoFit/>
          </a:bodyPr>
          <a:lstStyle/>
          <a:p>
            <a:r>
              <a:rPr lang="en-US" sz="3600" dirty="0"/>
              <a:t>(I)</a:t>
            </a:r>
          </a:p>
        </p:txBody>
      </p:sp>
      <p:sp>
        <p:nvSpPr>
          <p:cNvPr id="4" name="TextBox 3">
            <a:extLst>
              <a:ext uri="{FF2B5EF4-FFF2-40B4-BE49-F238E27FC236}">
                <a16:creationId xmlns:a16="http://schemas.microsoft.com/office/drawing/2014/main" id="{D2687E1B-559A-FA0F-FD3F-90E611D2A40A}"/>
              </a:ext>
            </a:extLst>
          </p:cNvPr>
          <p:cNvSpPr txBox="1"/>
          <p:nvPr/>
        </p:nvSpPr>
        <p:spPr>
          <a:xfrm>
            <a:off x="1205802" y="2029767"/>
            <a:ext cx="2778325" cy="646331"/>
          </a:xfrm>
          <a:prstGeom prst="rect">
            <a:avLst/>
          </a:prstGeom>
          <a:noFill/>
        </p:spPr>
        <p:txBody>
          <a:bodyPr wrap="none" rtlCol="0">
            <a:spAutoFit/>
          </a:bodyPr>
          <a:lstStyle/>
          <a:p>
            <a:r>
              <a:rPr lang="en-US" sz="3600" dirty="0"/>
              <a:t>do not permit</a:t>
            </a:r>
          </a:p>
        </p:txBody>
      </p:sp>
      <p:sp>
        <p:nvSpPr>
          <p:cNvPr id="5" name="TextBox 4">
            <a:extLst>
              <a:ext uri="{FF2B5EF4-FFF2-40B4-BE49-F238E27FC236}">
                <a16:creationId xmlns:a16="http://schemas.microsoft.com/office/drawing/2014/main" id="{D3C72238-184C-5577-EA43-AA89E4A9F739}"/>
              </a:ext>
            </a:extLst>
          </p:cNvPr>
          <p:cNvSpPr txBox="1"/>
          <p:nvPr/>
        </p:nvSpPr>
        <p:spPr>
          <a:xfrm>
            <a:off x="448566" y="2607827"/>
            <a:ext cx="1029956" cy="646331"/>
          </a:xfrm>
          <a:prstGeom prst="rect">
            <a:avLst/>
          </a:prstGeom>
          <a:noFill/>
        </p:spPr>
        <p:txBody>
          <a:bodyPr wrap="square" rtlCol="0">
            <a:spAutoFit/>
          </a:bodyPr>
          <a:lstStyle/>
          <a:p>
            <a:pPr algn="ctr"/>
            <a:r>
              <a:rPr lang="en-US" dirty="0"/>
              <a:t>Implied</a:t>
            </a:r>
          </a:p>
          <a:p>
            <a:pPr algn="ctr"/>
            <a:r>
              <a:rPr lang="en-US" dirty="0"/>
              <a:t>Subject</a:t>
            </a:r>
          </a:p>
        </p:txBody>
      </p:sp>
      <p:sp>
        <p:nvSpPr>
          <p:cNvPr id="6" name="TextBox 5">
            <a:extLst>
              <a:ext uri="{FF2B5EF4-FFF2-40B4-BE49-F238E27FC236}">
                <a16:creationId xmlns:a16="http://schemas.microsoft.com/office/drawing/2014/main" id="{100D3DF9-FF7B-EBAF-3A88-643EE0B7C8C7}"/>
              </a:ext>
            </a:extLst>
          </p:cNvPr>
          <p:cNvSpPr txBox="1"/>
          <p:nvPr/>
        </p:nvSpPr>
        <p:spPr>
          <a:xfrm>
            <a:off x="1494624" y="2676097"/>
            <a:ext cx="1029956" cy="369332"/>
          </a:xfrm>
          <a:prstGeom prst="rect">
            <a:avLst/>
          </a:prstGeom>
          <a:noFill/>
        </p:spPr>
        <p:txBody>
          <a:bodyPr wrap="square" rtlCol="0">
            <a:spAutoFit/>
          </a:bodyPr>
          <a:lstStyle/>
          <a:p>
            <a:pPr algn="ctr"/>
            <a:r>
              <a:rPr lang="en-US" dirty="0"/>
              <a:t>Verb</a:t>
            </a:r>
          </a:p>
        </p:txBody>
      </p:sp>
      <p:sp>
        <p:nvSpPr>
          <p:cNvPr id="14" name="TextBox 13">
            <a:extLst>
              <a:ext uri="{FF2B5EF4-FFF2-40B4-BE49-F238E27FC236}">
                <a16:creationId xmlns:a16="http://schemas.microsoft.com/office/drawing/2014/main" id="{84257669-F9B2-230C-12F1-302530DE4EAC}"/>
              </a:ext>
            </a:extLst>
          </p:cNvPr>
          <p:cNvSpPr txBox="1"/>
          <p:nvPr/>
        </p:nvSpPr>
        <p:spPr>
          <a:xfrm>
            <a:off x="4081305" y="2029766"/>
            <a:ext cx="1911614" cy="646331"/>
          </a:xfrm>
          <a:prstGeom prst="rect">
            <a:avLst/>
          </a:prstGeom>
          <a:noFill/>
        </p:spPr>
        <p:txBody>
          <a:bodyPr wrap="none" rtlCol="0">
            <a:spAutoFit/>
          </a:bodyPr>
          <a:lstStyle/>
          <a:p>
            <a:r>
              <a:rPr lang="en-US" sz="3600" dirty="0">
                <a:solidFill>
                  <a:srgbClr val="FFFF00"/>
                </a:solidFill>
              </a:rPr>
              <a:t>a woman</a:t>
            </a:r>
          </a:p>
        </p:txBody>
      </p:sp>
      <p:sp>
        <p:nvSpPr>
          <p:cNvPr id="15" name="TextBox 14">
            <a:extLst>
              <a:ext uri="{FF2B5EF4-FFF2-40B4-BE49-F238E27FC236}">
                <a16:creationId xmlns:a16="http://schemas.microsoft.com/office/drawing/2014/main" id="{6E4E0001-89BE-78DF-553D-CB3855419246}"/>
              </a:ext>
            </a:extLst>
          </p:cNvPr>
          <p:cNvSpPr txBox="1"/>
          <p:nvPr/>
        </p:nvSpPr>
        <p:spPr>
          <a:xfrm>
            <a:off x="4301719" y="2674372"/>
            <a:ext cx="1470785" cy="369332"/>
          </a:xfrm>
          <a:prstGeom prst="rect">
            <a:avLst/>
          </a:prstGeom>
          <a:noFill/>
        </p:spPr>
        <p:txBody>
          <a:bodyPr wrap="square" rtlCol="0">
            <a:spAutoFit/>
          </a:bodyPr>
          <a:lstStyle/>
          <a:p>
            <a:pPr algn="ctr"/>
            <a:r>
              <a:rPr lang="en-US" dirty="0"/>
              <a:t>Direct Object</a:t>
            </a:r>
          </a:p>
        </p:txBody>
      </p:sp>
      <p:grpSp>
        <p:nvGrpSpPr>
          <p:cNvPr id="41" name="Group 40">
            <a:extLst>
              <a:ext uri="{FF2B5EF4-FFF2-40B4-BE49-F238E27FC236}">
                <a16:creationId xmlns:a16="http://schemas.microsoft.com/office/drawing/2014/main" id="{E4A6D6FC-0BA8-1193-E0D7-26D81A57AFBA}"/>
              </a:ext>
            </a:extLst>
          </p:cNvPr>
          <p:cNvGrpSpPr/>
          <p:nvPr/>
        </p:nvGrpSpPr>
        <p:grpSpPr>
          <a:xfrm>
            <a:off x="2594964" y="2676098"/>
            <a:ext cx="4990059" cy="1727716"/>
            <a:chOff x="2594964" y="2676098"/>
            <a:chExt cx="4990059" cy="1727716"/>
          </a:xfrm>
        </p:grpSpPr>
        <p:cxnSp>
          <p:nvCxnSpPr>
            <p:cNvPr id="17" name="Elbow Connector 16">
              <a:extLst>
                <a:ext uri="{FF2B5EF4-FFF2-40B4-BE49-F238E27FC236}">
                  <a16:creationId xmlns:a16="http://schemas.microsoft.com/office/drawing/2014/main" id="{F2ACB66D-F605-3EA6-ACB9-DDBCABDDF90E}"/>
                </a:ext>
              </a:extLst>
            </p:cNvPr>
            <p:cNvCxnSpPr>
              <a:cxnSpLocks/>
              <a:stCxn id="4" idx="2"/>
            </p:cNvCxnSpPr>
            <p:nvPr/>
          </p:nvCxnSpPr>
          <p:spPr>
            <a:xfrm rot="16200000" flipH="1">
              <a:off x="2589919" y="2681143"/>
              <a:ext cx="1353294" cy="1343203"/>
            </a:xfrm>
            <a:prstGeom prst="bentConnector3">
              <a:avLst>
                <a:gd name="adj1" fmla="val 100491"/>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7" name="Elbow Connector 26">
              <a:extLst>
                <a:ext uri="{FF2B5EF4-FFF2-40B4-BE49-F238E27FC236}">
                  <a16:creationId xmlns:a16="http://schemas.microsoft.com/office/drawing/2014/main" id="{ACD65EFC-CDBF-BD1D-9B88-BF7998816F2E}"/>
                </a:ext>
              </a:extLst>
            </p:cNvPr>
            <p:cNvCxnSpPr>
              <a:cxnSpLocks/>
            </p:cNvCxnSpPr>
            <p:nvPr/>
          </p:nvCxnSpPr>
          <p:spPr>
            <a:xfrm flipV="1">
              <a:off x="3938168" y="3642634"/>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32" name="Elbow Connector 31">
              <a:extLst>
                <a:ext uri="{FF2B5EF4-FFF2-40B4-BE49-F238E27FC236}">
                  <a16:creationId xmlns:a16="http://schemas.microsoft.com/office/drawing/2014/main" id="{0870DF2D-8FC8-8EF9-6976-A244EE9E8B3F}"/>
                </a:ext>
              </a:extLst>
            </p:cNvPr>
            <p:cNvCxnSpPr>
              <a:cxnSpLocks/>
            </p:cNvCxnSpPr>
            <p:nvPr/>
          </p:nvCxnSpPr>
          <p:spPr>
            <a:xfrm>
              <a:off x="3938167" y="4017056"/>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34" name="TextBox 33">
            <a:extLst>
              <a:ext uri="{FF2B5EF4-FFF2-40B4-BE49-F238E27FC236}">
                <a16:creationId xmlns:a16="http://schemas.microsoft.com/office/drawing/2014/main" id="{815BCE3F-2345-67F9-60CD-72DB72188917}"/>
              </a:ext>
            </a:extLst>
          </p:cNvPr>
          <p:cNvSpPr txBox="1"/>
          <p:nvPr/>
        </p:nvSpPr>
        <p:spPr>
          <a:xfrm>
            <a:off x="4252627" y="3083372"/>
            <a:ext cx="1720343" cy="646331"/>
          </a:xfrm>
          <a:prstGeom prst="rect">
            <a:avLst/>
          </a:prstGeom>
          <a:noFill/>
        </p:spPr>
        <p:txBody>
          <a:bodyPr wrap="none" rtlCol="0">
            <a:spAutoFit/>
          </a:bodyPr>
          <a:lstStyle/>
          <a:p>
            <a:r>
              <a:rPr lang="en-US" sz="3600" dirty="0"/>
              <a:t>to teach</a:t>
            </a:r>
          </a:p>
        </p:txBody>
      </p:sp>
      <p:sp>
        <p:nvSpPr>
          <p:cNvPr id="35" name="TextBox 34">
            <a:extLst>
              <a:ext uri="{FF2B5EF4-FFF2-40B4-BE49-F238E27FC236}">
                <a16:creationId xmlns:a16="http://schemas.microsoft.com/office/drawing/2014/main" id="{64141FF2-F7CD-D9C3-2989-DF016D1006CF}"/>
              </a:ext>
            </a:extLst>
          </p:cNvPr>
          <p:cNvSpPr txBox="1"/>
          <p:nvPr/>
        </p:nvSpPr>
        <p:spPr>
          <a:xfrm>
            <a:off x="4252627" y="3849088"/>
            <a:ext cx="3406702" cy="646331"/>
          </a:xfrm>
          <a:prstGeom prst="rect">
            <a:avLst/>
          </a:prstGeom>
          <a:noFill/>
        </p:spPr>
        <p:txBody>
          <a:bodyPr wrap="none" rtlCol="0">
            <a:spAutoFit/>
          </a:bodyPr>
          <a:lstStyle/>
          <a:p>
            <a:r>
              <a:rPr lang="en-US" sz="3600" dirty="0"/>
              <a:t>to have authority</a:t>
            </a:r>
          </a:p>
        </p:txBody>
      </p:sp>
      <p:grpSp>
        <p:nvGrpSpPr>
          <p:cNvPr id="42" name="Group 41">
            <a:extLst>
              <a:ext uri="{FF2B5EF4-FFF2-40B4-BE49-F238E27FC236}">
                <a16:creationId xmlns:a16="http://schemas.microsoft.com/office/drawing/2014/main" id="{6697A6BA-3132-C2C2-6E76-314F9109B958}"/>
              </a:ext>
            </a:extLst>
          </p:cNvPr>
          <p:cNvGrpSpPr/>
          <p:nvPr/>
        </p:nvGrpSpPr>
        <p:grpSpPr>
          <a:xfrm>
            <a:off x="7585022" y="3642634"/>
            <a:ext cx="1101778" cy="761180"/>
            <a:chOff x="7585022" y="3642634"/>
            <a:chExt cx="1101778" cy="761180"/>
          </a:xfrm>
        </p:grpSpPr>
        <p:cxnSp>
          <p:nvCxnSpPr>
            <p:cNvPr id="37" name="Elbow Connector 36">
              <a:extLst>
                <a:ext uri="{FF2B5EF4-FFF2-40B4-BE49-F238E27FC236}">
                  <a16:creationId xmlns:a16="http://schemas.microsoft.com/office/drawing/2014/main" id="{544A8016-898C-3D54-9AB8-7F2D516237B1}"/>
                </a:ext>
              </a:extLst>
            </p:cNvPr>
            <p:cNvCxnSpPr/>
            <p:nvPr/>
          </p:nvCxnSpPr>
          <p:spPr>
            <a:xfrm>
              <a:off x="7585022" y="3642634"/>
              <a:ext cx="1101778" cy="386758"/>
            </a:xfrm>
            <a:prstGeom prst="bentConnector3">
              <a:avLst>
                <a:gd name="adj1" fmla="val -340"/>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5C9BA14-C871-860C-FBEE-8513C203B2C1}"/>
                </a:ext>
              </a:extLst>
            </p:cNvPr>
            <p:cNvCxnSpPr/>
            <p:nvPr/>
          </p:nvCxnSpPr>
          <p:spPr>
            <a:xfrm>
              <a:off x="7585022" y="4029392"/>
              <a:ext cx="0" cy="374422"/>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1118FB0D-BD0B-9B84-65AE-7E41278F07CA}"/>
              </a:ext>
            </a:extLst>
          </p:cNvPr>
          <p:cNvSpPr txBox="1"/>
          <p:nvPr/>
        </p:nvSpPr>
        <p:spPr>
          <a:xfrm>
            <a:off x="7585021" y="3466497"/>
            <a:ext cx="1342034" cy="646331"/>
          </a:xfrm>
          <a:prstGeom prst="rect">
            <a:avLst/>
          </a:prstGeom>
          <a:noFill/>
        </p:spPr>
        <p:txBody>
          <a:bodyPr wrap="none" rtlCol="0">
            <a:spAutoFit/>
          </a:bodyPr>
          <a:lstStyle/>
          <a:p>
            <a:r>
              <a:rPr lang="en-US" sz="3600" dirty="0">
                <a:solidFill>
                  <a:srgbClr val="FFFF00"/>
                </a:solidFill>
              </a:rPr>
              <a:t>a man</a:t>
            </a:r>
          </a:p>
        </p:txBody>
      </p:sp>
      <p:sp>
        <p:nvSpPr>
          <p:cNvPr id="44" name="TextBox 43">
            <a:extLst>
              <a:ext uri="{FF2B5EF4-FFF2-40B4-BE49-F238E27FC236}">
                <a16:creationId xmlns:a16="http://schemas.microsoft.com/office/drawing/2014/main" id="{231F4B26-AAE6-F554-2075-8318377739AE}"/>
              </a:ext>
            </a:extLst>
          </p:cNvPr>
          <p:cNvSpPr txBox="1"/>
          <p:nvPr/>
        </p:nvSpPr>
        <p:spPr>
          <a:xfrm>
            <a:off x="3933869" y="3824742"/>
            <a:ext cx="508473" cy="369332"/>
          </a:xfrm>
          <a:prstGeom prst="rect">
            <a:avLst/>
          </a:prstGeom>
          <a:noFill/>
        </p:spPr>
        <p:txBody>
          <a:bodyPr wrap="none" rtlCol="0">
            <a:spAutoFit/>
          </a:bodyPr>
          <a:lstStyle/>
          <a:p>
            <a:r>
              <a:rPr lang="en-US" dirty="0"/>
              <a:t>nor</a:t>
            </a:r>
          </a:p>
        </p:txBody>
      </p:sp>
      <p:cxnSp>
        <p:nvCxnSpPr>
          <p:cNvPr id="46" name="Straight Connector 45">
            <a:extLst>
              <a:ext uri="{FF2B5EF4-FFF2-40B4-BE49-F238E27FC236}">
                <a16:creationId xmlns:a16="http://schemas.microsoft.com/office/drawing/2014/main" id="{09E5D05D-BB62-0B5C-AF5C-C9AB269D26CA}"/>
              </a:ext>
            </a:extLst>
          </p:cNvPr>
          <p:cNvCxnSpPr/>
          <p:nvPr/>
        </p:nvCxnSpPr>
        <p:spPr>
          <a:xfrm>
            <a:off x="4201882" y="3642633"/>
            <a:ext cx="0" cy="761181"/>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F5DA6AC2-4849-E78B-44BC-B293867D39AC}"/>
              </a:ext>
            </a:extLst>
          </p:cNvPr>
          <p:cNvCxnSpPr>
            <a:cxnSpLocks/>
          </p:cNvCxnSpPr>
          <p:nvPr/>
        </p:nvCxnSpPr>
        <p:spPr>
          <a:xfrm>
            <a:off x="2774197" y="2859037"/>
            <a:ext cx="1508924" cy="0"/>
          </a:xfrm>
          <a:prstGeom prst="straightConnector1">
            <a:avLst/>
          </a:prstGeom>
          <a:ln>
            <a:solidFill>
              <a:schemeClr val="tx1"/>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50" name="TextBox 49">
            <a:extLst>
              <a:ext uri="{FF2B5EF4-FFF2-40B4-BE49-F238E27FC236}">
                <a16:creationId xmlns:a16="http://schemas.microsoft.com/office/drawing/2014/main" id="{DAA1D45E-ED9A-0EBA-FE6B-9A09164ADC60}"/>
              </a:ext>
            </a:extLst>
          </p:cNvPr>
          <p:cNvSpPr txBox="1"/>
          <p:nvPr/>
        </p:nvSpPr>
        <p:spPr>
          <a:xfrm>
            <a:off x="2594965" y="4596128"/>
            <a:ext cx="5064364" cy="369332"/>
          </a:xfrm>
          <a:prstGeom prst="rect">
            <a:avLst/>
          </a:prstGeom>
          <a:noFill/>
        </p:spPr>
        <p:txBody>
          <a:bodyPr wrap="square" rtlCol="0">
            <a:spAutoFit/>
          </a:bodyPr>
          <a:lstStyle/>
          <a:p>
            <a:pPr algn="ctr"/>
            <a:r>
              <a:rPr lang="en-US" dirty="0"/>
              <a:t>2 Subordinate Clauses</a:t>
            </a:r>
          </a:p>
        </p:txBody>
      </p:sp>
    </p:spTree>
    <p:extLst>
      <p:ext uri="{BB962C8B-B14F-4D97-AF65-F5344CB8AC3E}">
        <p14:creationId xmlns:p14="http://schemas.microsoft.com/office/powerpoint/2010/main" val="41540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7412-02BF-CA73-F9AE-EF71F2BA0857}"/>
              </a:ext>
            </a:extLst>
          </p:cNvPr>
          <p:cNvSpPr>
            <a:spLocks noGrp="1"/>
          </p:cNvSpPr>
          <p:nvPr>
            <p:ph type="title"/>
          </p:nvPr>
        </p:nvSpPr>
        <p:spPr/>
        <p:txBody>
          <a:bodyPr/>
          <a:lstStyle/>
          <a:p>
            <a:r>
              <a:rPr lang="en-US" dirty="0"/>
              <a:t>Third Interpretive Challenge</a:t>
            </a:r>
          </a:p>
        </p:txBody>
      </p:sp>
      <p:sp>
        <p:nvSpPr>
          <p:cNvPr id="3" name="Content Placeholder 2">
            <a:extLst>
              <a:ext uri="{FF2B5EF4-FFF2-40B4-BE49-F238E27FC236}">
                <a16:creationId xmlns:a16="http://schemas.microsoft.com/office/drawing/2014/main" id="{560B5A36-A8F3-D179-2642-6301FB3DDBB4}"/>
              </a:ext>
            </a:extLst>
          </p:cNvPr>
          <p:cNvSpPr>
            <a:spLocks noGrp="1"/>
          </p:cNvSpPr>
          <p:nvPr>
            <p:ph idx="1"/>
          </p:nvPr>
        </p:nvSpPr>
        <p:spPr/>
        <p:txBody>
          <a:bodyPr/>
          <a:lstStyle/>
          <a:p>
            <a:r>
              <a:rPr lang="en-US" dirty="0"/>
              <a:t>Greek has 1 word for man or husband (</a:t>
            </a:r>
            <a:r>
              <a:rPr lang="en-US" i="1" dirty="0"/>
              <a:t>aner</a:t>
            </a:r>
            <a:r>
              <a:rPr lang="en-US" dirty="0"/>
              <a:t>).</a:t>
            </a:r>
          </a:p>
          <a:p>
            <a:r>
              <a:rPr lang="en-US" dirty="0"/>
              <a:t>Greek has 1 word for woman or wife (</a:t>
            </a:r>
            <a:r>
              <a:rPr lang="en-US" dirty="0" err="1"/>
              <a:t>gyne</a:t>
            </a:r>
            <a:r>
              <a:rPr lang="en-US" dirty="0"/>
              <a:t>).</a:t>
            </a:r>
          </a:p>
          <a:p>
            <a:r>
              <a:rPr lang="en-US" dirty="0"/>
              <a:t>How do you know which English word to use?</a:t>
            </a:r>
          </a:p>
          <a:p>
            <a:pPr lvl="1"/>
            <a:r>
              <a:rPr lang="en-US" dirty="0"/>
              <a:t>Context.</a:t>
            </a:r>
          </a:p>
          <a:p>
            <a:pPr lvl="1"/>
            <a:r>
              <a:rPr lang="en-US" dirty="0"/>
              <a:t>Generally (</a:t>
            </a:r>
            <a:r>
              <a:rPr lang="en-US" i="1" dirty="0"/>
              <a:t>not always</a:t>
            </a:r>
            <a:r>
              <a:rPr lang="en-US" dirty="0"/>
              <a:t>) if they appear in the same sentence together, it means husband and wife.</a:t>
            </a:r>
          </a:p>
        </p:txBody>
      </p:sp>
    </p:spTree>
    <p:extLst>
      <p:ext uri="{BB962C8B-B14F-4D97-AF65-F5344CB8AC3E}">
        <p14:creationId xmlns:p14="http://schemas.microsoft.com/office/powerpoint/2010/main" val="208705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7756-8CCD-8D48-B240-E23CDFC3E102}"/>
              </a:ext>
            </a:extLst>
          </p:cNvPr>
          <p:cNvSpPr>
            <a:spLocks noGrp="1"/>
          </p:cNvSpPr>
          <p:nvPr>
            <p:ph type="title"/>
          </p:nvPr>
        </p:nvSpPr>
        <p:spPr/>
        <p:txBody>
          <a:bodyPr/>
          <a:lstStyle/>
          <a:p>
            <a:r>
              <a:rPr lang="en-US" dirty="0"/>
              <a:t>An Equally Viable Translation</a:t>
            </a:r>
          </a:p>
        </p:txBody>
      </p:sp>
      <p:sp>
        <p:nvSpPr>
          <p:cNvPr id="3" name="TextBox 2">
            <a:extLst>
              <a:ext uri="{FF2B5EF4-FFF2-40B4-BE49-F238E27FC236}">
                <a16:creationId xmlns:a16="http://schemas.microsoft.com/office/drawing/2014/main" id="{60DF790A-A951-0000-CEA5-B957B73D799C}"/>
              </a:ext>
            </a:extLst>
          </p:cNvPr>
          <p:cNvSpPr txBox="1"/>
          <p:nvPr/>
        </p:nvSpPr>
        <p:spPr>
          <a:xfrm>
            <a:off x="673240" y="2029767"/>
            <a:ext cx="580608" cy="646331"/>
          </a:xfrm>
          <a:prstGeom prst="rect">
            <a:avLst/>
          </a:prstGeom>
          <a:noFill/>
        </p:spPr>
        <p:txBody>
          <a:bodyPr wrap="none" rtlCol="0">
            <a:spAutoFit/>
          </a:bodyPr>
          <a:lstStyle/>
          <a:p>
            <a:r>
              <a:rPr lang="en-US" sz="3600" dirty="0"/>
              <a:t>(I)</a:t>
            </a:r>
          </a:p>
        </p:txBody>
      </p:sp>
      <p:sp>
        <p:nvSpPr>
          <p:cNvPr id="4" name="TextBox 3">
            <a:extLst>
              <a:ext uri="{FF2B5EF4-FFF2-40B4-BE49-F238E27FC236}">
                <a16:creationId xmlns:a16="http://schemas.microsoft.com/office/drawing/2014/main" id="{D2687E1B-559A-FA0F-FD3F-90E611D2A40A}"/>
              </a:ext>
            </a:extLst>
          </p:cNvPr>
          <p:cNvSpPr txBox="1"/>
          <p:nvPr/>
        </p:nvSpPr>
        <p:spPr>
          <a:xfrm>
            <a:off x="1205802" y="2029767"/>
            <a:ext cx="2778325" cy="646331"/>
          </a:xfrm>
          <a:prstGeom prst="rect">
            <a:avLst/>
          </a:prstGeom>
          <a:noFill/>
        </p:spPr>
        <p:txBody>
          <a:bodyPr wrap="none" rtlCol="0">
            <a:spAutoFit/>
          </a:bodyPr>
          <a:lstStyle/>
          <a:p>
            <a:r>
              <a:rPr lang="en-US" sz="3600" dirty="0"/>
              <a:t>do not permit</a:t>
            </a:r>
          </a:p>
        </p:txBody>
      </p:sp>
      <p:sp>
        <p:nvSpPr>
          <p:cNvPr id="5" name="TextBox 4">
            <a:extLst>
              <a:ext uri="{FF2B5EF4-FFF2-40B4-BE49-F238E27FC236}">
                <a16:creationId xmlns:a16="http://schemas.microsoft.com/office/drawing/2014/main" id="{D3C72238-184C-5577-EA43-AA89E4A9F739}"/>
              </a:ext>
            </a:extLst>
          </p:cNvPr>
          <p:cNvSpPr txBox="1"/>
          <p:nvPr/>
        </p:nvSpPr>
        <p:spPr>
          <a:xfrm>
            <a:off x="448566" y="2607827"/>
            <a:ext cx="1029956" cy="646331"/>
          </a:xfrm>
          <a:prstGeom prst="rect">
            <a:avLst/>
          </a:prstGeom>
          <a:noFill/>
        </p:spPr>
        <p:txBody>
          <a:bodyPr wrap="square" rtlCol="0">
            <a:spAutoFit/>
          </a:bodyPr>
          <a:lstStyle/>
          <a:p>
            <a:pPr algn="ctr"/>
            <a:r>
              <a:rPr lang="en-US" dirty="0"/>
              <a:t>Implied</a:t>
            </a:r>
          </a:p>
          <a:p>
            <a:pPr algn="ctr"/>
            <a:r>
              <a:rPr lang="en-US" dirty="0"/>
              <a:t>Subject</a:t>
            </a:r>
          </a:p>
        </p:txBody>
      </p:sp>
      <p:sp>
        <p:nvSpPr>
          <p:cNvPr id="6" name="TextBox 5">
            <a:extLst>
              <a:ext uri="{FF2B5EF4-FFF2-40B4-BE49-F238E27FC236}">
                <a16:creationId xmlns:a16="http://schemas.microsoft.com/office/drawing/2014/main" id="{100D3DF9-FF7B-EBAF-3A88-643EE0B7C8C7}"/>
              </a:ext>
            </a:extLst>
          </p:cNvPr>
          <p:cNvSpPr txBox="1"/>
          <p:nvPr/>
        </p:nvSpPr>
        <p:spPr>
          <a:xfrm>
            <a:off x="1494624" y="2676097"/>
            <a:ext cx="1029956" cy="369332"/>
          </a:xfrm>
          <a:prstGeom prst="rect">
            <a:avLst/>
          </a:prstGeom>
          <a:noFill/>
        </p:spPr>
        <p:txBody>
          <a:bodyPr wrap="square" rtlCol="0">
            <a:spAutoFit/>
          </a:bodyPr>
          <a:lstStyle/>
          <a:p>
            <a:pPr algn="ctr"/>
            <a:r>
              <a:rPr lang="en-US" dirty="0"/>
              <a:t>Verb</a:t>
            </a:r>
          </a:p>
        </p:txBody>
      </p:sp>
      <p:sp>
        <p:nvSpPr>
          <p:cNvPr id="14" name="TextBox 13">
            <a:extLst>
              <a:ext uri="{FF2B5EF4-FFF2-40B4-BE49-F238E27FC236}">
                <a16:creationId xmlns:a16="http://schemas.microsoft.com/office/drawing/2014/main" id="{84257669-F9B2-230C-12F1-302530DE4EAC}"/>
              </a:ext>
            </a:extLst>
          </p:cNvPr>
          <p:cNvSpPr txBox="1"/>
          <p:nvPr/>
        </p:nvSpPr>
        <p:spPr>
          <a:xfrm>
            <a:off x="4081305" y="2029766"/>
            <a:ext cx="1304909" cy="646331"/>
          </a:xfrm>
          <a:prstGeom prst="rect">
            <a:avLst/>
          </a:prstGeom>
          <a:noFill/>
        </p:spPr>
        <p:txBody>
          <a:bodyPr wrap="none" rtlCol="0">
            <a:spAutoFit/>
          </a:bodyPr>
          <a:lstStyle/>
          <a:p>
            <a:r>
              <a:rPr lang="en-US" sz="3600" dirty="0">
                <a:solidFill>
                  <a:srgbClr val="FFFF00"/>
                </a:solidFill>
              </a:rPr>
              <a:t>a wife</a:t>
            </a:r>
          </a:p>
        </p:txBody>
      </p:sp>
      <p:sp>
        <p:nvSpPr>
          <p:cNvPr id="15" name="TextBox 14">
            <a:extLst>
              <a:ext uri="{FF2B5EF4-FFF2-40B4-BE49-F238E27FC236}">
                <a16:creationId xmlns:a16="http://schemas.microsoft.com/office/drawing/2014/main" id="{6E4E0001-89BE-78DF-553D-CB3855419246}"/>
              </a:ext>
            </a:extLst>
          </p:cNvPr>
          <p:cNvSpPr txBox="1"/>
          <p:nvPr/>
        </p:nvSpPr>
        <p:spPr>
          <a:xfrm>
            <a:off x="4301719" y="2674372"/>
            <a:ext cx="1470785" cy="369332"/>
          </a:xfrm>
          <a:prstGeom prst="rect">
            <a:avLst/>
          </a:prstGeom>
          <a:noFill/>
        </p:spPr>
        <p:txBody>
          <a:bodyPr wrap="square" rtlCol="0">
            <a:spAutoFit/>
          </a:bodyPr>
          <a:lstStyle/>
          <a:p>
            <a:pPr algn="ctr"/>
            <a:r>
              <a:rPr lang="en-US" dirty="0"/>
              <a:t>Direct Object</a:t>
            </a:r>
          </a:p>
        </p:txBody>
      </p:sp>
      <p:grpSp>
        <p:nvGrpSpPr>
          <p:cNvPr id="41" name="Group 40">
            <a:extLst>
              <a:ext uri="{FF2B5EF4-FFF2-40B4-BE49-F238E27FC236}">
                <a16:creationId xmlns:a16="http://schemas.microsoft.com/office/drawing/2014/main" id="{E4A6D6FC-0BA8-1193-E0D7-26D81A57AFBA}"/>
              </a:ext>
            </a:extLst>
          </p:cNvPr>
          <p:cNvGrpSpPr/>
          <p:nvPr/>
        </p:nvGrpSpPr>
        <p:grpSpPr>
          <a:xfrm>
            <a:off x="2594964" y="2676098"/>
            <a:ext cx="4990059" cy="1727716"/>
            <a:chOff x="2594964" y="2676098"/>
            <a:chExt cx="4990059" cy="1727716"/>
          </a:xfrm>
        </p:grpSpPr>
        <p:cxnSp>
          <p:nvCxnSpPr>
            <p:cNvPr id="17" name="Elbow Connector 16">
              <a:extLst>
                <a:ext uri="{FF2B5EF4-FFF2-40B4-BE49-F238E27FC236}">
                  <a16:creationId xmlns:a16="http://schemas.microsoft.com/office/drawing/2014/main" id="{F2ACB66D-F605-3EA6-ACB9-DDBCABDDF90E}"/>
                </a:ext>
              </a:extLst>
            </p:cNvPr>
            <p:cNvCxnSpPr>
              <a:cxnSpLocks/>
              <a:stCxn id="4" idx="2"/>
            </p:cNvCxnSpPr>
            <p:nvPr/>
          </p:nvCxnSpPr>
          <p:spPr>
            <a:xfrm rot="16200000" flipH="1">
              <a:off x="2589919" y="2681143"/>
              <a:ext cx="1353294" cy="1343203"/>
            </a:xfrm>
            <a:prstGeom prst="bentConnector3">
              <a:avLst>
                <a:gd name="adj1" fmla="val 100491"/>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7" name="Elbow Connector 26">
              <a:extLst>
                <a:ext uri="{FF2B5EF4-FFF2-40B4-BE49-F238E27FC236}">
                  <a16:creationId xmlns:a16="http://schemas.microsoft.com/office/drawing/2014/main" id="{ACD65EFC-CDBF-BD1D-9B88-BF7998816F2E}"/>
                </a:ext>
              </a:extLst>
            </p:cNvPr>
            <p:cNvCxnSpPr>
              <a:cxnSpLocks/>
            </p:cNvCxnSpPr>
            <p:nvPr/>
          </p:nvCxnSpPr>
          <p:spPr>
            <a:xfrm flipV="1">
              <a:off x="3938168" y="3642634"/>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32" name="Elbow Connector 31">
              <a:extLst>
                <a:ext uri="{FF2B5EF4-FFF2-40B4-BE49-F238E27FC236}">
                  <a16:creationId xmlns:a16="http://schemas.microsoft.com/office/drawing/2014/main" id="{0870DF2D-8FC8-8EF9-6976-A244EE9E8B3F}"/>
                </a:ext>
              </a:extLst>
            </p:cNvPr>
            <p:cNvCxnSpPr>
              <a:cxnSpLocks/>
            </p:cNvCxnSpPr>
            <p:nvPr/>
          </p:nvCxnSpPr>
          <p:spPr>
            <a:xfrm>
              <a:off x="3938167" y="4017056"/>
              <a:ext cx="3646855" cy="386758"/>
            </a:xfrm>
            <a:prstGeom prst="bentConnector3">
              <a:avLst>
                <a:gd name="adj1" fmla="val -147"/>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34" name="TextBox 33">
            <a:extLst>
              <a:ext uri="{FF2B5EF4-FFF2-40B4-BE49-F238E27FC236}">
                <a16:creationId xmlns:a16="http://schemas.microsoft.com/office/drawing/2014/main" id="{815BCE3F-2345-67F9-60CD-72DB72188917}"/>
              </a:ext>
            </a:extLst>
          </p:cNvPr>
          <p:cNvSpPr txBox="1"/>
          <p:nvPr/>
        </p:nvSpPr>
        <p:spPr>
          <a:xfrm>
            <a:off x="4252627" y="3083372"/>
            <a:ext cx="1720343" cy="646331"/>
          </a:xfrm>
          <a:prstGeom prst="rect">
            <a:avLst/>
          </a:prstGeom>
          <a:noFill/>
        </p:spPr>
        <p:txBody>
          <a:bodyPr wrap="none" rtlCol="0">
            <a:spAutoFit/>
          </a:bodyPr>
          <a:lstStyle/>
          <a:p>
            <a:r>
              <a:rPr lang="en-US" sz="3600" dirty="0"/>
              <a:t>to teach</a:t>
            </a:r>
          </a:p>
        </p:txBody>
      </p:sp>
      <p:sp>
        <p:nvSpPr>
          <p:cNvPr id="35" name="TextBox 34">
            <a:extLst>
              <a:ext uri="{FF2B5EF4-FFF2-40B4-BE49-F238E27FC236}">
                <a16:creationId xmlns:a16="http://schemas.microsoft.com/office/drawing/2014/main" id="{64141FF2-F7CD-D9C3-2989-DF016D1006CF}"/>
              </a:ext>
            </a:extLst>
          </p:cNvPr>
          <p:cNvSpPr txBox="1"/>
          <p:nvPr/>
        </p:nvSpPr>
        <p:spPr>
          <a:xfrm>
            <a:off x="4252627" y="3849088"/>
            <a:ext cx="3406702" cy="646331"/>
          </a:xfrm>
          <a:prstGeom prst="rect">
            <a:avLst/>
          </a:prstGeom>
          <a:noFill/>
        </p:spPr>
        <p:txBody>
          <a:bodyPr wrap="none" rtlCol="0">
            <a:spAutoFit/>
          </a:bodyPr>
          <a:lstStyle/>
          <a:p>
            <a:r>
              <a:rPr lang="en-US" sz="3600" dirty="0"/>
              <a:t>to have authority</a:t>
            </a:r>
          </a:p>
        </p:txBody>
      </p:sp>
      <p:grpSp>
        <p:nvGrpSpPr>
          <p:cNvPr id="42" name="Group 41">
            <a:extLst>
              <a:ext uri="{FF2B5EF4-FFF2-40B4-BE49-F238E27FC236}">
                <a16:creationId xmlns:a16="http://schemas.microsoft.com/office/drawing/2014/main" id="{6697A6BA-3132-C2C2-6E76-314F9109B958}"/>
              </a:ext>
            </a:extLst>
          </p:cNvPr>
          <p:cNvGrpSpPr/>
          <p:nvPr/>
        </p:nvGrpSpPr>
        <p:grpSpPr>
          <a:xfrm>
            <a:off x="7585022" y="3642634"/>
            <a:ext cx="1101778" cy="761180"/>
            <a:chOff x="7585022" y="3642634"/>
            <a:chExt cx="1101778" cy="761180"/>
          </a:xfrm>
        </p:grpSpPr>
        <p:cxnSp>
          <p:nvCxnSpPr>
            <p:cNvPr id="37" name="Elbow Connector 36">
              <a:extLst>
                <a:ext uri="{FF2B5EF4-FFF2-40B4-BE49-F238E27FC236}">
                  <a16:creationId xmlns:a16="http://schemas.microsoft.com/office/drawing/2014/main" id="{544A8016-898C-3D54-9AB8-7F2D516237B1}"/>
                </a:ext>
              </a:extLst>
            </p:cNvPr>
            <p:cNvCxnSpPr/>
            <p:nvPr/>
          </p:nvCxnSpPr>
          <p:spPr>
            <a:xfrm>
              <a:off x="7585022" y="3642634"/>
              <a:ext cx="1101778" cy="386758"/>
            </a:xfrm>
            <a:prstGeom prst="bentConnector3">
              <a:avLst>
                <a:gd name="adj1" fmla="val -340"/>
              </a:avLst>
            </a:prstGeom>
            <a:ln>
              <a:solidFill>
                <a:schemeClr val="tx1"/>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85C9BA14-C871-860C-FBEE-8513C203B2C1}"/>
                </a:ext>
              </a:extLst>
            </p:cNvPr>
            <p:cNvCxnSpPr/>
            <p:nvPr/>
          </p:nvCxnSpPr>
          <p:spPr>
            <a:xfrm>
              <a:off x="7585022" y="4029392"/>
              <a:ext cx="0" cy="374422"/>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1118FB0D-BD0B-9B84-65AE-7E41278F07CA}"/>
              </a:ext>
            </a:extLst>
          </p:cNvPr>
          <p:cNvSpPr txBox="1"/>
          <p:nvPr/>
        </p:nvSpPr>
        <p:spPr>
          <a:xfrm>
            <a:off x="7585021" y="3466497"/>
            <a:ext cx="1478290" cy="461665"/>
          </a:xfrm>
          <a:prstGeom prst="rect">
            <a:avLst/>
          </a:prstGeom>
          <a:noFill/>
        </p:spPr>
        <p:txBody>
          <a:bodyPr wrap="none" rtlCol="0">
            <a:spAutoFit/>
          </a:bodyPr>
          <a:lstStyle/>
          <a:p>
            <a:r>
              <a:rPr lang="en-US" sz="2400" dirty="0">
                <a:solidFill>
                  <a:srgbClr val="FFFF00"/>
                </a:solidFill>
              </a:rPr>
              <a:t>a husband</a:t>
            </a:r>
          </a:p>
        </p:txBody>
      </p:sp>
      <p:sp>
        <p:nvSpPr>
          <p:cNvPr id="44" name="TextBox 43">
            <a:extLst>
              <a:ext uri="{FF2B5EF4-FFF2-40B4-BE49-F238E27FC236}">
                <a16:creationId xmlns:a16="http://schemas.microsoft.com/office/drawing/2014/main" id="{231F4B26-AAE6-F554-2075-8318377739AE}"/>
              </a:ext>
            </a:extLst>
          </p:cNvPr>
          <p:cNvSpPr txBox="1"/>
          <p:nvPr/>
        </p:nvSpPr>
        <p:spPr>
          <a:xfrm>
            <a:off x="3933869" y="3824742"/>
            <a:ext cx="508473" cy="369332"/>
          </a:xfrm>
          <a:prstGeom prst="rect">
            <a:avLst/>
          </a:prstGeom>
          <a:noFill/>
        </p:spPr>
        <p:txBody>
          <a:bodyPr wrap="none" rtlCol="0">
            <a:spAutoFit/>
          </a:bodyPr>
          <a:lstStyle/>
          <a:p>
            <a:r>
              <a:rPr lang="en-US" dirty="0"/>
              <a:t>nor</a:t>
            </a:r>
          </a:p>
        </p:txBody>
      </p:sp>
      <p:cxnSp>
        <p:nvCxnSpPr>
          <p:cNvPr id="46" name="Straight Connector 45">
            <a:extLst>
              <a:ext uri="{FF2B5EF4-FFF2-40B4-BE49-F238E27FC236}">
                <a16:creationId xmlns:a16="http://schemas.microsoft.com/office/drawing/2014/main" id="{09E5D05D-BB62-0B5C-AF5C-C9AB269D26CA}"/>
              </a:ext>
            </a:extLst>
          </p:cNvPr>
          <p:cNvCxnSpPr/>
          <p:nvPr/>
        </p:nvCxnSpPr>
        <p:spPr>
          <a:xfrm>
            <a:off x="4201882" y="3642633"/>
            <a:ext cx="0" cy="761181"/>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F5DA6AC2-4849-E78B-44BC-B293867D39AC}"/>
              </a:ext>
            </a:extLst>
          </p:cNvPr>
          <p:cNvCxnSpPr>
            <a:cxnSpLocks/>
          </p:cNvCxnSpPr>
          <p:nvPr/>
        </p:nvCxnSpPr>
        <p:spPr>
          <a:xfrm>
            <a:off x="2774197" y="2859037"/>
            <a:ext cx="1508924" cy="0"/>
          </a:xfrm>
          <a:prstGeom prst="straightConnector1">
            <a:avLst/>
          </a:prstGeom>
          <a:ln>
            <a:solidFill>
              <a:schemeClr val="tx1"/>
            </a:solidFill>
            <a:prstDash val="dash"/>
            <a:tailEnd type="triangle"/>
          </a:ln>
        </p:spPr>
        <p:style>
          <a:lnRef idx="3">
            <a:schemeClr val="accent3"/>
          </a:lnRef>
          <a:fillRef idx="0">
            <a:schemeClr val="accent3"/>
          </a:fillRef>
          <a:effectRef idx="2">
            <a:schemeClr val="accent3"/>
          </a:effectRef>
          <a:fontRef idx="minor">
            <a:schemeClr val="tx1"/>
          </a:fontRef>
        </p:style>
      </p:cxnSp>
      <p:sp>
        <p:nvSpPr>
          <p:cNvPr id="50" name="TextBox 49">
            <a:extLst>
              <a:ext uri="{FF2B5EF4-FFF2-40B4-BE49-F238E27FC236}">
                <a16:creationId xmlns:a16="http://schemas.microsoft.com/office/drawing/2014/main" id="{DAA1D45E-ED9A-0EBA-FE6B-9A09164ADC60}"/>
              </a:ext>
            </a:extLst>
          </p:cNvPr>
          <p:cNvSpPr txBox="1"/>
          <p:nvPr/>
        </p:nvSpPr>
        <p:spPr>
          <a:xfrm>
            <a:off x="2594965" y="4596128"/>
            <a:ext cx="5064364" cy="369332"/>
          </a:xfrm>
          <a:prstGeom prst="rect">
            <a:avLst/>
          </a:prstGeom>
          <a:noFill/>
        </p:spPr>
        <p:txBody>
          <a:bodyPr wrap="square" rtlCol="0">
            <a:spAutoFit/>
          </a:bodyPr>
          <a:lstStyle/>
          <a:p>
            <a:pPr algn="ctr"/>
            <a:r>
              <a:rPr lang="en-US" dirty="0"/>
              <a:t>2 Subordinate Clauses</a:t>
            </a:r>
          </a:p>
        </p:txBody>
      </p:sp>
    </p:spTree>
    <p:extLst>
      <p:ext uri="{BB962C8B-B14F-4D97-AF65-F5344CB8AC3E}">
        <p14:creationId xmlns:p14="http://schemas.microsoft.com/office/powerpoint/2010/main" val="316664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8D2C-C14F-6560-8043-7B824F0C7579}"/>
              </a:ext>
            </a:extLst>
          </p:cNvPr>
          <p:cNvSpPr>
            <a:spLocks noGrp="1"/>
          </p:cNvSpPr>
          <p:nvPr>
            <p:ph type="title"/>
          </p:nvPr>
        </p:nvSpPr>
        <p:spPr/>
        <p:txBody>
          <a:bodyPr/>
          <a:lstStyle/>
          <a:p>
            <a:r>
              <a:rPr lang="en-US" dirty="0"/>
              <a:t>Where does that leave us?</a:t>
            </a:r>
          </a:p>
        </p:txBody>
      </p:sp>
      <p:sp>
        <p:nvSpPr>
          <p:cNvPr id="4" name="TextBox 3">
            <a:extLst>
              <a:ext uri="{FF2B5EF4-FFF2-40B4-BE49-F238E27FC236}">
                <a16:creationId xmlns:a16="http://schemas.microsoft.com/office/drawing/2014/main" id="{6E59EEC8-1211-684C-BD38-8E4C1FD3F9F7}"/>
              </a:ext>
            </a:extLst>
          </p:cNvPr>
          <p:cNvSpPr txBox="1"/>
          <p:nvPr/>
        </p:nvSpPr>
        <p:spPr>
          <a:xfrm>
            <a:off x="457200" y="1595120"/>
            <a:ext cx="8229600" cy="830997"/>
          </a:xfrm>
          <a:prstGeom prst="rect">
            <a:avLst/>
          </a:prstGeom>
          <a:noFill/>
        </p:spPr>
        <p:txBody>
          <a:bodyPr wrap="square" rtlCol="0">
            <a:spAutoFit/>
          </a:bodyPr>
          <a:lstStyle/>
          <a:p>
            <a:r>
              <a:rPr lang="en-US" sz="2400" dirty="0"/>
              <a:t>Option 1: I do not permit a woman to teach a man in a domineering way but to have a quiet demeanor.</a:t>
            </a:r>
          </a:p>
        </p:txBody>
      </p:sp>
      <p:sp>
        <p:nvSpPr>
          <p:cNvPr id="5" name="TextBox 4">
            <a:extLst>
              <a:ext uri="{FF2B5EF4-FFF2-40B4-BE49-F238E27FC236}">
                <a16:creationId xmlns:a16="http://schemas.microsoft.com/office/drawing/2014/main" id="{C8302DCC-1BD6-9C59-BC5B-42A9C09358BD}"/>
              </a:ext>
            </a:extLst>
          </p:cNvPr>
          <p:cNvSpPr txBox="1"/>
          <p:nvPr/>
        </p:nvSpPr>
        <p:spPr>
          <a:xfrm>
            <a:off x="528320" y="2958008"/>
            <a:ext cx="8229600" cy="830997"/>
          </a:xfrm>
          <a:prstGeom prst="rect">
            <a:avLst/>
          </a:prstGeom>
          <a:noFill/>
        </p:spPr>
        <p:txBody>
          <a:bodyPr wrap="square" rtlCol="0">
            <a:spAutoFit/>
          </a:bodyPr>
          <a:lstStyle/>
          <a:p>
            <a:r>
              <a:rPr lang="en-US" sz="2400" dirty="0"/>
              <a:t>Option 2: I do not permit a wife to teach a husband in a domineering way but to have a quiet demeanor.</a:t>
            </a:r>
          </a:p>
        </p:txBody>
      </p:sp>
      <p:sp>
        <p:nvSpPr>
          <p:cNvPr id="6" name="TextBox 5">
            <a:extLst>
              <a:ext uri="{FF2B5EF4-FFF2-40B4-BE49-F238E27FC236}">
                <a16:creationId xmlns:a16="http://schemas.microsoft.com/office/drawing/2014/main" id="{37638C96-3F40-3656-F8D0-62C30D219F67}"/>
              </a:ext>
            </a:extLst>
          </p:cNvPr>
          <p:cNvSpPr txBox="1"/>
          <p:nvPr/>
        </p:nvSpPr>
        <p:spPr>
          <a:xfrm>
            <a:off x="528320" y="4187368"/>
            <a:ext cx="8229600" cy="523220"/>
          </a:xfrm>
          <a:prstGeom prst="rect">
            <a:avLst/>
          </a:prstGeom>
          <a:noFill/>
        </p:spPr>
        <p:txBody>
          <a:bodyPr wrap="square" rtlCol="0">
            <a:spAutoFit/>
          </a:bodyPr>
          <a:lstStyle/>
          <a:p>
            <a:pPr algn="ctr"/>
            <a:r>
              <a:rPr lang="en-US" sz="2800" dirty="0"/>
              <a:t>Is this a universal prohibition of women teaching men?</a:t>
            </a:r>
          </a:p>
        </p:txBody>
      </p:sp>
    </p:spTree>
    <p:extLst>
      <p:ext uri="{BB962C8B-B14F-4D97-AF65-F5344CB8AC3E}">
        <p14:creationId xmlns:p14="http://schemas.microsoft.com/office/powerpoint/2010/main" val="3860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1C7A-B120-FF6A-C7F2-CB9157785249}"/>
              </a:ext>
            </a:extLst>
          </p:cNvPr>
          <p:cNvSpPr>
            <a:spLocks noGrp="1"/>
          </p:cNvSpPr>
          <p:nvPr>
            <p:ph type="title"/>
          </p:nvPr>
        </p:nvSpPr>
        <p:spPr/>
        <p:txBody>
          <a:bodyPr/>
          <a:lstStyle/>
          <a:p>
            <a:r>
              <a:rPr lang="en-US" dirty="0"/>
              <a:t>Another Clue...</a:t>
            </a:r>
          </a:p>
        </p:txBody>
      </p:sp>
      <p:sp>
        <p:nvSpPr>
          <p:cNvPr id="3" name="TextBox 2">
            <a:extLst>
              <a:ext uri="{FF2B5EF4-FFF2-40B4-BE49-F238E27FC236}">
                <a16:creationId xmlns:a16="http://schemas.microsoft.com/office/drawing/2014/main" id="{05B2DF2F-03EA-EE8A-FC17-43C0DF520228}"/>
              </a:ext>
            </a:extLst>
          </p:cNvPr>
          <p:cNvSpPr txBox="1"/>
          <p:nvPr/>
        </p:nvSpPr>
        <p:spPr>
          <a:xfrm>
            <a:off x="457200" y="1046480"/>
            <a:ext cx="8229600" cy="3416320"/>
          </a:xfrm>
          <a:prstGeom prst="rect">
            <a:avLst/>
          </a:prstGeom>
          <a:noFill/>
        </p:spPr>
        <p:txBody>
          <a:bodyPr wrap="square" rtlCol="0">
            <a:spAutoFit/>
          </a:bodyPr>
          <a:lstStyle/>
          <a:p>
            <a:r>
              <a:rPr lang="en-US" dirty="0"/>
              <a:t>Now there came to Ephesus a Jew named Apollos, a native of Alexandria. He was an eloquent man, well-versed in the scriptures. He had been instructed in the Way of the Lord; and he spoke with burning enthusiasm and taught accurately the things concerning Jesus, though he knew only the baptism of John. He began to speak boldly in the synagogue; </a:t>
            </a:r>
            <a:r>
              <a:rPr lang="en-US" dirty="0">
                <a:solidFill>
                  <a:srgbClr val="FFFF00"/>
                </a:solidFill>
              </a:rPr>
              <a:t>but when Priscilla and Aquila heard him, they took him aside and explained the Way of God to him more accurately</a:t>
            </a:r>
            <a:r>
              <a:rPr lang="en-US" dirty="0"/>
              <a:t>. And when he wished to cross over to Achaia, the believers encouraged him and wrote to the disciples to welcome him. On his arrival he greatly helped those who through grace had become believers, for he powerfully refuted the Jews in public, showing by the scriptures that the Messiah is Jesus.</a:t>
            </a:r>
          </a:p>
          <a:p>
            <a:endParaRPr lang="en-US" dirty="0"/>
          </a:p>
          <a:p>
            <a:pPr algn="r"/>
            <a:r>
              <a:rPr lang="en-US" dirty="0"/>
              <a:t>Acts 18:24–28</a:t>
            </a:r>
          </a:p>
        </p:txBody>
      </p:sp>
      <p:sp>
        <p:nvSpPr>
          <p:cNvPr id="4" name="TextBox 3">
            <a:extLst>
              <a:ext uri="{FF2B5EF4-FFF2-40B4-BE49-F238E27FC236}">
                <a16:creationId xmlns:a16="http://schemas.microsoft.com/office/drawing/2014/main" id="{25C5CD8D-B4C6-4555-EA52-D88E53C15D7A}"/>
              </a:ext>
            </a:extLst>
          </p:cNvPr>
          <p:cNvSpPr txBox="1"/>
          <p:nvPr/>
        </p:nvSpPr>
        <p:spPr>
          <a:xfrm>
            <a:off x="457200" y="4490720"/>
            <a:ext cx="8229600" cy="461665"/>
          </a:xfrm>
          <a:prstGeom prst="rect">
            <a:avLst/>
          </a:prstGeom>
          <a:noFill/>
        </p:spPr>
        <p:txBody>
          <a:bodyPr wrap="square" rtlCol="0">
            <a:spAutoFit/>
          </a:bodyPr>
          <a:lstStyle/>
          <a:p>
            <a:pPr algn="ctr"/>
            <a:r>
              <a:rPr lang="en-US" sz="2400" dirty="0"/>
              <a:t>What is Priscilla’s role in Apollos’s instruction?</a:t>
            </a:r>
          </a:p>
        </p:txBody>
      </p:sp>
    </p:spTree>
    <p:extLst>
      <p:ext uri="{BB962C8B-B14F-4D97-AF65-F5344CB8AC3E}">
        <p14:creationId xmlns:p14="http://schemas.microsoft.com/office/powerpoint/2010/main" val="9007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490C6-28AD-82C6-C4F3-8A02177BE103}"/>
              </a:ext>
            </a:extLst>
          </p:cNvPr>
          <p:cNvSpPr>
            <a:spLocks noGrp="1"/>
          </p:cNvSpPr>
          <p:nvPr>
            <p:ph type="title"/>
          </p:nvPr>
        </p:nvSpPr>
        <p:spPr>
          <a:xfrm>
            <a:off x="457200" y="205979"/>
            <a:ext cx="8229600" cy="857250"/>
          </a:xfrm>
        </p:spPr>
        <p:txBody>
          <a:bodyPr/>
          <a:lstStyle/>
          <a:p>
            <a:r>
              <a:rPr lang="en-US" dirty="0"/>
              <a:t>Summary</a:t>
            </a:r>
          </a:p>
        </p:txBody>
      </p:sp>
      <p:sp>
        <p:nvSpPr>
          <p:cNvPr id="4" name="Content Placeholder 3">
            <a:extLst>
              <a:ext uri="{FF2B5EF4-FFF2-40B4-BE49-F238E27FC236}">
                <a16:creationId xmlns:a16="http://schemas.microsoft.com/office/drawing/2014/main" id="{DD9DE3B8-472E-2EF1-3A82-B76647CC8CD2}"/>
              </a:ext>
            </a:extLst>
          </p:cNvPr>
          <p:cNvSpPr>
            <a:spLocks noGrp="1"/>
          </p:cNvSpPr>
          <p:nvPr>
            <p:ph idx="1"/>
          </p:nvPr>
        </p:nvSpPr>
        <p:spPr>
          <a:xfrm>
            <a:off x="457200" y="1200151"/>
            <a:ext cx="8229600" cy="3394472"/>
          </a:xfrm>
        </p:spPr>
        <p:txBody>
          <a:bodyPr>
            <a:normAutofit fontScale="70000" lnSpcReduction="20000"/>
          </a:bodyPr>
          <a:lstStyle/>
          <a:p>
            <a:r>
              <a:rPr lang="en-US" dirty="0"/>
              <a:t>Paul commands women to learn.</a:t>
            </a:r>
          </a:p>
          <a:p>
            <a:pPr lvl="1"/>
            <a:r>
              <a:rPr lang="en-US" dirty="0"/>
              <a:t>Contrary to [some] practices of the day.</a:t>
            </a:r>
          </a:p>
          <a:p>
            <a:r>
              <a:rPr lang="en-US" dirty="0"/>
              <a:t>The verb </a:t>
            </a:r>
            <a:r>
              <a:rPr lang="en-US" i="1" dirty="0" err="1"/>
              <a:t>authentein</a:t>
            </a:r>
            <a:r>
              <a:rPr lang="en-US" dirty="0"/>
              <a:t> (to have authority) is a very rare word of varying meaning.</a:t>
            </a:r>
          </a:p>
          <a:p>
            <a:pPr lvl="1"/>
            <a:r>
              <a:rPr lang="en-US" dirty="0"/>
              <a:t>Best option is “to dominate.”</a:t>
            </a:r>
          </a:p>
          <a:p>
            <a:r>
              <a:rPr lang="en-US" dirty="0"/>
              <a:t>The “neither-nor” subordinate clauses are best translated as for a purpose or goal, reflecting motive.</a:t>
            </a:r>
          </a:p>
          <a:p>
            <a:r>
              <a:rPr lang="en-US" dirty="0"/>
              <a:t>Paul’s statement is not a universal prohibition of women teaching; it is a prohibition against teaching with the wrong motives.</a:t>
            </a:r>
          </a:p>
        </p:txBody>
      </p:sp>
    </p:spTree>
    <p:extLst>
      <p:ext uri="{BB962C8B-B14F-4D97-AF65-F5344CB8AC3E}">
        <p14:creationId xmlns:p14="http://schemas.microsoft.com/office/powerpoint/2010/main" val="39093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a:xfrm>
            <a:off x="3688080" y="206375"/>
            <a:ext cx="4998720" cy="857250"/>
          </a:xfrm>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a:xfrm>
            <a:off x="3688080" y="1200150"/>
            <a:ext cx="4998720" cy="3394075"/>
          </a:xfrm>
        </p:spPr>
        <p:txBody>
          <a:bodyPr>
            <a:normAutofit/>
          </a:bodyPr>
          <a:lstStyle/>
          <a:p>
            <a:r>
              <a:rPr lang="en-US" dirty="0"/>
              <a:t>Read 1 Tim 2:13–15</a:t>
            </a:r>
          </a:p>
          <a:p>
            <a:endParaRPr lang="en-US" dirty="0"/>
          </a:p>
          <a:p>
            <a:r>
              <a:rPr lang="en-US" dirty="0"/>
              <a:t>What is Paul’s argument?</a:t>
            </a:r>
          </a:p>
          <a:p>
            <a:r>
              <a:rPr lang="en-US" dirty="0"/>
              <a:t>How are women saved through childbirth?</a:t>
            </a:r>
          </a:p>
        </p:txBody>
      </p:sp>
      <p:pic>
        <p:nvPicPr>
          <p:cNvPr id="4" name="Picture 3">
            <a:extLst>
              <a:ext uri="{FF2B5EF4-FFF2-40B4-BE49-F238E27FC236}">
                <a16:creationId xmlns:a16="http://schemas.microsoft.com/office/drawing/2014/main" id="{34BC33B9-3A4E-AF68-7954-CB573BF630E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32E7-8C46-CA8D-A5CE-2A3964C4FD92}"/>
              </a:ext>
            </a:extLst>
          </p:cNvPr>
          <p:cNvSpPr>
            <a:spLocks noGrp="1"/>
          </p:cNvSpPr>
          <p:nvPr>
            <p:ph type="title"/>
          </p:nvPr>
        </p:nvSpPr>
        <p:spPr/>
        <p:txBody>
          <a:bodyPr>
            <a:noAutofit/>
          </a:bodyPr>
          <a:lstStyle/>
          <a:p>
            <a:r>
              <a:rPr lang="en-US" sz="2800" dirty="0"/>
              <a:t>What do we do if a word only occurs once in the Bible?</a:t>
            </a:r>
          </a:p>
        </p:txBody>
      </p:sp>
      <p:sp>
        <p:nvSpPr>
          <p:cNvPr id="3" name="Content Placeholder 2">
            <a:extLst>
              <a:ext uri="{FF2B5EF4-FFF2-40B4-BE49-F238E27FC236}">
                <a16:creationId xmlns:a16="http://schemas.microsoft.com/office/drawing/2014/main" id="{2CDCF744-281B-6108-90D6-1E043600A42F}"/>
              </a:ext>
            </a:extLst>
          </p:cNvPr>
          <p:cNvSpPr>
            <a:spLocks noGrp="1"/>
          </p:cNvSpPr>
          <p:nvPr>
            <p:ph idx="1"/>
          </p:nvPr>
        </p:nvSpPr>
        <p:spPr/>
        <p:txBody>
          <a:bodyPr>
            <a:normAutofit/>
          </a:bodyPr>
          <a:lstStyle/>
          <a:p>
            <a:r>
              <a:rPr lang="en-US" sz="2800" dirty="0"/>
              <a:t>Compare the same text in other languages.</a:t>
            </a:r>
          </a:p>
          <a:p>
            <a:r>
              <a:rPr lang="en-US" sz="2800" dirty="0"/>
              <a:t>See how the word is used outside the Bible</a:t>
            </a:r>
          </a:p>
          <a:p>
            <a:pPr lvl="1"/>
            <a:r>
              <a:rPr lang="en-US" sz="2400" dirty="0"/>
              <a:t>Similar time period</a:t>
            </a:r>
          </a:p>
          <a:p>
            <a:pPr lvl="1"/>
            <a:r>
              <a:rPr lang="en-US" sz="2400" dirty="0"/>
              <a:t>Similar type of literature </a:t>
            </a:r>
          </a:p>
          <a:p>
            <a:r>
              <a:rPr lang="en-US" sz="2800" dirty="0"/>
              <a:t>Guess based on context or other data.</a:t>
            </a:r>
          </a:p>
        </p:txBody>
      </p:sp>
    </p:spTree>
    <p:extLst>
      <p:ext uri="{BB962C8B-B14F-4D97-AF65-F5344CB8AC3E}">
        <p14:creationId xmlns:p14="http://schemas.microsoft.com/office/powerpoint/2010/main" val="414084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62A5-A239-A554-7C51-970234A8849C}"/>
              </a:ext>
            </a:extLst>
          </p:cNvPr>
          <p:cNvSpPr>
            <a:spLocks noGrp="1"/>
          </p:cNvSpPr>
          <p:nvPr>
            <p:ph type="title"/>
          </p:nvPr>
        </p:nvSpPr>
        <p:spPr/>
        <p:txBody>
          <a:bodyPr/>
          <a:lstStyle/>
          <a:p>
            <a:r>
              <a:rPr lang="en-US" dirty="0"/>
              <a:t>An example</a:t>
            </a:r>
          </a:p>
        </p:txBody>
      </p:sp>
      <p:sp>
        <p:nvSpPr>
          <p:cNvPr id="3" name="TextBox 2">
            <a:extLst>
              <a:ext uri="{FF2B5EF4-FFF2-40B4-BE49-F238E27FC236}">
                <a16:creationId xmlns:a16="http://schemas.microsoft.com/office/drawing/2014/main" id="{8DA36C9D-96F7-6ED0-59DE-B7E01209D44C}"/>
              </a:ext>
            </a:extLst>
          </p:cNvPr>
          <p:cNvSpPr txBox="1"/>
          <p:nvPr/>
        </p:nvSpPr>
        <p:spPr>
          <a:xfrm>
            <a:off x="457200" y="1046480"/>
            <a:ext cx="8229600" cy="2862322"/>
          </a:xfrm>
          <a:prstGeom prst="rect">
            <a:avLst/>
          </a:prstGeom>
          <a:noFill/>
        </p:spPr>
        <p:txBody>
          <a:bodyPr wrap="square" rtlCol="0">
            <a:spAutoFit/>
          </a:bodyPr>
          <a:lstStyle/>
          <a:p>
            <a:r>
              <a:rPr lang="en-US" dirty="0"/>
              <a:t>The king and his men marched to Jerusalem to attack the Jebusites, who lived there. The Jebusites said to David, “You will not get in here; even the blind and the lame can ward you off.” They thought, “David cannot get in here.” Nevertheless, David captured the fortress of Zion—which is the City of David.</a:t>
            </a:r>
          </a:p>
          <a:p>
            <a:endParaRPr lang="en-US" dirty="0"/>
          </a:p>
          <a:p>
            <a:r>
              <a:rPr lang="en-US" dirty="0"/>
              <a:t>On that day David had said, “Anyone who conquers the Jebusites will have to use the </a:t>
            </a:r>
            <a:r>
              <a:rPr lang="en-US" dirty="0">
                <a:solidFill>
                  <a:srgbClr val="FFFF00"/>
                </a:solidFill>
              </a:rPr>
              <a:t>water shaft </a:t>
            </a:r>
            <a:r>
              <a:rPr lang="en-US" dirty="0"/>
              <a:t>to reach those ‘lame and blind’ who are David’s enemies.” That is why they say, “The ‘blind and lame’ will not enter the palace.”</a:t>
            </a:r>
          </a:p>
          <a:p>
            <a:endParaRPr lang="en-US" dirty="0"/>
          </a:p>
          <a:p>
            <a:pPr algn="r"/>
            <a:r>
              <a:rPr lang="en-US" dirty="0"/>
              <a:t>2 Sam 5:6–8 (NRSV)</a:t>
            </a:r>
          </a:p>
        </p:txBody>
      </p:sp>
      <p:sp>
        <p:nvSpPr>
          <p:cNvPr id="4" name="TextBox 3">
            <a:extLst>
              <a:ext uri="{FF2B5EF4-FFF2-40B4-BE49-F238E27FC236}">
                <a16:creationId xmlns:a16="http://schemas.microsoft.com/office/drawing/2014/main" id="{71B24757-9D3E-198E-C3FD-0192A71198B9}"/>
              </a:ext>
            </a:extLst>
          </p:cNvPr>
          <p:cNvSpPr txBox="1"/>
          <p:nvPr/>
        </p:nvSpPr>
        <p:spPr>
          <a:xfrm>
            <a:off x="457200" y="4135120"/>
            <a:ext cx="8229600" cy="954107"/>
          </a:xfrm>
          <a:prstGeom prst="rect">
            <a:avLst/>
          </a:prstGeom>
          <a:noFill/>
        </p:spPr>
        <p:txBody>
          <a:bodyPr wrap="square" rtlCol="0">
            <a:spAutoFit/>
          </a:bodyPr>
          <a:lstStyle/>
          <a:p>
            <a:pPr algn="ctr"/>
            <a:r>
              <a:rPr lang="en-US" sz="2800" dirty="0"/>
              <a:t>Hebrew: </a:t>
            </a:r>
            <a:r>
              <a:rPr lang="en-US" sz="2800" i="1" dirty="0" err="1"/>
              <a:t>Tzinor</a:t>
            </a:r>
            <a:endParaRPr lang="en-US" sz="2800" i="1" dirty="0"/>
          </a:p>
          <a:p>
            <a:pPr algn="ctr"/>
            <a:r>
              <a:rPr lang="en-US" sz="2800" dirty="0"/>
              <a:t>No idea what it means.</a:t>
            </a:r>
          </a:p>
        </p:txBody>
      </p:sp>
    </p:spTree>
    <p:extLst>
      <p:ext uri="{BB962C8B-B14F-4D97-AF65-F5344CB8AC3E}">
        <p14:creationId xmlns:p14="http://schemas.microsoft.com/office/powerpoint/2010/main" val="10080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465543" y="12700"/>
            <a:ext cx="5678457" cy="5117941"/>
          </a:xfrm>
        </p:spPr>
        <p:txBody>
          <a:bodyPr>
            <a:normAutofit/>
          </a:bodyPr>
          <a:lstStyle/>
          <a:p>
            <a:r>
              <a:rPr lang="en-US" sz="6000" dirty="0">
                <a:effectLst>
                  <a:outerShdw blurRad="50800" dist="38100" algn="l" rotWithShape="0">
                    <a:prstClr val="black">
                      <a:alpha val="40000"/>
                    </a:prstClr>
                  </a:outerShdw>
                </a:effectLst>
              </a:rPr>
              <a:t>The Big “But...”</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1 Tim 2:12</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41434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F3A07-7B03-B5F3-207E-DAC43997D57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0482" y="348658"/>
            <a:ext cx="3023918" cy="4446184"/>
          </a:xfrm>
          <a:prstGeom prst="rect">
            <a:avLst/>
          </a:prstGeom>
        </p:spPr>
      </p:pic>
      <p:sp>
        <p:nvSpPr>
          <p:cNvPr id="4" name="TextBox 3">
            <a:extLst>
              <a:ext uri="{FF2B5EF4-FFF2-40B4-BE49-F238E27FC236}">
                <a16:creationId xmlns:a16="http://schemas.microsoft.com/office/drawing/2014/main" id="{8893372A-F820-938C-6013-0A96F77B9356}"/>
              </a:ext>
            </a:extLst>
          </p:cNvPr>
          <p:cNvSpPr txBox="1"/>
          <p:nvPr/>
        </p:nvSpPr>
        <p:spPr>
          <a:xfrm>
            <a:off x="3857625" y="348658"/>
            <a:ext cx="4855893" cy="1711366"/>
          </a:xfrm>
          <a:prstGeom prst="rect">
            <a:avLst/>
          </a:prstGeom>
          <a:noFill/>
        </p:spPr>
        <p:txBody>
          <a:bodyPr wrap="square" rtlCol="0">
            <a:spAutoFit/>
          </a:bodyPr>
          <a:lstStyle/>
          <a:p>
            <a:pPr>
              <a:lnSpc>
                <a:spcPct val="150000"/>
              </a:lnSpc>
            </a:pPr>
            <a:r>
              <a:rPr lang="en-US" dirty="0"/>
              <a:t>Dr. Linda Belleville (PhD, University of Toronto)</a:t>
            </a:r>
          </a:p>
          <a:p>
            <a:pPr>
              <a:lnSpc>
                <a:spcPct val="150000"/>
              </a:lnSpc>
            </a:pPr>
            <a:r>
              <a:rPr lang="en-US" dirty="0"/>
              <a:t>Adjunct Professor of New Testament</a:t>
            </a:r>
          </a:p>
          <a:p>
            <a:pPr>
              <a:lnSpc>
                <a:spcPct val="150000"/>
              </a:lnSpc>
            </a:pPr>
            <a:r>
              <a:rPr lang="en-US" dirty="0"/>
              <a:t>Cornerstone University</a:t>
            </a:r>
          </a:p>
          <a:p>
            <a:pPr>
              <a:lnSpc>
                <a:spcPct val="150000"/>
              </a:lnSpc>
            </a:pPr>
            <a:r>
              <a:rPr lang="en-US" dirty="0"/>
              <a:t>(Formerly Grand Rapids Theological Seminary)</a:t>
            </a:r>
          </a:p>
        </p:txBody>
      </p:sp>
      <p:pic>
        <p:nvPicPr>
          <p:cNvPr id="1026" name="Picture 2">
            <a:extLst>
              <a:ext uri="{FF2B5EF4-FFF2-40B4-BE49-F238E27FC236}">
                <a16:creationId xmlns:a16="http://schemas.microsoft.com/office/drawing/2014/main" id="{F5BC5619-4240-45FE-A561-F65252E3C7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53908" y="2904406"/>
            <a:ext cx="1559610" cy="18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4" y="371790"/>
            <a:ext cx="5406013" cy="4524315"/>
          </a:xfrm>
          <a:prstGeom prst="rect">
            <a:avLst/>
          </a:prstGeom>
          <a:noFill/>
        </p:spPr>
        <p:txBody>
          <a:bodyPr wrap="square" rtlCol="0">
            <a:spAutoFit/>
          </a:bodyPr>
          <a:lstStyle/>
          <a:p>
            <a:r>
              <a:rPr lang="en-US" dirty="0"/>
              <a:t>I desire, then, that in every place the men should pray, lifting up holy hands without anger or argument; also that the women should dress themselves modestly and decently in suitable clothing, not with their hair braided, or with gold, pearls, or expensive clothes, but with good works, as is proper for women who profess reverence for God. Let a woman learn in silence with full submission. I permit no woman to teach or to have authority over a man; she is to keep silent. For Adam was formed first, then Eve; and Adam was not deceived, but the woman was deceived and became a transgressor. Yet she will be saved through childbearing, provided they continue in faith and love and holiness, with modesty.</a:t>
            </a:r>
          </a:p>
          <a:p>
            <a:endParaRPr lang="en-US" dirty="0"/>
          </a:p>
          <a:p>
            <a:pPr algn="r"/>
            <a:r>
              <a:rPr lang="en-US" dirty="0"/>
              <a:t>1 Tim 2:8–15 (NRSV)</a:t>
            </a:r>
          </a:p>
        </p:txBody>
      </p:sp>
      <p:pic>
        <p:nvPicPr>
          <p:cNvPr id="2" name="Picture 1">
            <a:extLst>
              <a:ext uri="{FF2B5EF4-FFF2-40B4-BE49-F238E27FC236}">
                <a16:creationId xmlns:a16="http://schemas.microsoft.com/office/drawing/2014/main" id="{652EF479-4EA2-387F-59FA-6BC2D49D4EC8}"/>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788060" y="1550035"/>
            <a:ext cx="1234440" cy="3251200"/>
          </a:xfrm>
          <a:prstGeom prst="rect">
            <a:avLst/>
          </a:prstGeom>
        </p:spPr>
      </p:pic>
    </p:spTree>
    <p:extLst>
      <p:ext uri="{BB962C8B-B14F-4D97-AF65-F5344CB8AC3E}">
        <p14:creationId xmlns:p14="http://schemas.microsoft.com/office/powerpoint/2010/main" val="292179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BCF9F8-9C44-F3C4-D0B6-87F9AD69F03B}"/>
              </a:ext>
            </a:extLst>
          </p:cNvPr>
          <p:cNvSpPr txBox="1"/>
          <p:nvPr/>
        </p:nvSpPr>
        <p:spPr>
          <a:xfrm>
            <a:off x="457200" y="1274980"/>
            <a:ext cx="8229600" cy="3662541"/>
          </a:xfrm>
          <a:prstGeom prst="rect">
            <a:avLst/>
          </a:prstGeom>
          <a:noFill/>
        </p:spPr>
        <p:txBody>
          <a:bodyPr wrap="square" rtlCol="0">
            <a:spAutoFit/>
          </a:bodyPr>
          <a:lstStyle/>
          <a:p>
            <a:r>
              <a:rPr lang="en-US" sz="2800" dirty="0"/>
              <a:t>I desire, then, that in every place the </a:t>
            </a:r>
            <a:r>
              <a:rPr lang="en-US" sz="2800" dirty="0">
                <a:solidFill>
                  <a:srgbClr val="FFFF00"/>
                </a:solidFill>
              </a:rPr>
              <a:t>men should pray, lifting up holy hands without anger or argument</a:t>
            </a:r>
            <a:r>
              <a:rPr lang="en-US" sz="2800" dirty="0"/>
              <a:t>; also that the women should dress themselves modestly and decently in suitable clothing, not with their hair braided, or with gold, pearls, or expensive clothes, but with good works, as is proper for women who profess reverence for God. </a:t>
            </a:r>
            <a:endParaRPr lang="en-US" dirty="0"/>
          </a:p>
          <a:p>
            <a:endParaRPr lang="en-US" dirty="0"/>
          </a:p>
          <a:p>
            <a:pPr algn="r"/>
            <a:r>
              <a:rPr lang="en-US" dirty="0"/>
              <a:t>1 Tim 2:8–10</a:t>
            </a:r>
          </a:p>
        </p:txBody>
      </p:sp>
      <p:sp>
        <p:nvSpPr>
          <p:cNvPr id="2" name="Title 1">
            <a:extLst>
              <a:ext uri="{FF2B5EF4-FFF2-40B4-BE49-F238E27FC236}">
                <a16:creationId xmlns:a16="http://schemas.microsoft.com/office/drawing/2014/main" id="{95D8CAB4-B429-5D89-820B-A1553FB34DCA}"/>
              </a:ext>
            </a:extLst>
          </p:cNvPr>
          <p:cNvSpPr>
            <a:spLocks noGrp="1"/>
          </p:cNvSpPr>
          <p:nvPr>
            <p:ph type="title"/>
          </p:nvPr>
        </p:nvSpPr>
        <p:spPr/>
        <p:txBody>
          <a:bodyPr/>
          <a:lstStyle/>
          <a:p>
            <a:r>
              <a:rPr lang="en-US" dirty="0"/>
              <a:t>What does Paul desire for men?</a:t>
            </a:r>
          </a:p>
        </p:txBody>
      </p:sp>
    </p:spTree>
    <p:extLst>
      <p:ext uri="{BB962C8B-B14F-4D97-AF65-F5344CB8AC3E}">
        <p14:creationId xmlns:p14="http://schemas.microsoft.com/office/powerpoint/2010/main" val="95776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19207</TotalTime>
  <Words>2246</Words>
  <Application>Microsoft Macintosh PowerPoint</Application>
  <PresentationFormat>On-screen Show (16:9)</PresentationFormat>
  <Paragraphs>243</Paragraphs>
  <Slides>38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Black</vt:lpstr>
      <vt:lpstr>Being God’s Image</vt:lpstr>
      <vt:lpstr>The Big “But...” 1 Tim 2:12</vt:lpstr>
      <vt:lpstr>How do we translate ancient languages?</vt:lpstr>
      <vt:lpstr>What do we do if a word only occurs once in the Bible?</vt:lpstr>
      <vt:lpstr>An example</vt:lpstr>
      <vt:lpstr>The Big “But...” 1 Tim 2:12</vt:lpstr>
      <vt:lpstr>PowerPoint Presentation</vt:lpstr>
      <vt:lpstr>PowerPoint Presentation</vt:lpstr>
      <vt:lpstr>What does Paul desire for men?</vt:lpstr>
      <vt:lpstr>What does Paul desire for women?</vt:lpstr>
      <vt:lpstr>What is Modesty?</vt:lpstr>
      <vt:lpstr>Have you ever heard this?</vt:lpstr>
      <vt:lpstr>An Easily Overlooked Command</vt:lpstr>
      <vt:lpstr>An Easily Overlooked Command</vt:lpstr>
      <vt:lpstr>What’s remarkable about this command?</vt:lpstr>
      <vt:lpstr>Some Quotes from Last Week</vt:lpstr>
      <vt:lpstr>The Big “But...”</vt:lpstr>
      <vt:lpstr>Greek Sentence Diagram</vt:lpstr>
      <vt:lpstr>Two Interpretive Challenges</vt:lpstr>
      <vt:lpstr>“To Have Authority”</vt:lpstr>
      <vt:lpstr>Two Interpretive Challenges</vt:lpstr>
      <vt:lpstr>How do we translate the 2 subordinate clauses?</vt:lpstr>
      <vt:lpstr>Option 1: Synonyms</vt:lpstr>
      <vt:lpstr>Option 2: Closely Related Ideas</vt:lpstr>
      <vt:lpstr>Option 3: Antonyms (Opposites)</vt:lpstr>
      <vt:lpstr>Option 4: General to Particular</vt:lpstr>
      <vt:lpstr>Option 5: A natural progression of closely related ideas</vt:lpstr>
      <vt:lpstr>Option 6: A related purpose or goal</vt:lpstr>
      <vt:lpstr>Let’s look more closely</vt:lpstr>
      <vt:lpstr>A Better Refinement</vt:lpstr>
      <vt:lpstr>A Parallel Example:</vt:lpstr>
      <vt:lpstr>A Third Interpretive Challenge</vt:lpstr>
      <vt:lpstr>Third Interpretive Challenge</vt:lpstr>
      <vt:lpstr>An Equally Viable Translation</vt:lpstr>
      <vt:lpstr>Where does that leave us?</vt:lpstr>
      <vt:lpstr>Another Clue...</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914</cp:revision>
  <cp:lastPrinted>2023-01-29T03:14:22Z</cp:lastPrinted>
  <dcterms:created xsi:type="dcterms:W3CDTF">2014-10-04T23:26:39Z</dcterms:created>
  <dcterms:modified xsi:type="dcterms:W3CDTF">2024-01-28T14:35:05Z</dcterms:modified>
</cp:coreProperties>
</file>