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handoutMasterIdLst>
    <p:handoutMasterId r:id="rId39"/>
  </p:handoutMasterIdLst>
  <p:sldIdLst>
    <p:sldId id="649" r:id="rId2"/>
    <p:sldId id="815" r:id="rId3"/>
    <p:sldId id="816" r:id="rId4"/>
    <p:sldId id="817" r:id="rId5"/>
    <p:sldId id="818" r:id="rId6"/>
    <p:sldId id="819" r:id="rId7"/>
    <p:sldId id="820" r:id="rId8"/>
    <p:sldId id="821" r:id="rId9"/>
    <p:sldId id="836" r:id="rId10"/>
    <p:sldId id="844" r:id="rId11"/>
    <p:sldId id="329" r:id="rId12"/>
    <p:sldId id="353" r:id="rId13"/>
    <p:sldId id="845" r:id="rId14"/>
    <p:sldId id="822" r:id="rId15"/>
    <p:sldId id="823" r:id="rId16"/>
    <p:sldId id="833" r:id="rId17"/>
    <p:sldId id="825" r:id="rId18"/>
    <p:sldId id="826" r:id="rId19"/>
    <p:sldId id="827" r:id="rId20"/>
    <p:sldId id="828" r:id="rId21"/>
    <p:sldId id="829" r:id="rId22"/>
    <p:sldId id="830" r:id="rId23"/>
    <p:sldId id="832" r:id="rId24"/>
    <p:sldId id="835" r:id="rId25"/>
    <p:sldId id="837" r:id="rId26"/>
    <p:sldId id="838" r:id="rId27"/>
    <p:sldId id="839" r:id="rId28"/>
    <p:sldId id="840" r:id="rId29"/>
    <p:sldId id="841" r:id="rId30"/>
    <p:sldId id="842" r:id="rId31"/>
    <p:sldId id="843" r:id="rId32"/>
    <p:sldId id="846" r:id="rId33"/>
    <p:sldId id="847" r:id="rId34"/>
    <p:sldId id="848" r:id="rId35"/>
    <p:sldId id="814" r:id="rId36"/>
    <p:sldId id="791" r:id="rId37"/>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FB9"/>
    <a:srgbClr val="F9FFBE"/>
    <a:srgbClr val="F7FFDD"/>
    <a:srgbClr val="FFFF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77"/>
    <p:restoredTop sz="92715"/>
  </p:normalViewPr>
  <p:slideViewPr>
    <p:cSldViewPr snapToGrid="0" snapToObjects="1">
      <p:cViewPr varScale="1">
        <p:scale>
          <a:sx n="127" d="100"/>
          <a:sy n="127" d="100"/>
        </p:scale>
        <p:origin x="176" y="272"/>
      </p:cViewPr>
      <p:guideLst>
        <p:guide orient="horz" pos="162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548491-4EC8-294C-AF21-EEDE883C046B}"/>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4E1471B-2E06-1E4C-A75A-7DEF33D9FECD}"/>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94CA7C9F-0D65-D749-A018-7E2C211F1CC7}" type="datetimeFigureOut">
              <a:rPr lang="en-US" smtClean="0"/>
              <a:t>1/21/24</a:t>
            </a:fld>
            <a:endParaRPr lang="en-US"/>
          </a:p>
        </p:txBody>
      </p:sp>
      <p:sp>
        <p:nvSpPr>
          <p:cNvPr id="4" name="Footer Placeholder 3">
            <a:extLst>
              <a:ext uri="{FF2B5EF4-FFF2-40B4-BE49-F238E27FC236}">
                <a16:creationId xmlns:a16="http://schemas.microsoft.com/office/drawing/2014/main" id="{4F5850C6-0081-3449-A43A-F8E698EC071A}"/>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504C9F-1AF7-0E47-AC5F-DFB8986A3B63}"/>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F59797BB-EAFB-684A-916B-432BEE220940}" type="slidenum">
              <a:rPr lang="en-US" smtClean="0"/>
              <a:t>‹#›</a:t>
            </a:fld>
            <a:endParaRPr lang="en-US"/>
          </a:p>
        </p:txBody>
      </p:sp>
    </p:spTree>
    <p:extLst>
      <p:ext uri="{BB962C8B-B14F-4D97-AF65-F5344CB8AC3E}">
        <p14:creationId xmlns:p14="http://schemas.microsoft.com/office/powerpoint/2010/main" val="412388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7C602DC-97CC-284B-8DAC-4FDE98189F2D}" type="datetimeFigureOut">
              <a:rPr lang="en-US" smtClean="0"/>
              <a:t>1/21/24</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06D73B1-E4C9-414D-9FAC-68B90BD201AD}" type="slidenum">
              <a:rPr lang="en-US" smtClean="0"/>
              <a:t>‹#›</a:t>
            </a:fld>
            <a:endParaRPr lang="en-US"/>
          </a:p>
        </p:txBody>
      </p:sp>
    </p:spTree>
    <p:extLst>
      <p:ext uri="{BB962C8B-B14F-4D97-AF65-F5344CB8AC3E}">
        <p14:creationId xmlns:p14="http://schemas.microsoft.com/office/powerpoint/2010/main" val="452655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1</a:t>
            </a:fld>
            <a:endParaRPr lang="en-US"/>
          </a:p>
        </p:txBody>
      </p:sp>
    </p:spTree>
    <p:extLst>
      <p:ext uri="{BB962C8B-B14F-4D97-AF65-F5344CB8AC3E}">
        <p14:creationId xmlns:p14="http://schemas.microsoft.com/office/powerpoint/2010/main" val="2625890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22</a:t>
            </a:fld>
            <a:endParaRPr lang="en-US"/>
          </a:p>
        </p:txBody>
      </p:sp>
    </p:spTree>
    <p:extLst>
      <p:ext uri="{BB962C8B-B14F-4D97-AF65-F5344CB8AC3E}">
        <p14:creationId xmlns:p14="http://schemas.microsoft.com/office/powerpoint/2010/main" val="202861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2</a:t>
            </a:fld>
            <a:endParaRPr lang="en-US"/>
          </a:p>
        </p:txBody>
      </p:sp>
    </p:spTree>
    <p:extLst>
      <p:ext uri="{BB962C8B-B14F-4D97-AF65-F5344CB8AC3E}">
        <p14:creationId xmlns:p14="http://schemas.microsoft.com/office/powerpoint/2010/main" val="183287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7</a:t>
            </a:fld>
            <a:endParaRPr lang="en-US"/>
          </a:p>
        </p:txBody>
      </p:sp>
    </p:spTree>
    <p:extLst>
      <p:ext uri="{BB962C8B-B14F-4D97-AF65-F5344CB8AC3E}">
        <p14:creationId xmlns:p14="http://schemas.microsoft.com/office/powerpoint/2010/main" val="376294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8</a:t>
            </a:fld>
            <a:endParaRPr lang="en-US"/>
          </a:p>
        </p:txBody>
      </p:sp>
    </p:spTree>
    <p:extLst>
      <p:ext uri="{BB962C8B-B14F-4D97-AF65-F5344CB8AC3E}">
        <p14:creationId xmlns:p14="http://schemas.microsoft.com/office/powerpoint/2010/main" val="370444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9</a:t>
            </a:fld>
            <a:endParaRPr lang="en-US"/>
          </a:p>
        </p:txBody>
      </p:sp>
    </p:spTree>
    <p:extLst>
      <p:ext uri="{BB962C8B-B14F-4D97-AF65-F5344CB8AC3E}">
        <p14:creationId xmlns:p14="http://schemas.microsoft.com/office/powerpoint/2010/main" val="178278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166731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116382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14</a:t>
            </a:fld>
            <a:endParaRPr lang="en-US"/>
          </a:p>
        </p:txBody>
      </p:sp>
    </p:spTree>
    <p:extLst>
      <p:ext uri="{BB962C8B-B14F-4D97-AF65-F5344CB8AC3E}">
        <p14:creationId xmlns:p14="http://schemas.microsoft.com/office/powerpoint/2010/main" val="1018290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15</a:t>
            </a:fld>
            <a:endParaRPr lang="en-US"/>
          </a:p>
        </p:txBody>
      </p:sp>
    </p:spTree>
    <p:extLst>
      <p:ext uri="{BB962C8B-B14F-4D97-AF65-F5344CB8AC3E}">
        <p14:creationId xmlns:p14="http://schemas.microsoft.com/office/powerpoint/2010/main" val="529535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992548-776D-4B47-A5A7-7DDB6EE87121}" type="datetimeFigureOut">
              <a:rPr lang="en-US" smtClean="0"/>
              <a:t>1/21/24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92548-776D-4B47-A5A7-7DDB6EE87121}" type="datetimeFigureOut">
              <a:rPr lang="en-US" smtClean="0"/>
              <a:t>1/21/24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92548-776D-4B47-A5A7-7DDB6EE87121}" type="datetimeFigureOut">
              <a:rPr lang="en-US" smtClean="0"/>
              <a:t>1/21/24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92548-776D-4B47-A5A7-7DDB6EE87121}" type="datetimeFigureOut">
              <a:rPr lang="en-US" smtClean="0"/>
              <a:t>1/21/24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992548-776D-4B47-A5A7-7DDB6EE87121}" type="datetimeFigureOut">
              <a:rPr lang="en-US" smtClean="0"/>
              <a:t>1/21/24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992548-776D-4B47-A5A7-7DDB6EE87121}" type="datetimeFigureOut">
              <a:rPr lang="en-US" smtClean="0"/>
              <a:t>1/21/24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992548-776D-4B47-A5A7-7DDB6EE87121}" type="datetimeFigureOut">
              <a:rPr lang="en-US" smtClean="0"/>
              <a:t>1/21/24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992548-776D-4B47-A5A7-7DDB6EE87121}" type="datetimeFigureOut">
              <a:rPr lang="en-US" smtClean="0"/>
              <a:t>1/21/24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92548-776D-4B47-A5A7-7DDB6EE87121}" type="datetimeFigureOut">
              <a:rPr lang="en-US" smtClean="0"/>
              <a:t>1/21/24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92548-776D-4B47-A5A7-7DDB6EE87121}" type="datetimeFigureOut">
              <a:rPr lang="en-US" smtClean="0"/>
              <a:t>1/21/24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92548-776D-4B47-A5A7-7DDB6EE87121}" type="datetimeFigureOut">
              <a:rPr lang="en-US" smtClean="0"/>
              <a:t>1/21/24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5992548-776D-4B47-A5A7-7DDB6EE87121}" type="datetimeFigureOut">
              <a:rPr lang="en-US" smtClean="0"/>
              <a:t>1/21/24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3B1E24D-ADA0-284A-9D8A-2DE776502195}"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92822" y="12859"/>
            <a:ext cx="5851178" cy="3146901"/>
          </a:xfrm>
        </p:spPr>
        <p:txBody>
          <a:bodyPr>
            <a:normAutofit/>
          </a:bodyPr>
          <a:lstStyle/>
          <a:p>
            <a:r>
              <a:rPr lang="en-US" sz="6000" dirty="0">
                <a:effectLst>
                  <a:outerShdw blurRad="50800" dist="38100" algn="l" rotWithShape="0">
                    <a:prstClr val="black">
                      <a:alpha val="40000"/>
                    </a:prstClr>
                  </a:outerShdw>
                </a:effectLst>
              </a:rPr>
              <a:t>Being</a:t>
            </a:r>
            <a:br>
              <a:rPr lang="en-US" sz="6000" dirty="0">
                <a:effectLst>
                  <a:outerShdw blurRad="50800" dist="38100" algn="l" rotWithShape="0">
                    <a:prstClr val="black">
                      <a:alpha val="40000"/>
                    </a:prstClr>
                  </a:outerShdw>
                </a:effectLst>
              </a:rPr>
            </a:br>
            <a:r>
              <a:rPr lang="en-US" sz="6000" dirty="0">
                <a:effectLst>
                  <a:outerShdw blurRad="50800" dist="38100" algn="l" rotWithShape="0">
                    <a:prstClr val="black">
                      <a:alpha val="40000"/>
                    </a:prstClr>
                  </a:outerShdw>
                </a:effectLst>
              </a:rPr>
              <a:t>God’s</a:t>
            </a:r>
            <a:br>
              <a:rPr lang="en-US" sz="6000" dirty="0">
                <a:effectLst>
                  <a:outerShdw blurRad="50800" dist="38100" algn="l" rotWithShape="0">
                    <a:prstClr val="black">
                      <a:alpha val="40000"/>
                    </a:prstClr>
                  </a:outerShdw>
                </a:effectLst>
              </a:rPr>
            </a:br>
            <a:r>
              <a:rPr lang="en-US" sz="6000" dirty="0">
                <a:effectLst>
                  <a:outerShdw blurRad="50800" dist="38100" algn="l" rotWithShape="0">
                    <a:prstClr val="black">
                      <a:alpha val="40000"/>
                    </a:prstClr>
                  </a:outerShdw>
                </a:effectLst>
              </a:rPr>
              <a:t>Image</a:t>
            </a:r>
          </a:p>
        </p:txBody>
      </p:sp>
      <p:sp>
        <p:nvSpPr>
          <p:cNvPr id="5" name="Subtitle 4"/>
          <p:cNvSpPr>
            <a:spLocks noGrp="1"/>
          </p:cNvSpPr>
          <p:nvPr>
            <p:ph type="subTitle" idx="1"/>
          </p:nvPr>
        </p:nvSpPr>
        <p:spPr>
          <a:xfrm>
            <a:off x="3302982" y="3482658"/>
            <a:ext cx="5851178" cy="1314450"/>
          </a:xfrm>
        </p:spPr>
        <p:txBody>
          <a:bodyPr>
            <a:normAutofit/>
          </a:bodyPr>
          <a:lstStyle/>
          <a:p>
            <a:r>
              <a:rPr lang="en-US" dirty="0">
                <a:solidFill>
                  <a:schemeClr val="tx1"/>
                </a:solidFill>
                <a:effectLst>
                  <a:outerShdw blurRad="50800" dist="38100" dir="18900000" algn="bl" rotWithShape="0">
                    <a:prstClr val="black">
                      <a:alpha val="40000"/>
                    </a:prstClr>
                  </a:outerShdw>
                </a:effectLst>
              </a:rPr>
              <a:t>Women and Men</a:t>
            </a:r>
            <a:br>
              <a:rPr lang="en-US" dirty="0">
                <a:solidFill>
                  <a:schemeClr val="tx1"/>
                </a:solidFill>
                <a:effectLst>
                  <a:outerShdw blurRad="50800" dist="38100" dir="18900000" algn="bl" rotWithShape="0">
                    <a:prstClr val="black">
                      <a:alpha val="40000"/>
                    </a:prstClr>
                  </a:outerShdw>
                </a:effectLst>
              </a:rPr>
            </a:br>
            <a:r>
              <a:rPr lang="en-US" dirty="0">
                <a:solidFill>
                  <a:schemeClr val="tx1"/>
                </a:solidFill>
                <a:effectLst>
                  <a:outerShdw blurRad="50800" dist="38100" dir="18900000" algn="bl" rotWithShape="0">
                    <a:prstClr val="black">
                      <a:alpha val="40000"/>
                    </a:prstClr>
                  </a:outerShdw>
                </a:effectLst>
              </a:rPr>
              <a:t>in the Kingdom of God</a:t>
            </a:r>
          </a:p>
        </p:txBody>
      </p:sp>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193395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83A4CF-5C7F-9243-63BE-725F91BD5B76}"/>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r="60164"/>
          <a:stretch/>
        </p:blipFill>
        <p:spPr>
          <a:xfrm>
            <a:off x="6315750" y="1464310"/>
            <a:ext cx="1234440" cy="3251200"/>
          </a:xfrm>
          <a:prstGeom prst="rect">
            <a:avLst/>
          </a:prstGeom>
        </p:spPr>
      </p:pic>
      <p:sp>
        <p:nvSpPr>
          <p:cNvPr id="5" name="Title 4">
            <a:extLst>
              <a:ext uri="{FF2B5EF4-FFF2-40B4-BE49-F238E27FC236}">
                <a16:creationId xmlns:a16="http://schemas.microsoft.com/office/drawing/2014/main" id="{41858B5D-E37C-0EE1-C93F-CB00FDABA8AB}"/>
              </a:ext>
            </a:extLst>
          </p:cNvPr>
          <p:cNvSpPr>
            <a:spLocks noGrp="1"/>
          </p:cNvSpPr>
          <p:nvPr>
            <p:ph type="title" idx="4294967295"/>
          </p:nvPr>
        </p:nvSpPr>
        <p:spPr>
          <a:xfrm>
            <a:off x="532563" y="759034"/>
            <a:ext cx="5486400" cy="1542039"/>
          </a:xfrm>
        </p:spPr>
        <p:txBody>
          <a:bodyPr>
            <a:noAutofit/>
          </a:bodyPr>
          <a:lstStyle/>
          <a:p>
            <a:r>
              <a:rPr lang="en-US" sz="3200" dirty="0"/>
              <a:t>In many ways, the Bible is a patriarchal and androcentric text.</a:t>
            </a:r>
          </a:p>
        </p:txBody>
      </p:sp>
      <p:sp>
        <p:nvSpPr>
          <p:cNvPr id="2" name="Title 4">
            <a:extLst>
              <a:ext uri="{FF2B5EF4-FFF2-40B4-BE49-F238E27FC236}">
                <a16:creationId xmlns:a16="http://schemas.microsoft.com/office/drawing/2014/main" id="{BC08FADF-72BA-45C7-B2DB-838358085F0A}"/>
              </a:ext>
            </a:extLst>
          </p:cNvPr>
          <p:cNvSpPr txBox="1">
            <a:spLocks/>
          </p:cNvSpPr>
          <p:nvPr/>
        </p:nvSpPr>
        <p:spPr>
          <a:xfrm>
            <a:off x="532563" y="2010095"/>
            <a:ext cx="5486400" cy="26221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We need to remember that the Bible was not written </a:t>
            </a:r>
            <a:r>
              <a:rPr lang="en-US" sz="3200" b="1" i="1" dirty="0"/>
              <a:t>TO</a:t>
            </a:r>
            <a:r>
              <a:rPr lang="en-US" sz="3200" dirty="0"/>
              <a:t> us; but it was written </a:t>
            </a:r>
            <a:r>
              <a:rPr lang="en-US" sz="3200" b="1" i="1" dirty="0"/>
              <a:t>FOR</a:t>
            </a:r>
            <a:r>
              <a:rPr lang="en-US" sz="3200" dirty="0"/>
              <a:t> us.</a:t>
            </a:r>
          </a:p>
        </p:txBody>
      </p:sp>
    </p:spTree>
    <p:extLst>
      <p:ext uri="{BB962C8B-B14F-4D97-AF65-F5344CB8AC3E}">
        <p14:creationId xmlns:p14="http://schemas.microsoft.com/office/powerpoint/2010/main" val="1403308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Reading the Bible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0000" lnSpcReduction="20000"/>
          </a:bodyPr>
          <a:lstStyle/>
          <a:p>
            <a:pPr marL="0" indent="0">
              <a:buNone/>
            </a:pPr>
            <a:r>
              <a:rPr lang="en-US" dirty="0"/>
              <a:t>“If you are looking for verses with which to support slavery, you will find them. If you are looking for verses with which to abolish slavery, you will find them. If you are looking for verses with which to oppress women, you will find them. If you are looking for verses with which to liberate or honor women, you will find them. If you are looking for reasons to </a:t>
            </a:r>
            <a:r>
              <a:rPr lang="en-US" sz="3450" dirty="0"/>
              <a:t>wage</a:t>
            </a:r>
            <a:r>
              <a:rPr lang="en-US" dirty="0"/>
              <a:t> war, you will find them. If you are looking for reasons to promote peace, you will find them. If you are looking for an outdated, irrelevant ancient text, you will find it. If you are looking for truth, believe me, you will find it. This is why there are times when the most instructive question to bring to the text is not ‘what does it say?’, but ‘what am I looking for?’”</a:t>
            </a:r>
          </a:p>
        </p:txBody>
      </p:sp>
    </p:spTree>
    <p:extLst>
      <p:ext uri="{BB962C8B-B14F-4D97-AF65-F5344CB8AC3E}">
        <p14:creationId xmlns:p14="http://schemas.microsoft.com/office/powerpoint/2010/main" val="220208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b="1" dirty="0"/>
              <a:t>Reading the Bible, cont.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buNone/>
            </a:pPr>
            <a:endParaRPr lang="en-US" sz="2400" dirty="0"/>
          </a:p>
          <a:p>
            <a:pPr marL="0" indent="0">
              <a:buNone/>
            </a:pPr>
            <a:r>
              <a:rPr lang="en-US" sz="2400" dirty="0"/>
              <a:t>“I suspect Jesus knew this when he said, ‘ask and it will be given to you, seek and you will find, knock and the door will be opened.’ </a:t>
            </a:r>
            <a:r>
              <a:rPr lang="en-US" sz="2400" b="1" i="1" dirty="0">
                <a:solidFill>
                  <a:srgbClr val="FFFF00"/>
                </a:solidFill>
              </a:rPr>
              <a:t>If you want to do violence in this world, you will always find the weapons. If you want to heal, you will always find the balm</a:t>
            </a:r>
            <a:r>
              <a:rPr lang="en-US" sz="2400" i="1" dirty="0"/>
              <a:t>.</a:t>
            </a:r>
            <a:r>
              <a:rPr lang="en-US" sz="2400" dirty="0"/>
              <a:t>”</a:t>
            </a:r>
          </a:p>
          <a:p>
            <a:pPr marL="0" indent="0" algn="r">
              <a:buNone/>
            </a:pPr>
            <a:r>
              <a:rPr lang="en-US" sz="2400" dirty="0"/>
              <a:t>Rachel Held Evans (emphasis added)</a:t>
            </a:r>
          </a:p>
        </p:txBody>
      </p:sp>
    </p:spTree>
    <p:extLst>
      <p:ext uri="{BB962C8B-B14F-4D97-AF65-F5344CB8AC3E}">
        <p14:creationId xmlns:p14="http://schemas.microsoft.com/office/powerpoint/2010/main" val="127540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83A4CF-5C7F-9243-63BE-725F91BD5B76}"/>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r="60164"/>
          <a:stretch/>
        </p:blipFill>
        <p:spPr>
          <a:xfrm>
            <a:off x="6315750" y="1464310"/>
            <a:ext cx="1234440" cy="3251200"/>
          </a:xfrm>
          <a:prstGeom prst="rect">
            <a:avLst/>
          </a:prstGeom>
        </p:spPr>
      </p:pic>
      <p:sp>
        <p:nvSpPr>
          <p:cNvPr id="2" name="Title 4">
            <a:extLst>
              <a:ext uri="{FF2B5EF4-FFF2-40B4-BE49-F238E27FC236}">
                <a16:creationId xmlns:a16="http://schemas.microsoft.com/office/drawing/2014/main" id="{BC08FADF-72BA-45C7-B2DB-838358085F0A}"/>
              </a:ext>
            </a:extLst>
          </p:cNvPr>
          <p:cNvSpPr txBox="1">
            <a:spLocks/>
          </p:cNvSpPr>
          <p:nvPr/>
        </p:nvSpPr>
        <p:spPr>
          <a:xfrm>
            <a:off x="462225" y="1119777"/>
            <a:ext cx="5486400" cy="10798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It should not surprise us to find patriarchy in the Bible.</a:t>
            </a:r>
          </a:p>
        </p:txBody>
      </p:sp>
      <p:sp>
        <p:nvSpPr>
          <p:cNvPr id="6" name="Title 4">
            <a:extLst>
              <a:ext uri="{FF2B5EF4-FFF2-40B4-BE49-F238E27FC236}">
                <a16:creationId xmlns:a16="http://schemas.microsoft.com/office/drawing/2014/main" id="{6CABBDFA-8E0B-1A70-6211-206EF172CCFF}"/>
              </a:ext>
            </a:extLst>
          </p:cNvPr>
          <p:cNvSpPr txBox="1">
            <a:spLocks/>
          </p:cNvSpPr>
          <p:nvPr/>
        </p:nvSpPr>
        <p:spPr>
          <a:xfrm>
            <a:off x="462225" y="2850769"/>
            <a:ext cx="5486400" cy="14599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What is more interesting is when we see the Bible break from patriarchy.</a:t>
            </a:r>
          </a:p>
        </p:txBody>
      </p:sp>
    </p:spTree>
    <p:extLst>
      <p:ext uri="{BB962C8B-B14F-4D97-AF65-F5344CB8AC3E}">
        <p14:creationId xmlns:p14="http://schemas.microsoft.com/office/powerpoint/2010/main" val="193423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normAutofit fontScale="90000"/>
          </a:bodyPr>
          <a:lstStyle/>
          <a:p>
            <a:r>
              <a:rPr lang="en-US"/>
              <a:t>Complementarianism</a:t>
            </a:r>
            <a:endParaRPr lang="en-US" dirty="0"/>
          </a:p>
        </p:txBody>
      </p:sp>
      <p:sp>
        <p:nvSpPr>
          <p:cNvPr id="3" name="TextBox 2">
            <a:extLst>
              <a:ext uri="{FF2B5EF4-FFF2-40B4-BE49-F238E27FC236}">
                <a16:creationId xmlns:a16="http://schemas.microsoft.com/office/drawing/2014/main" id="{186F4744-A3FF-0C82-1818-4F080D09A119}"/>
              </a:ext>
            </a:extLst>
          </p:cNvPr>
          <p:cNvSpPr txBox="1"/>
          <p:nvPr/>
        </p:nvSpPr>
        <p:spPr>
          <a:xfrm>
            <a:off x="3992879" y="1063229"/>
            <a:ext cx="4693919" cy="3293209"/>
          </a:xfrm>
          <a:prstGeom prst="rect">
            <a:avLst/>
          </a:prstGeom>
          <a:noFill/>
        </p:spPr>
        <p:txBody>
          <a:bodyPr wrap="square" rtlCol="0">
            <a:spAutoFit/>
          </a:bodyPr>
          <a:lstStyle/>
          <a:p>
            <a:r>
              <a:rPr lang="en-US" sz="1600" dirty="0"/>
              <a:t>Complementarianism is the teaching that masculinity and femininity are ordained by God and that men and women are created to complement or complete each other. Complementarians believe that the gender roles found in the Bible are purposeful and meaningful distinctions that, when applied in the home and church, promote the spiritual health of both men and women. Embracing the divinely ordained roles of men and women furthers the ministry of God’s people and allows men and women to reach their God-given potential.</a:t>
            </a:r>
            <a:endParaRPr lang="en-US" sz="1400" dirty="0"/>
          </a:p>
          <a:p>
            <a:endParaRPr lang="en-US" sz="1400" dirty="0"/>
          </a:p>
          <a:p>
            <a:pPr algn="r"/>
            <a:r>
              <a:rPr lang="en-US" sz="1400" dirty="0"/>
              <a:t> - </a:t>
            </a:r>
            <a:r>
              <a:rPr lang="en-US" sz="1400" dirty="0" err="1"/>
              <a:t>GotQuestions.org</a:t>
            </a:r>
            <a:endParaRPr lang="en-US" sz="1400" dirty="0"/>
          </a:p>
        </p:txBody>
      </p:sp>
    </p:spTree>
    <p:extLst>
      <p:ext uri="{BB962C8B-B14F-4D97-AF65-F5344CB8AC3E}">
        <p14:creationId xmlns:p14="http://schemas.microsoft.com/office/powerpoint/2010/main" val="196600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normAutofit/>
          </a:bodyPr>
          <a:lstStyle/>
          <a:p>
            <a:r>
              <a:rPr lang="en-US" dirty="0"/>
              <a:t>Egalitarianism</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171366"/>
            <a:ext cx="4693919" cy="3354765"/>
          </a:xfrm>
          <a:prstGeom prst="rect">
            <a:avLst/>
          </a:prstGeom>
          <a:noFill/>
        </p:spPr>
        <p:txBody>
          <a:bodyPr wrap="square" rtlCol="0">
            <a:spAutoFit/>
          </a:bodyPr>
          <a:lstStyle/>
          <a:p>
            <a:r>
              <a:rPr lang="en-US" dirty="0"/>
              <a:t>The broadest meaning of egalitarianism is that all people are inherently equal and ought to be treated as such. When used as a doctrinal term within Christianity, egalitarianism has a narrower meaning, suggesting that God does not intend any distinctions between men and women in matters of spiritual leadership...All people are morally and spiritually equal, with identical value, and ought to be offered the same opportunities. </a:t>
            </a:r>
          </a:p>
          <a:p>
            <a:endParaRPr lang="en-US" sz="1600" dirty="0"/>
          </a:p>
          <a:p>
            <a:pPr algn="r"/>
            <a:r>
              <a:rPr lang="en-US" sz="1600" dirty="0"/>
              <a:t>- </a:t>
            </a:r>
            <a:r>
              <a:rPr lang="en-US" sz="1600" dirty="0" err="1"/>
              <a:t>GotQuestions.org</a:t>
            </a:r>
            <a:endParaRPr lang="en-US" sz="1600" dirty="0"/>
          </a:p>
        </p:txBody>
      </p:sp>
    </p:spTree>
    <p:extLst>
      <p:ext uri="{BB962C8B-B14F-4D97-AF65-F5344CB8AC3E}">
        <p14:creationId xmlns:p14="http://schemas.microsoft.com/office/powerpoint/2010/main" val="139065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B1BB9-DC66-0E58-7B54-0F90E9513DF1}"/>
              </a:ext>
            </a:extLst>
          </p:cNvPr>
          <p:cNvSpPr>
            <a:spLocks noGrp="1"/>
          </p:cNvSpPr>
          <p:nvPr>
            <p:ph type="title"/>
          </p:nvPr>
        </p:nvSpPr>
        <p:spPr/>
        <p:txBody>
          <a:bodyPr/>
          <a:lstStyle/>
          <a:p>
            <a:r>
              <a:rPr lang="en-US" dirty="0"/>
              <a:t>Some Common (Mis)Perceptions</a:t>
            </a:r>
          </a:p>
        </p:txBody>
      </p:sp>
      <p:sp>
        <p:nvSpPr>
          <p:cNvPr id="3" name="TextBox 2">
            <a:extLst>
              <a:ext uri="{FF2B5EF4-FFF2-40B4-BE49-F238E27FC236}">
                <a16:creationId xmlns:a16="http://schemas.microsoft.com/office/drawing/2014/main" id="{D0E358FA-F54A-BE28-61F9-0FA95A2A2E24}"/>
              </a:ext>
            </a:extLst>
          </p:cNvPr>
          <p:cNvSpPr txBox="1"/>
          <p:nvPr/>
        </p:nvSpPr>
        <p:spPr>
          <a:xfrm>
            <a:off x="457200" y="2917081"/>
            <a:ext cx="8229600" cy="830997"/>
          </a:xfrm>
          <a:prstGeom prst="rect">
            <a:avLst/>
          </a:prstGeom>
          <a:noFill/>
        </p:spPr>
        <p:txBody>
          <a:bodyPr wrap="square" rtlCol="0">
            <a:spAutoFit/>
          </a:bodyPr>
          <a:lstStyle/>
          <a:p>
            <a:r>
              <a:rPr lang="en-US" sz="2400" dirty="0"/>
              <a:t>Egalitarianism is a modern byproduct of the Feminist movement of the 20</a:t>
            </a:r>
            <a:r>
              <a:rPr lang="en-US" sz="2400" baseline="30000" dirty="0"/>
              <a:t>th</a:t>
            </a:r>
            <a:r>
              <a:rPr lang="en-US" sz="2400" dirty="0"/>
              <a:t> century.</a:t>
            </a:r>
          </a:p>
        </p:txBody>
      </p:sp>
      <p:sp>
        <p:nvSpPr>
          <p:cNvPr id="4" name="TextBox 3">
            <a:extLst>
              <a:ext uri="{FF2B5EF4-FFF2-40B4-BE49-F238E27FC236}">
                <a16:creationId xmlns:a16="http://schemas.microsoft.com/office/drawing/2014/main" id="{1625AA34-4917-F6C7-36BC-8B9B0A7EBF0A}"/>
              </a:ext>
            </a:extLst>
          </p:cNvPr>
          <p:cNvSpPr txBox="1"/>
          <p:nvPr/>
        </p:nvSpPr>
        <p:spPr>
          <a:xfrm>
            <a:off x="457200" y="1574656"/>
            <a:ext cx="8229600" cy="830997"/>
          </a:xfrm>
          <a:prstGeom prst="rect">
            <a:avLst/>
          </a:prstGeom>
          <a:noFill/>
        </p:spPr>
        <p:txBody>
          <a:bodyPr wrap="square" rtlCol="0">
            <a:spAutoFit/>
          </a:bodyPr>
          <a:lstStyle/>
          <a:p>
            <a:r>
              <a:rPr lang="en-US" sz="2400" dirty="0"/>
              <a:t>The “complementarian” view has been the traditional view of Judaism and Christianity for 2,000+ years.</a:t>
            </a:r>
          </a:p>
        </p:txBody>
      </p:sp>
    </p:spTree>
    <p:extLst>
      <p:ext uri="{BB962C8B-B14F-4D97-AF65-F5344CB8AC3E}">
        <p14:creationId xmlns:p14="http://schemas.microsoft.com/office/powerpoint/2010/main" val="3350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457200" y="1290320"/>
            <a:ext cx="8229600" cy="1477328"/>
          </a:xfrm>
          <a:prstGeom prst="rect">
            <a:avLst/>
          </a:prstGeom>
          <a:noFill/>
        </p:spPr>
        <p:txBody>
          <a:bodyPr wrap="square" rtlCol="0">
            <a:spAutoFit/>
          </a:bodyPr>
          <a:lstStyle/>
          <a:p>
            <a:r>
              <a:rPr lang="en-US" dirty="0"/>
              <a:t>Women are “weak, frail, impatient, feeble and foolish,” as well as, “inconstant, variable, cruel and lacking the spirit of counsel and regiment.”</a:t>
            </a:r>
          </a:p>
          <a:p>
            <a:endParaRPr lang="en-US" dirty="0"/>
          </a:p>
          <a:p>
            <a:pPr algn="r"/>
            <a:r>
              <a:rPr lang="en-US" dirty="0"/>
              <a:t>John Knox (1514–1572 CE)</a:t>
            </a:r>
          </a:p>
          <a:p>
            <a:pPr algn="r"/>
            <a:r>
              <a:rPr lang="en-US" dirty="0"/>
              <a:t>	Founder of the Presbyterian Church</a:t>
            </a:r>
          </a:p>
        </p:txBody>
      </p:sp>
      <p:sp>
        <p:nvSpPr>
          <p:cNvPr id="4" name="TextBox 3">
            <a:extLst>
              <a:ext uri="{FF2B5EF4-FFF2-40B4-BE49-F238E27FC236}">
                <a16:creationId xmlns:a16="http://schemas.microsoft.com/office/drawing/2014/main" id="{D4F69CD5-F62F-9343-EEF9-FBC73C0DE34D}"/>
              </a:ext>
            </a:extLst>
          </p:cNvPr>
          <p:cNvSpPr txBox="1"/>
          <p:nvPr/>
        </p:nvSpPr>
        <p:spPr>
          <a:xfrm>
            <a:off x="457200" y="2994739"/>
            <a:ext cx="8229600" cy="1200329"/>
          </a:xfrm>
          <a:prstGeom prst="rect">
            <a:avLst/>
          </a:prstGeom>
          <a:noFill/>
        </p:spPr>
        <p:txBody>
          <a:bodyPr wrap="square" rtlCol="0">
            <a:spAutoFit/>
          </a:bodyPr>
          <a:lstStyle/>
          <a:p>
            <a:r>
              <a:rPr lang="en-US" dirty="0"/>
              <a:t>“By divine and human right, Adam is the master of the woman...There was a greater wisdom in Adam than in the woman.”</a:t>
            </a:r>
          </a:p>
          <a:p>
            <a:endParaRPr lang="en-US" dirty="0"/>
          </a:p>
          <a:p>
            <a:pPr algn="r"/>
            <a:r>
              <a:rPr lang="en-US" dirty="0"/>
              <a:t>Martin Luther (1483–1546 CE)</a:t>
            </a:r>
          </a:p>
        </p:txBody>
      </p:sp>
    </p:spTree>
    <p:extLst>
      <p:ext uri="{BB962C8B-B14F-4D97-AF65-F5344CB8AC3E}">
        <p14:creationId xmlns:p14="http://schemas.microsoft.com/office/powerpoint/2010/main" val="126810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457200" y="1290320"/>
            <a:ext cx="8229600" cy="923330"/>
          </a:xfrm>
          <a:prstGeom prst="rect">
            <a:avLst/>
          </a:prstGeom>
          <a:noFill/>
        </p:spPr>
        <p:txBody>
          <a:bodyPr wrap="square" rtlCol="0">
            <a:spAutoFit/>
          </a:bodyPr>
          <a:lstStyle/>
          <a:p>
            <a:r>
              <a:rPr lang="en-US" dirty="0"/>
              <a:t>Women are “defective and misbegotten.”</a:t>
            </a:r>
          </a:p>
          <a:p>
            <a:endParaRPr lang="en-US" dirty="0"/>
          </a:p>
          <a:p>
            <a:pPr algn="r"/>
            <a:r>
              <a:rPr lang="en-US" dirty="0"/>
              <a:t>Thomas Aquinas (1225–1274 CE)</a:t>
            </a:r>
          </a:p>
        </p:txBody>
      </p:sp>
      <p:sp>
        <p:nvSpPr>
          <p:cNvPr id="4" name="TextBox 3">
            <a:extLst>
              <a:ext uri="{FF2B5EF4-FFF2-40B4-BE49-F238E27FC236}">
                <a16:creationId xmlns:a16="http://schemas.microsoft.com/office/drawing/2014/main" id="{D4F69CD5-F62F-9343-EEF9-FBC73C0DE34D}"/>
              </a:ext>
            </a:extLst>
          </p:cNvPr>
          <p:cNvSpPr txBox="1"/>
          <p:nvPr/>
        </p:nvSpPr>
        <p:spPr>
          <a:xfrm>
            <a:off x="457200" y="2186741"/>
            <a:ext cx="8229600" cy="1200329"/>
          </a:xfrm>
          <a:prstGeom prst="rect">
            <a:avLst/>
          </a:prstGeom>
          <a:noFill/>
        </p:spPr>
        <p:txBody>
          <a:bodyPr wrap="square" rtlCol="0">
            <a:spAutoFit/>
          </a:bodyPr>
          <a:lstStyle/>
          <a:p>
            <a:r>
              <a:rPr lang="en-US" dirty="0"/>
              <a:t>“But man by reason of his sex is ‘</a:t>
            </a:r>
            <a:r>
              <a:rPr lang="en-US" i="1" dirty="0"/>
              <a:t>imago Dei</a:t>
            </a:r>
            <a:r>
              <a:rPr lang="en-US" dirty="0"/>
              <a:t>.’”</a:t>
            </a:r>
          </a:p>
          <a:p>
            <a:endParaRPr lang="en-US" dirty="0"/>
          </a:p>
          <a:p>
            <a:pPr algn="r"/>
            <a:r>
              <a:rPr lang="en-US" dirty="0"/>
              <a:t>Bonaventure (1217–1274 CE)</a:t>
            </a:r>
          </a:p>
          <a:p>
            <a:pPr algn="r"/>
            <a:r>
              <a:rPr lang="en-US" dirty="0"/>
              <a:t>	Italian Bishop, Cardinal, Scholastic Theologian, and Philosopher</a:t>
            </a:r>
          </a:p>
        </p:txBody>
      </p:sp>
      <p:sp>
        <p:nvSpPr>
          <p:cNvPr id="5" name="TextBox 4">
            <a:extLst>
              <a:ext uri="{FF2B5EF4-FFF2-40B4-BE49-F238E27FC236}">
                <a16:creationId xmlns:a16="http://schemas.microsoft.com/office/drawing/2014/main" id="{2DBE390C-ED7B-B32F-4C47-7258A973D558}"/>
              </a:ext>
            </a:extLst>
          </p:cNvPr>
          <p:cNvSpPr txBox="1"/>
          <p:nvPr/>
        </p:nvSpPr>
        <p:spPr>
          <a:xfrm>
            <a:off x="457200" y="3442552"/>
            <a:ext cx="8229600" cy="1477328"/>
          </a:xfrm>
          <a:prstGeom prst="rect">
            <a:avLst/>
          </a:prstGeom>
          <a:noFill/>
        </p:spPr>
        <p:txBody>
          <a:bodyPr wrap="square" rtlCol="0">
            <a:spAutoFit/>
          </a:bodyPr>
          <a:lstStyle/>
          <a:p>
            <a:r>
              <a:rPr lang="en-US" dirty="0"/>
              <a:t>“[Satan made] his assault upon the weaker part of that human alliance, that he might gradually gain the whole, and not supposing the man would readily give ear to him or be deceived.”</a:t>
            </a:r>
          </a:p>
          <a:p>
            <a:endParaRPr lang="en-US" dirty="0"/>
          </a:p>
          <a:p>
            <a:pPr algn="r"/>
            <a:r>
              <a:rPr lang="en-US" dirty="0"/>
              <a:t>Augustine of Hippo (354–407 CE)</a:t>
            </a:r>
          </a:p>
        </p:txBody>
      </p:sp>
    </p:spTree>
    <p:extLst>
      <p:ext uri="{BB962C8B-B14F-4D97-AF65-F5344CB8AC3E}">
        <p14:creationId xmlns:p14="http://schemas.microsoft.com/office/powerpoint/2010/main" val="385991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457200" y="1301591"/>
            <a:ext cx="8229600" cy="1477328"/>
          </a:xfrm>
          <a:prstGeom prst="rect">
            <a:avLst/>
          </a:prstGeom>
          <a:noFill/>
        </p:spPr>
        <p:txBody>
          <a:bodyPr wrap="square" rtlCol="0">
            <a:spAutoFit/>
          </a:bodyPr>
          <a:lstStyle/>
          <a:p>
            <a:r>
              <a:rPr lang="en-US" dirty="0"/>
              <a:t>“The woman taught once, and ruined all. On this account therefore he [Paul] says, ‘let her not teach.’ But what is it to other women that she suffered this? It certainly concerns them; for the sex is weak and fickle.”</a:t>
            </a:r>
          </a:p>
          <a:p>
            <a:endParaRPr lang="en-US" dirty="0"/>
          </a:p>
          <a:p>
            <a:pPr algn="r"/>
            <a:r>
              <a:rPr lang="en-US" dirty="0"/>
              <a:t>John Chrysostom (347–405 CE)</a:t>
            </a:r>
          </a:p>
        </p:txBody>
      </p:sp>
      <p:sp>
        <p:nvSpPr>
          <p:cNvPr id="5" name="TextBox 4">
            <a:extLst>
              <a:ext uri="{FF2B5EF4-FFF2-40B4-BE49-F238E27FC236}">
                <a16:creationId xmlns:a16="http://schemas.microsoft.com/office/drawing/2014/main" id="{2DBE390C-ED7B-B32F-4C47-7258A973D558}"/>
              </a:ext>
            </a:extLst>
          </p:cNvPr>
          <p:cNvSpPr txBox="1"/>
          <p:nvPr/>
        </p:nvSpPr>
        <p:spPr>
          <a:xfrm>
            <a:off x="457200" y="3259672"/>
            <a:ext cx="8229600" cy="923330"/>
          </a:xfrm>
          <a:prstGeom prst="rect">
            <a:avLst/>
          </a:prstGeom>
          <a:noFill/>
        </p:spPr>
        <p:txBody>
          <a:bodyPr wrap="square" rtlCol="0">
            <a:spAutoFit/>
          </a:bodyPr>
          <a:lstStyle/>
          <a:p>
            <a:r>
              <a:rPr lang="en-US" dirty="0"/>
              <a:t>“She has no more qualities than animals, if she even has a brain.”</a:t>
            </a:r>
          </a:p>
          <a:p>
            <a:r>
              <a:rPr lang="en-US" dirty="0"/>
              <a:t>“She was created in order to serve.”</a:t>
            </a:r>
          </a:p>
          <a:p>
            <a:pPr algn="r"/>
            <a:r>
              <a:rPr lang="en-US" dirty="0"/>
              <a:t>Rabbi Levi ben Gershon (1288–1344)</a:t>
            </a:r>
          </a:p>
        </p:txBody>
      </p:sp>
    </p:spTree>
    <p:extLst>
      <p:ext uri="{BB962C8B-B14F-4D97-AF65-F5344CB8AC3E}">
        <p14:creationId xmlns:p14="http://schemas.microsoft.com/office/powerpoint/2010/main" val="83045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465543" y="12700"/>
            <a:ext cx="5678457" cy="5117941"/>
          </a:xfrm>
        </p:spPr>
        <p:txBody>
          <a:bodyPr>
            <a:normAutofit/>
          </a:bodyPr>
          <a:lstStyle/>
          <a:p>
            <a:r>
              <a:rPr lang="en-US" sz="6000" dirty="0">
                <a:effectLst>
                  <a:outerShdw blurRad="50800" dist="38100" algn="l" rotWithShape="0">
                    <a:prstClr val="black">
                      <a:alpha val="40000"/>
                    </a:prstClr>
                  </a:outerShdw>
                </a:effectLst>
              </a:rPr>
              <a:t>Introduction</a:t>
            </a:r>
          </a:p>
        </p:txBody>
      </p:sp>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381066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508000" y="1301591"/>
            <a:ext cx="8229600" cy="923330"/>
          </a:xfrm>
          <a:prstGeom prst="rect">
            <a:avLst/>
          </a:prstGeom>
          <a:noFill/>
        </p:spPr>
        <p:txBody>
          <a:bodyPr wrap="square" rtlCol="0">
            <a:spAutoFit/>
          </a:bodyPr>
          <a:lstStyle/>
          <a:p>
            <a:r>
              <a:rPr lang="en-US" dirty="0"/>
              <a:t>“Woe to him whose children are females”.</a:t>
            </a:r>
          </a:p>
          <a:p>
            <a:endParaRPr lang="en-US" dirty="0"/>
          </a:p>
          <a:p>
            <a:pPr algn="r"/>
            <a:r>
              <a:rPr lang="en-US" dirty="0"/>
              <a:t>m. Sanhedrin 11(~200  CE)</a:t>
            </a:r>
          </a:p>
        </p:txBody>
      </p:sp>
      <p:sp>
        <p:nvSpPr>
          <p:cNvPr id="5" name="TextBox 4">
            <a:extLst>
              <a:ext uri="{FF2B5EF4-FFF2-40B4-BE49-F238E27FC236}">
                <a16:creationId xmlns:a16="http://schemas.microsoft.com/office/drawing/2014/main" id="{2DBE390C-ED7B-B32F-4C47-7258A973D558}"/>
              </a:ext>
            </a:extLst>
          </p:cNvPr>
          <p:cNvSpPr txBox="1"/>
          <p:nvPr/>
        </p:nvSpPr>
        <p:spPr>
          <a:xfrm>
            <a:off x="508000" y="2682591"/>
            <a:ext cx="8229600" cy="923330"/>
          </a:xfrm>
          <a:prstGeom prst="rect">
            <a:avLst/>
          </a:prstGeom>
          <a:noFill/>
        </p:spPr>
        <p:txBody>
          <a:bodyPr wrap="square" rtlCol="0">
            <a:spAutoFit/>
          </a:bodyPr>
          <a:lstStyle/>
          <a:p>
            <a:r>
              <a:rPr lang="en-US" dirty="0"/>
              <a:t>“Once Eve was created, Satan was created with her.”</a:t>
            </a:r>
          </a:p>
          <a:p>
            <a:endParaRPr lang="en-US" dirty="0"/>
          </a:p>
          <a:p>
            <a:pPr algn="r"/>
            <a:r>
              <a:rPr lang="en-US" dirty="0"/>
              <a:t>Midrash Genesis Rabbah 17 (300–500 CE)</a:t>
            </a:r>
          </a:p>
        </p:txBody>
      </p:sp>
      <p:sp>
        <p:nvSpPr>
          <p:cNvPr id="4" name="TextBox 3">
            <a:extLst>
              <a:ext uri="{FF2B5EF4-FFF2-40B4-BE49-F238E27FC236}">
                <a16:creationId xmlns:a16="http://schemas.microsoft.com/office/drawing/2014/main" id="{CB29FD3D-6EEB-B3DE-3812-B963BB11F514}"/>
              </a:ext>
            </a:extLst>
          </p:cNvPr>
          <p:cNvSpPr txBox="1"/>
          <p:nvPr/>
        </p:nvSpPr>
        <p:spPr>
          <a:xfrm>
            <a:off x="508000" y="4063590"/>
            <a:ext cx="8229600" cy="923330"/>
          </a:xfrm>
          <a:prstGeom prst="rect">
            <a:avLst/>
          </a:prstGeom>
          <a:noFill/>
        </p:spPr>
        <p:txBody>
          <a:bodyPr wrap="square" rtlCol="0">
            <a:spAutoFit/>
          </a:bodyPr>
          <a:lstStyle/>
          <a:p>
            <a:r>
              <a:rPr lang="en-US" dirty="0"/>
              <a:t>“Whoever teaches his daughter Torah, teaches her obscenity.”</a:t>
            </a:r>
          </a:p>
          <a:p>
            <a:endParaRPr lang="en-US" dirty="0"/>
          </a:p>
          <a:p>
            <a:pPr algn="r"/>
            <a:r>
              <a:rPr lang="en-US" dirty="0"/>
              <a:t>m. </a:t>
            </a:r>
            <a:r>
              <a:rPr lang="en-US" dirty="0" err="1"/>
              <a:t>Sotah</a:t>
            </a:r>
            <a:r>
              <a:rPr lang="en-US" dirty="0"/>
              <a:t> 21 (~200 CE)</a:t>
            </a:r>
          </a:p>
        </p:txBody>
      </p:sp>
    </p:spTree>
    <p:extLst>
      <p:ext uri="{BB962C8B-B14F-4D97-AF65-F5344CB8AC3E}">
        <p14:creationId xmlns:p14="http://schemas.microsoft.com/office/powerpoint/2010/main" val="759191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508000" y="1063229"/>
            <a:ext cx="8229600" cy="1754326"/>
          </a:xfrm>
          <a:prstGeom prst="rect">
            <a:avLst/>
          </a:prstGeom>
          <a:noFill/>
        </p:spPr>
        <p:txBody>
          <a:bodyPr wrap="square" rtlCol="0">
            <a:spAutoFit/>
          </a:bodyPr>
          <a:lstStyle/>
          <a:p>
            <a:r>
              <a:rPr lang="en-US" dirty="0"/>
              <a:t>“[The woman] is inclined to be secretive and crafty, because of its weakness . . . . You see, leaving women to do what they like is not just to lose half the battle (as it may seem): a woman’s natural potential for virtue is inferior to a man's, so she's</a:t>
            </a:r>
          </a:p>
          <a:p>
            <a:r>
              <a:rPr lang="en-US" dirty="0"/>
              <a:t>proportionately a greater danger, perhaps even twice as great.”</a:t>
            </a:r>
          </a:p>
          <a:p>
            <a:endParaRPr lang="en-US" dirty="0"/>
          </a:p>
          <a:p>
            <a:pPr algn="r"/>
            <a:r>
              <a:rPr lang="en-US" dirty="0"/>
              <a:t>Plato, </a:t>
            </a:r>
            <a:r>
              <a:rPr lang="en-US" i="1" dirty="0"/>
              <a:t>The Laws</a:t>
            </a:r>
            <a:endParaRPr lang="en-US" dirty="0"/>
          </a:p>
        </p:txBody>
      </p:sp>
      <p:sp>
        <p:nvSpPr>
          <p:cNvPr id="5" name="TextBox 4">
            <a:extLst>
              <a:ext uri="{FF2B5EF4-FFF2-40B4-BE49-F238E27FC236}">
                <a16:creationId xmlns:a16="http://schemas.microsoft.com/office/drawing/2014/main" id="{2DBE390C-ED7B-B32F-4C47-7258A973D558}"/>
              </a:ext>
            </a:extLst>
          </p:cNvPr>
          <p:cNvSpPr txBox="1"/>
          <p:nvPr/>
        </p:nvSpPr>
        <p:spPr>
          <a:xfrm>
            <a:off x="457200" y="3020755"/>
            <a:ext cx="8229600" cy="1754326"/>
          </a:xfrm>
          <a:prstGeom prst="rect">
            <a:avLst/>
          </a:prstGeom>
          <a:noFill/>
        </p:spPr>
        <p:txBody>
          <a:bodyPr wrap="square" rtlCol="0">
            <a:spAutoFit/>
          </a:bodyPr>
          <a:lstStyle/>
          <a:p>
            <a:r>
              <a:rPr lang="en-US" dirty="0"/>
              <a:t>“And it is clear that the rule of the soul over the body, and of the mind and the rational element over the passionate, is natural and expedient; whereas the equality of the two or the rule of the inferior is always hurtful . . . . Again, the male is by nature superior, and the female inferior; and the one rules, and the other is ruled; this principle, of necessity, extends to all mankind.”</a:t>
            </a:r>
          </a:p>
          <a:p>
            <a:pPr algn="r"/>
            <a:r>
              <a:rPr lang="en-US" dirty="0" err="1"/>
              <a:t>Artistotle</a:t>
            </a:r>
            <a:endParaRPr lang="en-US" dirty="0"/>
          </a:p>
        </p:txBody>
      </p:sp>
    </p:spTree>
    <p:extLst>
      <p:ext uri="{BB962C8B-B14F-4D97-AF65-F5344CB8AC3E}">
        <p14:creationId xmlns:p14="http://schemas.microsoft.com/office/powerpoint/2010/main" val="106456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normAutofit/>
          </a:bodyPr>
          <a:lstStyle/>
          <a:p>
            <a:r>
              <a:rPr lang="en-US" dirty="0"/>
              <a:t>Traditionalism</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171366"/>
            <a:ext cx="4693919" cy="1569660"/>
          </a:xfrm>
          <a:prstGeom prst="rect">
            <a:avLst/>
          </a:prstGeom>
          <a:noFill/>
        </p:spPr>
        <p:txBody>
          <a:bodyPr wrap="square" rtlCol="0">
            <a:spAutoFit/>
          </a:bodyPr>
          <a:lstStyle/>
          <a:p>
            <a:r>
              <a:rPr lang="en-US" sz="2400" dirty="0"/>
              <a:t>The “traditional” view held by Judaism and Christianity was that women were inferior to men in their very nature.</a:t>
            </a:r>
          </a:p>
        </p:txBody>
      </p:sp>
      <p:sp>
        <p:nvSpPr>
          <p:cNvPr id="4" name="TextBox 3">
            <a:extLst>
              <a:ext uri="{FF2B5EF4-FFF2-40B4-BE49-F238E27FC236}">
                <a16:creationId xmlns:a16="http://schemas.microsoft.com/office/drawing/2014/main" id="{314F4413-A164-9D8B-0B33-F6CA73F68C79}"/>
              </a:ext>
            </a:extLst>
          </p:cNvPr>
          <p:cNvSpPr txBox="1"/>
          <p:nvPr/>
        </p:nvSpPr>
        <p:spPr>
          <a:xfrm>
            <a:off x="3992879" y="3009395"/>
            <a:ext cx="4693919" cy="1569660"/>
          </a:xfrm>
          <a:prstGeom prst="rect">
            <a:avLst/>
          </a:prstGeom>
          <a:noFill/>
        </p:spPr>
        <p:txBody>
          <a:bodyPr wrap="square" rtlCol="0">
            <a:spAutoFit/>
          </a:bodyPr>
          <a:lstStyle/>
          <a:p>
            <a:r>
              <a:rPr lang="en-US" sz="2400" dirty="0"/>
              <a:t>The complementarian view is NOT the traditional view. That’s why its adherents call it “complementarian” and not “traditional.”</a:t>
            </a:r>
            <a:endParaRPr lang="en-US" sz="2000" dirty="0"/>
          </a:p>
        </p:txBody>
      </p:sp>
    </p:spTree>
    <p:extLst>
      <p:ext uri="{BB962C8B-B14F-4D97-AF65-F5344CB8AC3E}">
        <p14:creationId xmlns:p14="http://schemas.microsoft.com/office/powerpoint/2010/main" val="160604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B1BB9-DC66-0E58-7B54-0F90E9513DF1}"/>
              </a:ext>
            </a:extLst>
          </p:cNvPr>
          <p:cNvSpPr>
            <a:spLocks noGrp="1"/>
          </p:cNvSpPr>
          <p:nvPr>
            <p:ph type="title"/>
          </p:nvPr>
        </p:nvSpPr>
        <p:spPr/>
        <p:txBody>
          <a:bodyPr/>
          <a:lstStyle/>
          <a:p>
            <a:r>
              <a:rPr lang="en-US" dirty="0"/>
              <a:t>Some Common (Mis)Perceptions</a:t>
            </a:r>
          </a:p>
        </p:txBody>
      </p:sp>
      <p:sp>
        <p:nvSpPr>
          <p:cNvPr id="3" name="TextBox 2">
            <a:extLst>
              <a:ext uri="{FF2B5EF4-FFF2-40B4-BE49-F238E27FC236}">
                <a16:creationId xmlns:a16="http://schemas.microsoft.com/office/drawing/2014/main" id="{D0E358FA-F54A-BE28-61F9-0FA95A2A2E24}"/>
              </a:ext>
            </a:extLst>
          </p:cNvPr>
          <p:cNvSpPr txBox="1"/>
          <p:nvPr/>
        </p:nvSpPr>
        <p:spPr>
          <a:xfrm>
            <a:off x="457200" y="2917081"/>
            <a:ext cx="8229600" cy="830997"/>
          </a:xfrm>
          <a:prstGeom prst="rect">
            <a:avLst/>
          </a:prstGeom>
          <a:noFill/>
        </p:spPr>
        <p:txBody>
          <a:bodyPr wrap="square" rtlCol="0">
            <a:spAutoFit/>
          </a:bodyPr>
          <a:lstStyle/>
          <a:p>
            <a:r>
              <a:rPr lang="en-US" sz="2400" dirty="0">
                <a:solidFill>
                  <a:srgbClr val="FFFF00"/>
                </a:solidFill>
              </a:rPr>
              <a:t>Egalitarianism is a modern byproduct of the Feminist movement of the 20</a:t>
            </a:r>
            <a:r>
              <a:rPr lang="en-US" sz="2400" baseline="30000" dirty="0">
                <a:solidFill>
                  <a:srgbClr val="FFFF00"/>
                </a:solidFill>
              </a:rPr>
              <a:t>th</a:t>
            </a:r>
            <a:r>
              <a:rPr lang="en-US" sz="2400" dirty="0">
                <a:solidFill>
                  <a:srgbClr val="FFFF00"/>
                </a:solidFill>
              </a:rPr>
              <a:t> century.</a:t>
            </a:r>
          </a:p>
        </p:txBody>
      </p:sp>
      <p:sp>
        <p:nvSpPr>
          <p:cNvPr id="4" name="TextBox 3">
            <a:extLst>
              <a:ext uri="{FF2B5EF4-FFF2-40B4-BE49-F238E27FC236}">
                <a16:creationId xmlns:a16="http://schemas.microsoft.com/office/drawing/2014/main" id="{1625AA34-4917-F6C7-36BC-8B9B0A7EBF0A}"/>
              </a:ext>
            </a:extLst>
          </p:cNvPr>
          <p:cNvSpPr txBox="1"/>
          <p:nvPr/>
        </p:nvSpPr>
        <p:spPr>
          <a:xfrm>
            <a:off x="457200" y="1574656"/>
            <a:ext cx="8229600" cy="830997"/>
          </a:xfrm>
          <a:prstGeom prst="rect">
            <a:avLst/>
          </a:prstGeom>
          <a:noFill/>
        </p:spPr>
        <p:txBody>
          <a:bodyPr wrap="square" rtlCol="0">
            <a:spAutoFit/>
          </a:bodyPr>
          <a:lstStyle/>
          <a:p>
            <a:r>
              <a:rPr lang="en-US" sz="2400" dirty="0"/>
              <a:t>The “complementarian” view has been the traditional view of Judaism and Christianity for 2,000+ years.</a:t>
            </a:r>
          </a:p>
        </p:txBody>
      </p:sp>
    </p:spTree>
    <p:extLst>
      <p:ext uri="{BB962C8B-B14F-4D97-AF65-F5344CB8AC3E}">
        <p14:creationId xmlns:p14="http://schemas.microsoft.com/office/powerpoint/2010/main" val="264764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a:t>Dissenting Voices</a:t>
            </a:r>
            <a:endParaRPr lang="en-US" dirty="0"/>
          </a:p>
        </p:txBody>
      </p:sp>
      <p:sp>
        <p:nvSpPr>
          <p:cNvPr id="3" name="TextBox 2">
            <a:extLst>
              <a:ext uri="{FF2B5EF4-FFF2-40B4-BE49-F238E27FC236}">
                <a16:creationId xmlns:a16="http://schemas.microsoft.com/office/drawing/2014/main" id="{801D3E68-E64C-8458-FE7E-C12F8386C54F}"/>
              </a:ext>
            </a:extLst>
          </p:cNvPr>
          <p:cNvSpPr txBox="1"/>
          <p:nvPr/>
        </p:nvSpPr>
        <p:spPr>
          <a:xfrm>
            <a:off x="508000" y="1301591"/>
            <a:ext cx="8229600" cy="2308324"/>
          </a:xfrm>
          <a:prstGeom prst="rect">
            <a:avLst/>
          </a:prstGeom>
          <a:noFill/>
        </p:spPr>
        <p:txBody>
          <a:bodyPr wrap="square" rtlCol="0">
            <a:spAutoFit/>
          </a:bodyPr>
          <a:lstStyle/>
          <a:p>
            <a:r>
              <a:rPr lang="en-US" dirty="0"/>
              <a:t>“First, when many male judges were reported to have lived in Israel, none of them were called “prophet” except the woman Deborah. Even the literal meaning of this furnishes no small consolation to the sex of women and challenges them not to despair fruitlessly on account of the weakness of their sex, since they are able to receive the gift of prophecy. Rather, they should understand and believe that purity of mind, not difference of sex, merits this gift.”</a:t>
            </a:r>
          </a:p>
          <a:p>
            <a:endParaRPr lang="en-US" dirty="0"/>
          </a:p>
          <a:p>
            <a:pPr algn="r"/>
            <a:r>
              <a:rPr lang="en-US" dirty="0"/>
              <a:t>Origen, </a:t>
            </a:r>
            <a:r>
              <a:rPr lang="en-US" i="1" dirty="0" err="1"/>
              <a:t>Hom</a:t>
            </a:r>
            <a:r>
              <a:rPr lang="en-US" i="1" dirty="0"/>
              <a:t>. </a:t>
            </a:r>
            <a:r>
              <a:rPr lang="en-US" i="1" dirty="0" err="1"/>
              <a:t>Judic</a:t>
            </a:r>
            <a:r>
              <a:rPr lang="en-US" dirty="0"/>
              <a:t>. 5.2 (185–253 CE)</a:t>
            </a:r>
          </a:p>
        </p:txBody>
      </p:sp>
    </p:spTree>
    <p:extLst>
      <p:ext uri="{BB962C8B-B14F-4D97-AF65-F5344CB8AC3E}">
        <p14:creationId xmlns:p14="http://schemas.microsoft.com/office/powerpoint/2010/main" val="335611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a:t>Dissenting Voices</a:t>
            </a:r>
            <a:endParaRPr lang="en-US" dirty="0"/>
          </a:p>
        </p:txBody>
      </p:sp>
      <p:sp>
        <p:nvSpPr>
          <p:cNvPr id="3" name="TextBox 2">
            <a:extLst>
              <a:ext uri="{FF2B5EF4-FFF2-40B4-BE49-F238E27FC236}">
                <a16:creationId xmlns:a16="http://schemas.microsoft.com/office/drawing/2014/main" id="{801D3E68-E64C-8458-FE7E-C12F8386C54F}"/>
              </a:ext>
            </a:extLst>
          </p:cNvPr>
          <p:cNvSpPr txBox="1"/>
          <p:nvPr/>
        </p:nvSpPr>
        <p:spPr>
          <a:xfrm>
            <a:off x="508000" y="1301591"/>
            <a:ext cx="8229600" cy="2585323"/>
          </a:xfrm>
          <a:prstGeom prst="rect">
            <a:avLst/>
          </a:prstGeom>
          <a:noFill/>
        </p:spPr>
        <p:txBody>
          <a:bodyPr wrap="square" rtlCol="0">
            <a:spAutoFit/>
          </a:bodyPr>
          <a:lstStyle/>
          <a:p>
            <a:r>
              <a:rPr lang="en-US" dirty="0"/>
              <a:t>“And so, because God is rational, how could it possibly be that he would not actively work, since his every work flourishes through humankind, whom he made in his image and likeness and in whom he marked out all created things according to</a:t>
            </a:r>
          </a:p>
          <a:p>
            <a:r>
              <a:rPr lang="en-US" dirty="0"/>
              <a:t>their measure? For it was always determined from eternity that God would will his work—humankind—to come into being; and when he perfected this work, he gave all creation to them so that they might do their work with it, in the same way that God himself had made his work, that is, humankind.”</a:t>
            </a:r>
          </a:p>
          <a:p>
            <a:endParaRPr lang="en-US" dirty="0"/>
          </a:p>
          <a:p>
            <a:pPr algn="r"/>
            <a:r>
              <a:rPr lang="en-US" dirty="0"/>
              <a:t>Hildegard von </a:t>
            </a:r>
            <a:r>
              <a:rPr lang="en-US" dirty="0" err="1"/>
              <a:t>Bingen</a:t>
            </a:r>
            <a:r>
              <a:rPr lang="en-US" dirty="0"/>
              <a:t> (1098–1179 CE)</a:t>
            </a:r>
          </a:p>
        </p:txBody>
      </p:sp>
    </p:spTree>
    <p:extLst>
      <p:ext uri="{BB962C8B-B14F-4D97-AF65-F5344CB8AC3E}">
        <p14:creationId xmlns:p14="http://schemas.microsoft.com/office/powerpoint/2010/main" val="342211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a:t>Dissenting Voices</a:t>
            </a:r>
            <a:endParaRPr lang="en-US" dirty="0"/>
          </a:p>
        </p:txBody>
      </p:sp>
      <p:sp>
        <p:nvSpPr>
          <p:cNvPr id="3" name="TextBox 2">
            <a:extLst>
              <a:ext uri="{FF2B5EF4-FFF2-40B4-BE49-F238E27FC236}">
                <a16:creationId xmlns:a16="http://schemas.microsoft.com/office/drawing/2014/main" id="{801D3E68-E64C-8458-FE7E-C12F8386C54F}"/>
              </a:ext>
            </a:extLst>
          </p:cNvPr>
          <p:cNvSpPr txBox="1"/>
          <p:nvPr/>
        </p:nvSpPr>
        <p:spPr>
          <a:xfrm>
            <a:off x="508000" y="1301591"/>
            <a:ext cx="8229600" cy="2308324"/>
          </a:xfrm>
          <a:prstGeom prst="rect">
            <a:avLst/>
          </a:prstGeom>
          <a:noFill/>
        </p:spPr>
        <p:txBody>
          <a:bodyPr wrap="square" rtlCol="0">
            <a:spAutoFit/>
          </a:bodyPr>
          <a:lstStyle/>
          <a:p>
            <a:r>
              <a:rPr lang="en-US" dirty="0"/>
              <a:t>“I came to the conclusion that God had surely created a vile thing when He created</a:t>
            </a:r>
          </a:p>
          <a:p>
            <a:r>
              <a:rPr lang="en-US" dirty="0"/>
              <a:t>woman. Indeed, I was astounded that such a fine craftsman could have wished to make such an appalling object which, as these writers would have it, is like a vessel in which all the sin and evil of the world has been collected and preserved. This thought inspired such a great sense of disgust and sadness in me that I began to despise myself and the whole of my sex as an aberration in nature.”</a:t>
            </a:r>
          </a:p>
          <a:p>
            <a:endParaRPr lang="en-US" dirty="0"/>
          </a:p>
          <a:p>
            <a:pPr algn="r"/>
            <a:r>
              <a:rPr lang="en-US" dirty="0"/>
              <a:t>Christine de </a:t>
            </a:r>
            <a:r>
              <a:rPr lang="en-US" dirty="0" err="1"/>
              <a:t>Pazin</a:t>
            </a:r>
            <a:r>
              <a:rPr lang="en-US" dirty="0"/>
              <a:t>, </a:t>
            </a:r>
            <a:r>
              <a:rPr lang="en-US" i="1" dirty="0"/>
              <a:t>Livre de la </a:t>
            </a:r>
            <a:r>
              <a:rPr lang="en-US" i="1" dirty="0" err="1"/>
              <a:t>Cité</a:t>
            </a:r>
            <a:r>
              <a:rPr lang="en-US" i="1" dirty="0"/>
              <a:t> des Dames</a:t>
            </a:r>
            <a:r>
              <a:rPr lang="en-US" dirty="0"/>
              <a:t> (1364–1431 CE)</a:t>
            </a:r>
          </a:p>
        </p:txBody>
      </p:sp>
      <p:sp>
        <p:nvSpPr>
          <p:cNvPr id="4" name="TextBox 3">
            <a:extLst>
              <a:ext uri="{FF2B5EF4-FFF2-40B4-BE49-F238E27FC236}">
                <a16:creationId xmlns:a16="http://schemas.microsoft.com/office/drawing/2014/main" id="{360050F9-D425-E61E-FB5B-201E4C0B2A36}"/>
              </a:ext>
            </a:extLst>
          </p:cNvPr>
          <p:cNvSpPr txBox="1"/>
          <p:nvPr/>
        </p:nvSpPr>
        <p:spPr>
          <a:xfrm>
            <a:off x="508000" y="3972560"/>
            <a:ext cx="8229600" cy="707886"/>
          </a:xfrm>
          <a:prstGeom prst="rect">
            <a:avLst/>
          </a:prstGeom>
          <a:noFill/>
        </p:spPr>
        <p:txBody>
          <a:bodyPr wrap="square" rtlCol="0">
            <a:spAutoFit/>
          </a:bodyPr>
          <a:lstStyle/>
          <a:p>
            <a:pPr algn="ctr"/>
            <a:r>
              <a:rPr lang="en-US" sz="2000" dirty="0" err="1"/>
              <a:t>Pazin</a:t>
            </a:r>
            <a:r>
              <a:rPr lang="en-US" sz="2000" dirty="0"/>
              <a:t> spends the rest of her book taking down this view of women.</a:t>
            </a:r>
            <a:br>
              <a:rPr lang="en-US" sz="2000" dirty="0"/>
            </a:br>
            <a:r>
              <a:rPr lang="en-US" sz="2000" dirty="0"/>
              <a:t>Woman was the culmination of divine creation.</a:t>
            </a:r>
          </a:p>
        </p:txBody>
      </p:sp>
    </p:spTree>
    <p:extLst>
      <p:ext uri="{BB962C8B-B14F-4D97-AF65-F5344CB8AC3E}">
        <p14:creationId xmlns:p14="http://schemas.microsoft.com/office/powerpoint/2010/main" val="361307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13D2-918F-A238-F1D8-59B295404264}"/>
              </a:ext>
            </a:extLst>
          </p:cNvPr>
          <p:cNvSpPr>
            <a:spLocks noGrp="1"/>
          </p:cNvSpPr>
          <p:nvPr>
            <p:ph type="title"/>
          </p:nvPr>
        </p:nvSpPr>
        <p:spPr/>
        <p:txBody>
          <a:bodyPr/>
          <a:lstStyle/>
          <a:p>
            <a:r>
              <a:rPr lang="en-US" dirty="0"/>
              <a:t>Dissenting Voices</a:t>
            </a:r>
          </a:p>
        </p:txBody>
      </p:sp>
      <p:sp>
        <p:nvSpPr>
          <p:cNvPr id="3" name="Content Placeholder 2">
            <a:extLst>
              <a:ext uri="{FF2B5EF4-FFF2-40B4-BE49-F238E27FC236}">
                <a16:creationId xmlns:a16="http://schemas.microsoft.com/office/drawing/2014/main" id="{07F6841B-D882-A467-D251-DC535C9EDD4C}"/>
              </a:ext>
            </a:extLst>
          </p:cNvPr>
          <p:cNvSpPr>
            <a:spLocks noGrp="1"/>
          </p:cNvSpPr>
          <p:nvPr>
            <p:ph idx="1"/>
          </p:nvPr>
        </p:nvSpPr>
        <p:spPr/>
        <p:txBody>
          <a:bodyPr>
            <a:normAutofit fontScale="62500" lnSpcReduction="20000"/>
          </a:bodyPr>
          <a:lstStyle/>
          <a:p>
            <a:r>
              <a:rPr lang="en-US" dirty="0" err="1"/>
              <a:t>Mechtild</a:t>
            </a:r>
            <a:r>
              <a:rPr lang="en-US" dirty="0"/>
              <a:t> of Magdeburg</a:t>
            </a:r>
          </a:p>
          <a:p>
            <a:r>
              <a:rPr lang="en-US" dirty="0"/>
              <a:t>Gertrud von </a:t>
            </a:r>
            <a:r>
              <a:rPr lang="en-US" dirty="0" err="1"/>
              <a:t>Hackeborn</a:t>
            </a:r>
            <a:endParaRPr lang="en-US" dirty="0"/>
          </a:p>
          <a:p>
            <a:r>
              <a:rPr lang="en-US" dirty="0"/>
              <a:t>Gertrud the Great</a:t>
            </a:r>
          </a:p>
          <a:p>
            <a:r>
              <a:rPr lang="en-US" dirty="0" err="1"/>
              <a:t>Isotta</a:t>
            </a:r>
            <a:r>
              <a:rPr lang="en-US" dirty="0"/>
              <a:t> </a:t>
            </a:r>
            <a:r>
              <a:rPr lang="en-US" dirty="0" err="1"/>
              <a:t>Nogarola</a:t>
            </a:r>
            <a:endParaRPr lang="en-US" dirty="0"/>
          </a:p>
          <a:p>
            <a:r>
              <a:rPr lang="en-US" dirty="0" err="1"/>
              <a:t>Arcangela</a:t>
            </a:r>
            <a:r>
              <a:rPr lang="en-US" dirty="0"/>
              <a:t> </a:t>
            </a:r>
            <a:r>
              <a:rPr lang="en-US" dirty="0" err="1"/>
              <a:t>Terabotti</a:t>
            </a:r>
            <a:endParaRPr lang="en-US" dirty="0"/>
          </a:p>
          <a:p>
            <a:r>
              <a:rPr lang="en-US" dirty="0"/>
              <a:t>Lucretia </a:t>
            </a:r>
            <a:r>
              <a:rPr lang="en-US" dirty="0" err="1"/>
              <a:t>Marinella</a:t>
            </a:r>
            <a:endParaRPr lang="en-US" dirty="0"/>
          </a:p>
          <a:p>
            <a:r>
              <a:rPr lang="en-US" dirty="0" err="1"/>
              <a:t>Auzanne</a:t>
            </a:r>
            <a:r>
              <a:rPr lang="en-US" dirty="0"/>
              <a:t> de </a:t>
            </a:r>
            <a:r>
              <a:rPr lang="en-US" dirty="0" err="1"/>
              <a:t>Nervèze</a:t>
            </a:r>
            <a:endParaRPr lang="en-US" dirty="0"/>
          </a:p>
          <a:p>
            <a:r>
              <a:rPr lang="en-US" dirty="0"/>
              <a:t>George Fox and Margaret Askew Fell Fox</a:t>
            </a:r>
          </a:p>
          <a:p>
            <a:r>
              <a:rPr lang="en-US" dirty="0"/>
              <a:t>Sara and Angelina </a:t>
            </a:r>
            <a:r>
              <a:rPr lang="en-US" dirty="0" err="1"/>
              <a:t>Grimkè</a:t>
            </a:r>
            <a:endParaRPr lang="en-US" dirty="0"/>
          </a:p>
          <a:p>
            <a:r>
              <a:rPr lang="en-US" dirty="0"/>
              <a:t>Lucretia Coffin Mott</a:t>
            </a:r>
          </a:p>
          <a:p>
            <a:r>
              <a:rPr lang="en-US" dirty="0"/>
              <a:t>Sojourner Truth</a:t>
            </a:r>
          </a:p>
        </p:txBody>
      </p:sp>
    </p:spTree>
    <p:extLst>
      <p:ext uri="{BB962C8B-B14F-4D97-AF65-F5344CB8AC3E}">
        <p14:creationId xmlns:p14="http://schemas.microsoft.com/office/powerpoint/2010/main" val="401995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32F60-2586-F013-6557-3166774FB1F4}"/>
              </a:ext>
            </a:extLst>
          </p:cNvPr>
          <p:cNvSpPr>
            <a:spLocks noGrp="1"/>
          </p:cNvSpPr>
          <p:nvPr>
            <p:ph type="title"/>
          </p:nvPr>
        </p:nvSpPr>
        <p:spPr/>
        <p:txBody>
          <a:bodyPr/>
          <a:lstStyle/>
          <a:p>
            <a:r>
              <a:rPr lang="en-US" dirty="0"/>
              <a:t>Elizabeth Cady Stanton</a:t>
            </a:r>
          </a:p>
        </p:txBody>
      </p:sp>
      <p:sp>
        <p:nvSpPr>
          <p:cNvPr id="3" name="Content Placeholder 2">
            <a:extLst>
              <a:ext uri="{FF2B5EF4-FFF2-40B4-BE49-F238E27FC236}">
                <a16:creationId xmlns:a16="http://schemas.microsoft.com/office/drawing/2014/main" id="{50FF6BE1-83C7-5F1D-2BC3-6DAB3247DB71}"/>
              </a:ext>
            </a:extLst>
          </p:cNvPr>
          <p:cNvSpPr>
            <a:spLocks noGrp="1"/>
          </p:cNvSpPr>
          <p:nvPr>
            <p:ph idx="1"/>
          </p:nvPr>
        </p:nvSpPr>
        <p:spPr/>
        <p:txBody>
          <a:bodyPr>
            <a:normAutofit fontScale="70000" lnSpcReduction="20000"/>
          </a:bodyPr>
          <a:lstStyle/>
          <a:p>
            <a:r>
              <a:rPr lang="en-US" dirty="0"/>
              <a:t>1815–1902</a:t>
            </a:r>
          </a:p>
          <a:p>
            <a:r>
              <a:rPr lang="en-US" dirty="0"/>
              <a:t>Fought for women’s right to Vote</a:t>
            </a:r>
          </a:p>
          <a:p>
            <a:pPr lvl="1"/>
            <a:r>
              <a:rPr lang="en-US" dirty="0"/>
              <a:t>She felt the Bible and biblical interpretation were the primary reasons for her failure.</a:t>
            </a:r>
          </a:p>
          <a:p>
            <a:endParaRPr lang="en-US" i="1" dirty="0"/>
          </a:p>
          <a:p>
            <a:r>
              <a:rPr lang="en-US" i="1" dirty="0"/>
              <a:t>The Woman’s Bible</a:t>
            </a:r>
            <a:r>
              <a:rPr lang="en-US" dirty="0"/>
              <a:t> (1895 and 1898)</a:t>
            </a:r>
          </a:p>
          <a:p>
            <a:pPr lvl="1"/>
            <a:r>
              <a:rPr lang="en-US" dirty="0"/>
              <a:t>Published when she was in her 80s.</a:t>
            </a:r>
          </a:p>
          <a:p>
            <a:pPr lvl="1"/>
            <a:r>
              <a:rPr lang="en-US" dirty="0"/>
              <a:t>Asked qualified women to contribute commentary.</a:t>
            </a:r>
          </a:p>
          <a:p>
            <a:pPr lvl="1"/>
            <a:r>
              <a:rPr lang="en-US" dirty="0"/>
              <a:t>Exposes patriarchy and androcentric interpretations.</a:t>
            </a:r>
          </a:p>
          <a:p>
            <a:pPr lvl="1"/>
            <a:r>
              <a:rPr lang="en-US" dirty="0"/>
              <a:t>Her critiques are stinging.</a:t>
            </a:r>
          </a:p>
        </p:txBody>
      </p:sp>
    </p:spTree>
    <p:extLst>
      <p:ext uri="{BB962C8B-B14F-4D97-AF65-F5344CB8AC3E}">
        <p14:creationId xmlns:p14="http://schemas.microsoft.com/office/powerpoint/2010/main" val="4240779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6704-1C04-8029-FF26-7408A3544728}"/>
              </a:ext>
            </a:extLst>
          </p:cNvPr>
          <p:cNvSpPr>
            <a:spLocks noGrp="1"/>
          </p:cNvSpPr>
          <p:nvPr>
            <p:ph type="title"/>
          </p:nvPr>
        </p:nvSpPr>
        <p:spPr/>
        <p:txBody>
          <a:bodyPr/>
          <a:lstStyle/>
          <a:p>
            <a:r>
              <a:rPr lang="en-US" dirty="0"/>
              <a:t>Elizabeth Cady Stanton</a:t>
            </a:r>
          </a:p>
        </p:txBody>
      </p:sp>
      <p:sp>
        <p:nvSpPr>
          <p:cNvPr id="3" name="TextBox 2">
            <a:extLst>
              <a:ext uri="{FF2B5EF4-FFF2-40B4-BE49-F238E27FC236}">
                <a16:creationId xmlns:a16="http://schemas.microsoft.com/office/drawing/2014/main" id="{3A6081D6-9BCA-B513-4216-6B10A2DC5694}"/>
              </a:ext>
            </a:extLst>
          </p:cNvPr>
          <p:cNvSpPr txBox="1"/>
          <p:nvPr/>
        </p:nvSpPr>
        <p:spPr>
          <a:xfrm>
            <a:off x="457200" y="1140589"/>
            <a:ext cx="8229600" cy="3416320"/>
          </a:xfrm>
          <a:prstGeom prst="rect">
            <a:avLst/>
          </a:prstGeom>
          <a:noFill/>
        </p:spPr>
        <p:txBody>
          <a:bodyPr wrap="square" rtlCol="0">
            <a:spAutoFit/>
          </a:bodyPr>
          <a:lstStyle/>
          <a:p>
            <a:r>
              <a:rPr lang="en-US" sz="2200" dirty="0"/>
              <a:t>“If we go through this chapter carefully we will find mention of about a dozen women, but with the exception of one given to Moses, all are nameless. Then as now names for women and slaves are of no importance; they have no individual life, and why should their personality require a life-long name? To-day the woman is </a:t>
            </a:r>
            <a:r>
              <a:rPr lang="en-US" sz="2200" dirty="0" err="1"/>
              <a:t>Mrs</a:t>
            </a:r>
            <a:r>
              <a:rPr lang="en-US" sz="2200" dirty="0"/>
              <a:t> Richard Roe, To-morrow </a:t>
            </a:r>
            <a:r>
              <a:rPr lang="en-US" sz="2200" dirty="0" err="1"/>
              <a:t>Mrs</a:t>
            </a:r>
            <a:r>
              <a:rPr lang="en-US" sz="2200" dirty="0"/>
              <a:t> John Doe, and again </a:t>
            </a:r>
            <a:r>
              <a:rPr lang="en-US" sz="2200" dirty="0" err="1"/>
              <a:t>Mrs</a:t>
            </a:r>
            <a:r>
              <a:rPr lang="en-US" sz="2200" dirty="0"/>
              <a:t> James Smith according as she changes masters, and she has so little self-respect that she does not see the insult of the custom.”</a:t>
            </a:r>
          </a:p>
          <a:p>
            <a:endParaRPr lang="en-US" sz="2000" dirty="0"/>
          </a:p>
          <a:p>
            <a:pPr algn="r"/>
            <a:r>
              <a:rPr lang="en-US" sz="2000" i="1" dirty="0"/>
              <a:t>The Woman’s Bible</a:t>
            </a:r>
            <a:r>
              <a:rPr lang="en-US" sz="2000" dirty="0"/>
              <a:t>, Exodus 2</a:t>
            </a:r>
          </a:p>
        </p:txBody>
      </p:sp>
    </p:spTree>
    <p:extLst>
      <p:ext uri="{BB962C8B-B14F-4D97-AF65-F5344CB8AC3E}">
        <p14:creationId xmlns:p14="http://schemas.microsoft.com/office/powerpoint/2010/main" val="187038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83A4CF-5C7F-9243-63BE-725F91BD5B76}"/>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r="60164"/>
          <a:stretch/>
        </p:blipFill>
        <p:spPr>
          <a:xfrm>
            <a:off x="6205222" y="1464310"/>
            <a:ext cx="1234440" cy="3251200"/>
          </a:xfrm>
          <a:prstGeom prst="rect">
            <a:avLst/>
          </a:prstGeom>
        </p:spPr>
      </p:pic>
      <p:pic>
        <p:nvPicPr>
          <p:cNvPr id="4" name="Picture 3">
            <a:extLst>
              <a:ext uri="{FF2B5EF4-FFF2-40B4-BE49-F238E27FC236}">
                <a16:creationId xmlns:a16="http://schemas.microsoft.com/office/drawing/2014/main" id="{19FC6065-2DDF-E75C-626B-EA1404DAEC84}"/>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l="44754"/>
          <a:stretch/>
        </p:blipFill>
        <p:spPr>
          <a:xfrm>
            <a:off x="1226820" y="1464310"/>
            <a:ext cx="1711960" cy="3251200"/>
          </a:xfrm>
          <a:prstGeom prst="rect">
            <a:avLst/>
          </a:prstGeom>
        </p:spPr>
      </p:pic>
      <p:sp>
        <p:nvSpPr>
          <p:cNvPr id="5" name="Title 4">
            <a:extLst>
              <a:ext uri="{FF2B5EF4-FFF2-40B4-BE49-F238E27FC236}">
                <a16:creationId xmlns:a16="http://schemas.microsoft.com/office/drawing/2014/main" id="{41858B5D-E37C-0EE1-C93F-CB00FDABA8AB}"/>
              </a:ext>
            </a:extLst>
          </p:cNvPr>
          <p:cNvSpPr>
            <a:spLocks noGrp="1"/>
          </p:cNvSpPr>
          <p:nvPr>
            <p:ph type="title"/>
          </p:nvPr>
        </p:nvSpPr>
        <p:spPr/>
        <p:txBody>
          <a:bodyPr>
            <a:noAutofit/>
          </a:bodyPr>
          <a:lstStyle/>
          <a:p>
            <a:r>
              <a:rPr lang="en-US" sz="3200" dirty="0"/>
              <a:t>What does the Bible say about gender roles?</a:t>
            </a:r>
          </a:p>
        </p:txBody>
      </p:sp>
    </p:spTree>
    <p:extLst>
      <p:ext uri="{BB962C8B-B14F-4D97-AF65-F5344CB8AC3E}">
        <p14:creationId xmlns:p14="http://schemas.microsoft.com/office/powerpoint/2010/main" val="292179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28778-2131-46A8-DD6B-15E6CF64ADD6}"/>
              </a:ext>
            </a:extLst>
          </p:cNvPr>
          <p:cNvSpPr>
            <a:spLocks noGrp="1"/>
          </p:cNvSpPr>
          <p:nvPr>
            <p:ph type="title"/>
          </p:nvPr>
        </p:nvSpPr>
        <p:spPr/>
        <p:txBody>
          <a:bodyPr/>
          <a:lstStyle/>
          <a:p>
            <a:r>
              <a:rPr lang="en-US" dirty="0"/>
              <a:t>Egalitarianism</a:t>
            </a:r>
          </a:p>
        </p:txBody>
      </p:sp>
      <p:sp>
        <p:nvSpPr>
          <p:cNvPr id="3" name="Content Placeholder 2">
            <a:extLst>
              <a:ext uri="{FF2B5EF4-FFF2-40B4-BE49-F238E27FC236}">
                <a16:creationId xmlns:a16="http://schemas.microsoft.com/office/drawing/2014/main" id="{BE799DEF-2D5C-9640-7C59-BC783DE07DD1}"/>
              </a:ext>
            </a:extLst>
          </p:cNvPr>
          <p:cNvSpPr>
            <a:spLocks noGrp="1"/>
          </p:cNvSpPr>
          <p:nvPr>
            <p:ph idx="1"/>
          </p:nvPr>
        </p:nvSpPr>
        <p:spPr/>
        <p:txBody>
          <a:bodyPr/>
          <a:lstStyle/>
          <a:p>
            <a:r>
              <a:rPr lang="en-US" dirty="0"/>
              <a:t>The egalitarian view is not solely a modern by-product of the Feminist movement.</a:t>
            </a:r>
          </a:p>
          <a:p>
            <a:r>
              <a:rPr lang="en-US" dirty="0"/>
              <a:t>These voices go back throughout Christian history.</a:t>
            </a:r>
          </a:p>
          <a:p>
            <a:r>
              <a:rPr lang="en-US" dirty="0"/>
              <a:t>The complementarian view is NOT the traditional view.</a:t>
            </a:r>
          </a:p>
        </p:txBody>
      </p:sp>
    </p:spTree>
    <p:extLst>
      <p:ext uri="{BB962C8B-B14F-4D97-AF65-F5344CB8AC3E}">
        <p14:creationId xmlns:p14="http://schemas.microsoft.com/office/powerpoint/2010/main" val="3341169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E7CE-6F6D-CCBD-5130-E200EF5CADC2}"/>
              </a:ext>
            </a:extLst>
          </p:cNvPr>
          <p:cNvSpPr>
            <a:spLocks noGrp="1"/>
          </p:cNvSpPr>
          <p:nvPr>
            <p:ph type="title"/>
          </p:nvPr>
        </p:nvSpPr>
        <p:spPr/>
        <p:txBody>
          <a:bodyPr/>
          <a:lstStyle/>
          <a:p>
            <a:r>
              <a:rPr lang="en-US" dirty="0"/>
              <a:t>Our Path Forward</a:t>
            </a:r>
          </a:p>
        </p:txBody>
      </p:sp>
      <p:sp>
        <p:nvSpPr>
          <p:cNvPr id="3" name="Content Placeholder 2">
            <a:extLst>
              <a:ext uri="{FF2B5EF4-FFF2-40B4-BE49-F238E27FC236}">
                <a16:creationId xmlns:a16="http://schemas.microsoft.com/office/drawing/2014/main" id="{11880A78-A2B2-9BD9-DAA1-6B322A7C4542}"/>
              </a:ext>
            </a:extLst>
          </p:cNvPr>
          <p:cNvSpPr>
            <a:spLocks noGrp="1"/>
          </p:cNvSpPr>
          <p:nvPr>
            <p:ph idx="1"/>
          </p:nvPr>
        </p:nvSpPr>
        <p:spPr/>
        <p:txBody>
          <a:bodyPr/>
          <a:lstStyle/>
          <a:p>
            <a:r>
              <a:rPr lang="en-US" dirty="0"/>
              <a:t>The Big “But...”</a:t>
            </a:r>
          </a:p>
          <a:p>
            <a:pPr lvl="1"/>
            <a:r>
              <a:rPr lang="en-US" dirty="0"/>
              <a:t>1 Tim 2:12 “I permit no woman to teach or to have authority over a man; she is to keep silent.”</a:t>
            </a:r>
          </a:p>
          <a:p>
            <a:r>
              <a:rPr lang="en-US" dirty="0"/>
              <a:t>Then...Back to the Beginning (Gen 1)</a:t>
            </a:r>
          </a:p>
          <a:p>
            <a:r>
              <a:rPr lang="en-US" dirty="0"/>
              <a:t>Move through the OT.</a:t>
            </a:r>
          </a:p>
          <a:p>
            <a:r>
              <a:rPr lang="en-US" dirty="0"/>
              <a:t>Finish with the NT. </a:t>
            </a:r>
          </a:p>
        </p:txBody>
      </p:sp>
    </p:spTree>
    <p:extLst>
      <p:ext uri="{BB962C8B-B14F-4D97-AF65-F5344CB8AC3E}">
        <p14:creationId xmlns:p14="http://schemas.microsoft.com/office/powerpoint/2010/main" val="1292461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25BF9C-4486-F961-1D97-869BF65F94E8}"/>
              </a:ext>
            </a:extLst>
          </p:cNvPr>
          <p:cNvSpPr txBox="1"/>
          <p:nvPr/>
        </p:nvSpPr>
        <p:spPr>
          <a:xfrm>
            <a:off x="376813" y="1469309"/>
            <a:ext cx="8390373" cy="707886"/>
          </a:xfrm>
          <a:prstGeom prst="rect">
            <a:avLst/>
          </a:prstGeom>
          <a:noFill/>
        </p:spPr>
        <p:txBody>
          <a:bodyPr wrap="square" rtlCol="0">
            <a:spAutoFit/>
          </a:bodyPr>
          <a:lstStyle/>
          <a:p>
            <a:pPr algn="ctr"/>
            <a:r>
              <a:rPr lang="en-US" sz="4000" dirty="0"/>
              <a:t>What does this phrase mean to you?</a:t>
            </a:r>
          </a:p>
        </p:txBody>
      </p:sp>
      <p:sp>
        <p:nvSpPr>
          <p:cNvPr id="3" name="TextBox 2">
            <a:extLst>
              <a:ext uri="{FF2B5EF4-FFF2-40B4-BE49-F238E27FC236}">
                <a16:creationId xmlns:a16="http://schemas.microsoft.com/office/drawing/2014/main" id="{52C28180-EE4D-0FC5-F21D-26E2FA01D7E5}"/>
              </a:ext>
            </a:extLst>
          </p:cNvPr>
          <p:cNvSpPr txBox="1"/>
          <p:nvPr/>
        </p:nvSpPr>
        <p:spPr>
          <a:xfrm>
            <a:off x="376813" y="2966305"/>
            <a:ext cx="8390373" cy="707886"/>
          </a:xfrm>
          <a:prstGeom prst="rect">
            <a:avLst/>
          </a:prstGeom>
          <a:noFill/>
        </p:spPr>
        <p:txBody>
          <a:bodyPr wrap="square" rtlCol="0">
            <a:spAutoFit/>
          </a:bodyPr>
          <a:lstStyle/>
          <a:p>
            <a:pPr algn="ctr"/>
            <a:r>
              <a:rPr lang="en-US" sz="4000" dirty="0"/>
              <a:t>“The plain reading of the text.”</a:t>
            </a:r>
          </a:p>
        </p:txBody>
      </p:sp>
    </p:spTree>
    <p:extLst>
      <p:ext uri="{BB962C8B-B14F-4D97-AF65-F5344CB8AC3E}">
        <p14:creationId xmlns:p14="http://schemas.microsoft.com/office/powerpoint/2010/main" val="165576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A77D8-9C1B-43E8-4C11-6A5AF260A590}"/>
              </a:ext>
            </a:extLst>
          </p:cNvPr>
          <p:cNvSpPr>
            <a:spLocks noGrp="1"/>
          </p:cNvSpPr>
          <p:nvPr>
            <p:ph type="title"/>
          </p:nvPr>
        </p:nvSpPr>
        <p:spPr/>
        <p:txBody>
          <a:bodyPr/>
          <a:lstStyle/>
          <a:p>
            <a:r>
              <a:rPr lang="en-US" dirty="0"/>
              <a:t>Example</a:t>
            </a:r>
          </a:p>
        </p:txBody>
      </p:sp>
      <p:sp>
        <p:nvSpPr>
          <p:cNvPr id="3" name="TextBox 2">
            <a:extLst>
              <a:ext uri="{FF2B5EF4-FFF2-40B4-BE49-F238E27FC236}">
                <a16:creationId xmlns:a16="http://schemas.microsoft.com/office/drawing/2014/main" id="{EDD69C20-0427-AAE7-975E-03BE14DBE13A}"/>
              </a:ext>
            </a:extLst>
          </p:cNvPr>
          <p:cNvSpPr txBox="1"/>
          <p:nvPr/>
        </p:nvSpPr>
        <p:spPr>
          <a:xfrm>
            <a:off x="311500" y="1617785"/>
            <a:ext cx="8375300" cy="830997"/>
          </a:xfrm>
          <a:prstGeom prst="rect">
            <a:avLst/>
          </a:prstGeom>
          <a:noFill/>
        </p:spPr>
        <p:txBody>
          <a:bodyPr wrap="square" rtlCol="0">
            <a:spAutoFit/>
          </a:bodyPr>
          <a:lstStyle/>
          <a:p>
            <a:r>
              <a:rPr lang="en-US" sz="2400" dirty="0"/>
              <a:t>In the beginning, God created the heavens and the earth. </a:t>
            </a:r>
          </a:p>
          <a:p>
            <a:pPr algn="r"/>
            <a:r>
              <a:rPr lang="en-US" sz="2400" dirty="0"/>
              <a:t>Gen 1:1</a:t>
            </a:r>
          </a:p>
        </p:txBody>
      </p:sp>
      <p:sp>
        <p:nvSpPr>
          <p:cNvPr id="4" name="TextBox 3">
            <a:extLst>
              <a:ext uri="{FF2B5EF4-FFF2-40B4-BE49-F238E27FC236}">
                <a16:creationId xmlns:a16="http://schemas.microsoft.com/office/drawing/2014/main" id="{0C2BEC46-2B0B-6DDB-48EA-9826567F38A0}"/>
              </a:ext>
            </a:extLst>
          </p:cNvPr>
          <p:cNvSpPr txBox="1"/>
          <p:nvPr/>
        </p:nvSpPr>
        <p:spPr>
          <a:xfrm>
            <a:off x="311500" y="2694719"/>
            <a:ext cx="8375299" cy="584775"/>
          </a:xfrm>
          <a:prstGeom prst="rect">
            <a:avLst/>
          </a:prstGeom>
          <a:noFill/>
        </p:spPr>
        <p:txBody>
          <a:bodyPr wrap="square" rtlCol="0">
            <a:spAutoFit/>
          </a:bodyPr>
          <a:lstStyle/>
          <a:p>
            <a:pPr algn="r"/>
            <a:r>
              <a:rPr lang="he-IL" sz="3200" dirty="0">
                <a:cs typeface="+mj-cs"/>
              </a:rPr>
              <a:t>בְּרֵאשִׁית בָּרָא </a:t>
            </a:r>
            <a:r>
              <a:rPr lang="he-IL" sz="3200" dirty="0" err="1">
                <a:cs typeface="+mj-cs"/>
              </a:rPr>
              <a:t>אֱלֹהִים</a:t>
            </a:r>
            <a:r>
              <a:rPr lang="he-IL" sz="3200" dirty="0">
                <a:cs typeface="+mj-cs"/>
              </a:rPr>
              <a:t> אֵת הַשָּׁמַיִם וְאֵת הָאָרֶץ</a:t>
            </a:r>
            <a:endParaRPr lang="en-US" sz="3200" dirty="0">
              <a:cs typeface="+mj-cs"/>
            </a:endParaRPr>
          </a:p>
        </p:txBody>
      </p:sp>
      <p:sp>
        <p:nvSpPr>
          <p:cNvPr id="5" name="TextBox 4">
            <a:extLst>
              <a:ext uri="{FF2B5EF4-FFF2-40B4-BE49-F238E27FC236}">
                <a16:creationId xmlns:a16="http://schemas.microsoft.com/office/drawing/2014/main" id="{05804EAF-893B-EA32-599B-9E508F034124}"/>
              </a:ext>
            </a:extLst>
          </p:cNvPr>
          <p:cNvSpPr txBox="1"/>
          <p:nvPr/>
        </p:nvSpPr>
        <p:spPr>
          <a:xfrm>
            <a:off x="457200" y="4220307"/>
            <a:ext cx="8229598" cy="584775"/>
          </a:xfrm>
          <a:prstGeom prst="rect">
            <a:avLst/>
          </a:prstGeom>
          <a:noFill/>
        </p:spPr>
        <p:txBody>
          <a:bodyPr wrap="square" rtlCol="0">
            <a:spAutoFit/>
          </a:bodyPr>
          <a:lstStyle/>
          <a:p>
            <a:pPr algn="ctr"/>
            <a:r>
              <a:rPr lang="en-US" sz="3200" dirty="0"/>
              <a:t>All translation is interpretation.</a:t>
            </a:r>
          </a:p>
        </p:txBody>
      </p:sp>
    </p:spTree>
    <p:extLst>
      <p:ext uri="{BB962C8B-B14F-4D97-AF65-F5344CB8AC3E}">
        <p14:creationId xmlns:p14="http://schemas.microsoft.com/office/powerpoint/2010/main" val="385096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A77D8-9C1B-43E8-4C11-6A5AF260A590}"/>
              </a:ext>
            </a:extLst>
          </p:cNvPr>
          <p:cNvSpPr>
            <a:spLocks noGrp="1"/>
          </p:cNvSpPr>
          <p:nvPr>
            <p:ph type="title"/>
          </p:nvPr>
        </p:nvSpPr>
        <p:spPr/>
        <p:txBody>
          <a:bodyPr/>
          <a:lstStyle/>
          <a:p>
            <a:r>
              <a:rPr lang="en-US" dirty="0"/>
              <a:t>Example</a:t>
            </a:r>
          </a:p>
        </p:txBody>
      </p:sp>
      <p:sp>
        <p:nvSpPr>
          <p:cNvPr id="3" name="TextBox 2">
            <a:extLst>
              <a:ext uri="{FF2B5EF4-FFF2-40B4-BE49-F238E27FC236}">
                <a16:creationId xmlns:a16="http://schemas.microsoft.com/office/drawing/2014/main" id="{EDD69C20-0427-AAE7-975E-03BE14DBE13A}"/>
              </a:ext>
            </a:extLst>
          </p:cNvPr>
          <p:cNvSpPr txBox="1"/>
          <p:nvPr/>
        </p:nvSpPr>
        <p:spPr>
          <a:xfrm>
            <a:off x="200968" y="1195755"/>
            <a:ext cx="4220307" cy="2339102"/>
          </a:xfrm>
          <a:prstGeom prst="rect">
            <a:avLst/>
          </a:prstGeom>
          <a:noFill/>
        </p:spPr>
        <p:txBody>
          <a:bodyPr wrap="square" rtlCol="0">
            <a:spAutoFit/>
          </a:bodyPr>
          <a:lstStyle/>
          <a:p>
            <a:r>
              <a:rPr lang="en-US" sz="1600" dirty="0"/>
              <a:t>The beginning of the good news of Jesus Christ, the Son of God. </a:t>
            </a:r>
          </a:p>
          <a:p>
            <a:r>
              <a:rPr lang="en-US" sz="1600" dirty="0"/>
              <a:t>As it is written in the prophet Isaiah, </a:t>
            </a:r>
          </a:p>
          <a:p>
            <a:r>
              <a:rPr lang="en-US" sz="1600" dirty="0"/>
              <a:t>“See, I am sending my messenger ahead of you, </a:t>
            </a:r>
          </a:p>
          <a:p>
            <a:r>
              <a:rPr lang="en-US" sz="1600" dirty="0"/>
              <a:t>	who will prepare your way;</a:t>
            </a:r>
          </a:p>
          <a:p>
            <a:r>
              <a:rPr lang="en-US" sz="1600" dirty="0"/>
              <a:t>the voice of one crying out in the wilderness:</a:t>
            </a:r>
          </a:p>
          <a:p>
            <a:r>
              <a:rPr lang="en-US" sz="1600" dirty="0"/>
              <a:t>	‘Prepare the way of the Lord,</a:t>
            </a:r>
          </a:p>
          <a:p>
            <a:r>
              <a:rPr lang="en-US" sz="1600" dirty="0"/>
              <a:t>	make his paths straight,’” </a:t>
            </a:r>
          </a:p>
          <a:p>
            <a:pPr algn="r"/>
            <a:r>
              <a:rPr lang="en-US" sz="1600" dirty="0"/>
              <a:t>Mark 1:1–3</a:t>
            </a:r>
            <a:endParaRPr lang="en-US" dirty="0"/>
          </a:p>
        </p:txBody>
      </p:sp>
      <p:sp>
        <p:nvSpPr>
          <p:cNvPr id="6" name="TextBox 5">
            <a:extLst>
              <a:ext uri="{FF2B5EF4-FFF2-40B4-BE49-F238E27FC236}">
                <a16:creationId xmlns:a16="http://schemas.microsoft.com/office/drawing/2014/main" id="{3A9484FA-9416-CF56-C550-0C841DFA4398}"/>
              </a:ext>
            </a:extLst>
          </p:cNvPr>
          <p:cNvSpPr txBox="1"/>
          <p:nvPr/>
        </p:nvSpPr>
        <p:spPr>
          <a:xfrm>
            <a:off x="3516923" y="3667383"/>
            <a:ext cx="4873451" cy="1077218"/>
          </a:xfrm>
          <a:prstGeom prst="rect">
            <a:avLst/>
          </a:prstGeom>
          <a:noFill/>
        </p:spPr>
        <p:txBody>
          <a:bodyPr wrap="square" rtlCol="0">
            <a:spAutoFit/>
          </a:bodyPr>
          <a:lstStyle/>
          <a:p>
            <a:r>
              <a:rPr lang="en-US" sz="1600" dirty="0"/>
              <a:t>A voice cries out:</a:t>
            </a:r>
          </a:p>
          <a:p>
            <a:r>
              <a:rPr lang="en-US" sz="1600" dirty="0"/>
              <a:t>“In the wilderness prepare the way of the LORD,</a:t>
            </a:r>
          </a:p>
          <a:p>
            <a:r>
              <a:rPr lang="en-US" sz="1600" dirty="0"/>
              <a:t>	make straight in the desert a highway for our God.</a:t>
            </a:r>
          </a:p>
          <a:p>
            <a:pPr algn="r"/>
            <a:r>
              <a:rPr lang="en-US" sz="1600" dirty="0"/>
              <a:t>Isa 40:3</a:t>
            </a:r>
          </a:p>
        </p:txBody>
      </p:sp>
    </p:spTree>
    <p:extLst>
      <p:ext uri="{BB962C8B-B14F-4D97-AF65-F5344CB8AC3E}">
        <p14:creationId xmlns:p14="http://schemas.microsoft.com/office/powerpoint/2010/main" val="63767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D490C6-28AD-82C6-C4F3-8A02177BE103}"/>
              </a:ext>
            </a:extLst>
          </p:cNvPr>
          <p:cNvSpPr>
            <a:spLocks noGrp="1"/>
          </p:cNvSpPr>
          <p:nvPr>
            <p:ph type="title"/>
          </p:nvPr>
        </p:nvSpPr>
        <p:spPr>
          <a:xfrm>
            <a:off x="457200" y="205979"/>
            <a:ext cx="8229600" cy="857250"/>
          </a:xfrm>
        </p:spPr>
        <p:txBody>
          <a:bodyPr/>
          <a:lstStyle/>
          <a:p>
            <a:r>
              <a:rPr lang="en-US" dirty="0"/>
              <a:t>Summary</a:t>
            </a:r>
          </a:p>
        </p:txBody>
      </p:sp>
      <p:sp>
        <p:nvSpPr>
          <p:cNvPr id="4" name="Content Placeholder 3">
            <a:extLst>
              <a:ext uri="{FF2B5EF4-FFF2-40B4-BE49-F238E27FC236}">
                <a16:creationId xmlns:a16="http://schemas.microsoft.com/office/drawing/2014/main" id="{DD9DE3B8-472E-2EF1-3A82-B76647CC8CD2}"/>
              </a:ext>
            </a:extLst>
          </p:cNvPr>
          <p:cNvSpPr>
            <a:spLocks noGrp="1"/>
          </p:cNvSpPr>
          <p:nvPr>
            <p:ph idx="1"/>
          </p:nvPr>
        </p:nvSpPr>
        <p:spPr>
          <a:xfrm>
            <a:off x="457200" y="1200151"/>
            <a:ext cx="8229600" cy="3394472"/>
          </a:xfrm>
        </p:spPr>
        <p:txBody>
          <a:bodyPr>
            <a:normAutofit fontScale="92500" lnSpcReduction="10000"/>
          </a:bodyPr>
          <a:lstStyle/>
          <a:p>
            <a:r>
              <a:rPr lang="en-US" dirty="0"/>
              <a:t>Clarified important terms</a:t>
            </a:r>
          </a:p>
          <a:p>
            <a:r>
              <a:rPr lang="en-US" dirty="0"/>
              <a:t>The “complementarian” view is NOT the traditional view held for 2,000 years.</a:t>
            </a:r>
          </a:p>
          <a:p>
            <a:r>
              <a:rPr lang="en-US" dirty="0"/>
              <a:t>The “egalitarian” view is NOT a by-product of modern Feminism.</a:t>
            </a:r>
          </a:p>
          <a:p>
            <a:r>
              <a:rPr lang="en-US" dirty="0"/>
              <a:t>Our project: Examine the Bible closely and carefully.</a:t>
            </a:r>
          </a:p>
        </p:txBody>
      </p:sp>
    </p:spTree>
    <p:extLst>
      <p:ext uri="{BB962C8B-B14F-4D97-AF65-F5344CB8AC3E}">
        <p14:creationId xmlns:p14="http://schemas.microsoft.com/office/powerpoint/2010/main" val="390938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BEACA-71AD-FD4C-B0B1-D21086F190CF}"/>
              </a:ext>
            </a:extLst>
          </p:cNvPr>
          <p:cNvSpPr>
            <a:spLocks noGrp="1"/>
          </p:cNvSpPr>
          <p:nvPr>
            <p:ph type="title"/>
          </p:nvPr>
        </p:nvSpPr>
        <p:spPr>
          <a:xfrm>
            <a:off x="3806686" y="205979"/>
            <a:ext cx="4880113" cy="857250"/>
          </a:xfrm>
        </p:spPr>
        <p:txBody>
          <a:bodyPr/>
          <a:lstStyle/>
          <a:p>
            <a:r>
              <a:rPr lang="en-US" dirty="0"/>
              <a:t>Next Week</a:t>
            </a:r>
          </a:p>
        </p:txBody>
      </p:sp>
      <p:sp>
        <p:nvSpPr>
          <p:cNvPr id="3" name="Content Placeholder 2">
            <a:extLst>
              <a:ext uri="{FF2B5EF4-FFF2-40B4-BE49-F238E27FC236}">
                <a16:creationId xmlns:a16="http://schemas.microsoft.com/office/drawing/2014/main" id="{4B48F12A-1BAE-4E41-A234-31557D285204}"/>
              </a:ext>
            </a:extLst>
          </p:cNvPr>
          <p:cNvSpPr>
            <a:spLocks noGrp="1"/>
          </p:cNvSpPr>
          <p:nvPr>
            <p:ph idx="1"/>
          </p:nvPr>
        </p:nvSpPr>
        <p:spPr>
          <a:xfrm>
            <a:off x="3806686" y="1200151"/>
            <a:ext cx="4880113" cy="3394472"/>
          </a:xfrm>
        </p:spPr>
        <p:txBody>
          <a:bodyPr>
            <a:normAutofit fontScale="92500" lnSpcReduction="20000"/>
          </a:bodyPr>
          <a:lstStyle/>
          <a:p>
            <a:r>
              <a:rPr lang="en-US" dirty="0"/>
              <a:t>The Big “But...”</a:t>
            </a:r>
          </a:p>
          <a:p>
            <a:r>
              <a:rPr lang="en-US" dirty="0"/>
              <a:t>Read 1 Tim 2 (all 15 verses)</a:t>
            </a:r>
          </a:p>
          <a:p>
            <a:pPr lvl="1"/>
            <a:r>
              <a:rPr lang="en-US" dirty="0"/>
              <a:t>Try to read it in several different translations</a:t>
            </a:r>
          </a:p>
          <a:p>
            <a:endParaRPr lang="en-US" dirty="0"/>
          </a:p>
          <a:p>
            <a:r>
              <a:rPr lang="en-US" dirty="0"/>
              <a:t>What is “modesty?”</a:t>
            </a:r>
          </a:p>
          <a:p>
            <a:r>
              <a:rPr lang="en-US" dirty="0"/>
              <a:t>Is this passage culture-specific or universal?</a:t>
            </a:r>
          </a:p>
          <a:p>
            <a:endParaRPr lang="en-US" dirty="0"/>
          </a:p>
          <a:p>
            <a:endParaRPr lang="en-US" dirty="0"/>
          </a:p>
        </p:txBody>
      </p:sp>
      <p:pic>
        <p:nvPicPr>
          <p:cNvPr id="4" name="Picture 3">
            <a:extLst>
              <a:ext uri="{FF2B5EF4-FFF2-40B4-BE49-F238E27FC236}">
                <a16:creationId xmlns:a16="http://schemas.microsoft.com/office/drawing/2014/main" id="{34BC33B9-3A4E-AF68-7954-CB573BF630E7}"/>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62247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E41E-E179-D1ED-3314-5CA5A432DD6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2B37662-255B-6D1B-2DDE-10EED800B6D1}"/>
              </a:ext>
            </a:extLst>
          </p:cNvPr>
          <p:cNvSpPr>
            <a:spLocks noGrp="1"/>
          </p:cNvSpPr>
          <p:nvPr>
            <p:ph idx="1"/>
          </p:nvPr>
        </p:nvSpPr>
        <p:spPr/>
        <p:txBody>
          <a:bodyPr/>
          <a:lstStyle/>
          <a:p>
            <a:r>
              <a:rPr lang="en-US" dirty="0"/>
              <a:t>Why are we doing this study?</a:t>
            </a:r>
          </a:p>
          <a:p>
            <a:r>
              <a:rPr lang="en-US" dirty="0"/>
              <a:t>Definition of Terms</a:t>
            </a:r>
          </a:p>
          <a:p>
            <a:r>
              <a:rPr lang="en-US" dirty="0"/>
              <a:t>Address some common (mis)perceptions.</a:t>
            </a:r>
          </a:p>
          <a:p>
            <a:r>
              <a:rPr lang="en-US" dirty="0"/>
              <a:t>The Road Ahead.</a:t>
            </a:r>
          </a:p>
        </p:txBody>
      </p:sp>
    </p:spTree>
    <p:extLst>
      <p:ext uri="{BB962C8B-B14F-4D97-AF65-F5344CB8AC3E}">
        <p14:creationId xmlns:p14="http://schemas.microsoft.com/office/powerpoint/2010/main" val="769732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A81F-E495-256D-3574-48323619BF70}"/>
              </a:ext>
            </a:extLst>
          </p:cNvPr>
          <p:cNvSpPr>
            <a:spLocks noGrp="1"/>
          </p:cNvSpPr>
          <p:nvPr>
            <p:ph type="title"/>
          </p:nvPr>
        </p:nvSpPr>
        <p:spPr/>
        <p:txBody>
          <a:bodyPr/>
          <a:lstStyle/>
          <a:p>
            <a:r>
              <a:rPr lang="en-US" dirty="0"/>
              <a:t>Why this study? Why now?</a:t>
            </a:r>
          </a:p>
        </p:txBody>
      </p:sp>
      <p:sp>
        <p:nvSpPr>
          <p:cNvPr id="3" name="Content Placeholder 2">
            <a:extLst>
              <a:ext uri="{FF2B5EF4-FFF2-40B4-BE49-F238E27FC236}">
                <a16:creationId xmlns:a16="http://schemas.microsoft.com/office/drawing/2014/main" id="{FF30E31E-73D5-E9C3-26C1-1220B312D5BD}"/>
              </a:ext>
            </a:extLst>
          </p:cNvPr>
          <p:cNvSpPr>
            <a:spLocks noGrp="1"/>
          </p:cNvSpPr>
          <p:nvPr>
            <p:ph idx="1"/>
          </p:nvPr>
        </p:nvSpPr>
        <p:spPr>
          <a:xfrm>
            <a:off x="3606800" y="1200151"/>
            <a:ext cx="5080000" cy="3394472"/>
          </a:xfrm>
        </p:spPr>
        <p:txBody>
          <a:bodyPr/>
          <a:lstStyle/>
          <a:p>
            <a:r>
              <a:rPr lang="en-US" dirty="0"/>
              <a:t>There is no hidden agenda.</a:t>
            </a:r>
          </a:p>
          <a:p>
            <a:r>
              <a:rPr lang="en-US" dirty="0"/>
              <a:t>It’s an important issue.</a:t>
            </a:r>
          </a:p>
          <a:p>
            <a:r>
              <a:rPr lang="en-US" dirty="0"/>
              <a:t>The implications are not theoretical.</a:t>
            </a:r>
          </a:p>
          <a:p>
            <a:pPr lvl="1"/>
            <a:r>
              <a:rPr lang="en-US" dirty="0"/>
              <a:t>It’s important for our children and grandchildren.</a:t>
            </a:r>
          </a:p>
        </p:txBody>
      </p:sp>
      <p:pic>
        <p:nvPicPr>
          <p:cNvPr id="4" name="Picture 3">
            <a:extLst>
              <a:ext uri="{FF2B5EF4-FFF2-40B4-BE49-F238E27FC236}">
                <a16:creationId xmlns:a16="http://schemas.microsoft.com/office/drawing/2014/main" id="{15BD3795-D1F4-19E5-9399-455A6D27D6A7}"/>
              </a:ext>
            </a:extLst>
          </p:cNvPr>
          <p:cNvPicPr>
            <a:picLocks noChangeAspect="1"/>
          </p:cNvPicPr>
          <p:nvPr/>
        </p:nvPicPr>
        <p:blipFill>
          <a:blip r:embed="rId2">
            <a:lum bright="70000" contrast="-70000"/>
          </a:blip>
          <a:stretch>
            <a:fillRect/>
          </a:stretch>
        </p:blipFill>
        <p:spPr>
          <a:xfrm>
            <a:off x="457200" y="1271787"/>
            <a:ext cx="3098800" cy="3251200"/>
          </a:xfrm>
          <a:prstGeom prst="rect">
            <a:avLst/>
          </a:prstGeom>
        </p:spPr>
      </p:pic>
    </p:spTree>
    <p:extLst>
      <p:ext uri="{BB962C8B-B14F-4D97-AF65-F5344CB8AC3E}">
        <p14:creationId xmlns:p14="http://schemas.microsoft.com/office/powerpoint/2010/main" val="258760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BD3795-D1F4-19E5-9399-455A6D27D6A7}"/>
              </a:ext>
            </a:extLst>
          </p:cNvPr>
          <p:cNvPicPr>
            <a:picLocks noChangeAspect="1"/>
          </p:cNvPicPr>
          <p:nvPr/>
        </p:nvPicPr>
        <p:blipFill>
          <a:blip r:embed="rId2">
            <a:lum bright="70000" contrast="-70000"/>
          </a:blip>
          <a:stretch>
            <a:fillRect/>
          </a:stretch>
        </p:blipFill>
        <p:spPr>
          <a:xfrm>
            <a:off x="457200" y="1271787"/>
            <a:ext cx="3098800" cy="3251200"/>
          </a:xfrm>
          <a:prstGeom prst="rect">
            <a:avLst/>
          </a:prstGeom>
        </p:spPr>
      </p:pic>
      <p:sp>
        <p:nvSpPr>
          <p:cNvPr id="9" name="TextBox 8">
            <a:extLst>
              <a:ext uri="{FF2B5EF4-FFF2-40B4-BE49-F238E27FC236}">
                <a16:creationId xmlns:a16="http://schemas.microsoft.com/office/drawing/2014/main" id="{8B67E920-792A-6479-8448-07366646B827}"/>
              </a:ext>
            </a:extLst>
          </p:cNvPr>
          <p:cNvSpPr txBox="1"/>
          <p:nvPr/>
        </p:nvSpPr>
        <p:spPr>
          <a:xfrm>
            <a:off x="3952240" y="1004561"/>
            <a:ext cx="4988560" cy="3785652"/>
          </a:xfrm>
          <a:prstGeom prst="rect">
            <a:avLst/>
          </a:prstGeom>
          <a:noFill/>
        </p:spPr>
        <p:txBody>
          <a:bodyPr wrap="square" rtlCol="0">
            <a:spAutoFit/>
          </a:bodyPr>
          <a:lstStyle/>
          <a:p>
            <a:r>
              <a:rPr lang="en-US" sz="2400" dirty="0"/>
              <a:t>As a tradition, we take the Bible </a:t>
            </a:r>
            <a:r>
              <a:rPr lang="en-US" sz="2400" i="1" u="sng" dirty="0"/>
              <a:t>very</a:t>
            </a:r>
            <a:r>
              <a:rPr lang="en-US" sz="2400" dirty="0"/>
              <a:t> seriously. In this study, we will carefully examine the complete witness of Scripture.</a:t>
            </a:r>
          </a:p>
          <a:p>
            <a:endParaRPr lang="en-US" sz="2400" dirty="0"/>
          </a:p>
          <a:p>
            <a:r>
              <a:rPr lang="en-US" sz="2400" dirty="0"/>
              <a:t>I will not ask you to ignore the Bible. I will ask you to closely examine what it says and how we read it. I will probably challenge you to read it differently.</a:t>
            </a:r>
          </a:p>
        </p:txBody>
      </p:sp>
    </p:spTree>
    <p:extLst>
      <p:ext uri="{BB962C8B-B14F-4D97-AF65-F5344CB8AC3E}">
        <p14:creationId xmlns:p14="http://schemas.microsoft.com/office/powerpoint/2010/main" val="316618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465543" y="12700"/>
            <a:ext cx="5678457" cy="5117941"/>
          </a:xfrm>
        </p:spPr>
        <p:txBody>
          <a:bodyPr>
            <a:normAutofit/>
          </a:bodyPr>
          <a:lstStyle/>
          <a:p>
            <a:r>
              <a:rPr lang="en-US" sz="6000" dirty="0">
                <a:effectLst>
                  <a:outerShdw blurRad="50800" dist="38100" algn="l" rotWithShape="0">
                    <a:prstClr val="black">
                      <a:alpha val="40000"/>
                    </a:prstClr>
                  </a:outerShdw>
                </a:effectLst>
              </a:rPr>
              <a:t>Definition</a:t>
            </a:r>
            <a:br>
              <a:rPr lang="en-US" sz="6000" dirty="0">
                <a:effectLst>
                  <a:outerShdw blurRad="50800" dist="38100" algn="l" rotWithShape="0">
                    <a:prstClr val="black">
                      <a:alpha val="40000"/>
                    </a:prstClr>
                  </a:outerShdw>
                </a:effectLst>
              </a:rPr>
            </a:br>
            <a:r>
              <a:rPr lang="en-US" sz="6000" dirty="0">
                <a:effectLst>
                  <a:outerShdw blurRad="50800" dist="38100" algn="l" rotWithShape="0">
                    <a:prstClr val="black">
                      <a:alpha val="40000"/>
                    </a:prstClr>
                  </a:outerShdw>
                </a:effectLst>
              </a:rPr>
              <a:t>of Terms</a:t>
            </a:r>
          </a:p>
        </p:txBody>
      </p:sp>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169262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lstStyle/>
          <a:p>
            <a:r>
              <a:rPr lang="en-US" dirty="0"/>
              <a:t>Patriarchy</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402080"/>
            <a:ext cx="4693919" cy="3108543"/>
          </a:xfrm>
          <a:prstGeom prst="rect">
            <a:avLst/>
          </a:prstGeom>
          <a:noFill/>
        </p:spPr>
        <p:txBody>
          <a:bodyPr wrap="square" rtlCol="0">
            <a:spAutoFit/>
          </a:bodyPr>
          <a:lstStyle/>
          <a:p>
            <a:r>
              <a:rPr lang="en-US" sz="2000" dirty="0"/>
              <a:t>A social organization marked by the supremacy of the father in the clan or family, the legal dependence of wives and children, and the reckoning of descent and inheritance in the male line.</a:t>
            </a:r>
          </a:p>
          <a:p>
            <a:endParaRPr lang="en-US" sz="2000" dirty="0"/>
          </a:p>
          <a:p>
            <a:r>
              <a:rPr lang="en-US" sz="2000" dirty="0"/>
              <a:t>Broadly: Control by men of a disproportionately large share of power.</a:t>
            </a:r>
            <a:endParaRPr lang="en-US" dirty="0"/>
          </a:p>
          <a:p>
            <a:endParaRPr lang="en-US" dirty="0"/>
          </a:p>
          <a:p>
            <a:pPr algn="r"/>
            <a:r>
              <a:rPr lang="en-US" dirty="0"/>
              <a:t>Merriam-Webster Dictionary</a:t>
            </a:r>
          </a:p>
        </p:txBody>
      </p:sp>
    </p:spTree>
    <p:extLst>
      <p:ext uri="{BB962C8B-B14F-4D97-AF65-F5344CB8AC3E}">
        <p14:creationId xmlns:p14="http://schemas.microsoft.com/office/powerpoint/2010/main" val="372417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lstStyle/>
          <a:p>
            <a:r>
              <a:rPr lang="en-US" dirty="0"/>
              <a:t>Androcentric</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402080"/>
            <a:ext cx="4693919" cy="2554545"/>
          </a:xfrm>
          <a:prstGeom prst="rect">
            <a:avLst/>
          </a:prstGeom>
          <a:noFill/>
        </p:spPr>
        <p:txBody>
          <a:bodyPr wrap="square" rtlCol="0">
            <a:spAutoFit/>
          </a:bodyPr>
          <a:lstStyle/>
          <a:p>
            <a:r>
              <a:rPr lang="en-US" sz="2800" dirty="0"/>
              <a:t>Centered on, dominated by, or concerned primarily with men as opposed to women. Cf. gynocentric, adj.</a:t>
            </a:r>
          </a:p>
          <a:p>
            <a:endParaRPr lang="en-US" sz="2400" dirty="0"/>
          </a:p>
          <a:p>
            <a:pPr algn="r"/>
            <a:r>
              <a:rPr lang="en-US" sz="2400" dirty="0"/>
              <a:t>Oxford English Dictionary</a:t>
            </a:r>
          </a:p>
        </p:txBody>
      </p:sp>
    </p:spTree>
    <p:extLst>
      <p:ext uri="{BB962C8B-B14F-4D97-AF65-F5344CB8AC3E}">
        <p14:creationId xmlns:p14="http://schemas.microsoft.com/office/powerpoint/2010/main" val="360518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18730</TotalTime>
  <Words>2216</Words>
  <Application>Microsoft Macintosh PowerPoint</Application>
  <PresentationFormat>On-screen Show (16:9)</PresentationFormat>
  <Paragraphs>191</Paragraphs>
  <Slides>36</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Black</vt:lpstr>
      <vt:lpstr>Being God’s Image</vt:lpstr>
      <vt:lpstr>Introduction</vt:lpstr>
      <vt:lpstr>What does the Bible say about gender roles?</vt:lpstr>
      <vt:lpstr>Introduction</vt:lpstr>
      <vt:lpstr>Why this study? Why now?</vt:lpstr>
      <vt:lpstr>PowerPoint Presentation</vt:lpstr>
      <vt:lpstr>Definition of Terms</vt:lpstr>
      <vt:lpstr>Patriarchy</vt:lpstr>
      <vt:lpstr>Androcentric</vt:lpstr>
      <vt:lpstr>In many ways, the Bible is a patriarchal and androcentric text.</vt:lpstr>
      <vt:lpstr>Reading the Bible</vt:lpstr>
      <vt:lpstr>Reading the Bible, cont.</vt:lpstr>
      <vt:lpstr>PowerPoint Presentation</vt:lpstr>
      <vt:lpstr>Complementarianism</vt:lpstr>
      <vt:lpstr>Egalitarianism</vt:lpstr>
      <vt:lpstr>Some Common (Mis)Perceptions</vt:lpstr>
      <vt:lpstr>What is the “Traditional” View?</vt:lpstr>
      <vt:lpstr>What is the “Traditional” View?</vt:lpstr>
      <vt:lpstr>What is the “Traditional” View?</vt:lpstr>
      <vt:lpstr>What is the “Traditional” View?</vt:lpstr>
      <vt:lpstr>What is the “Traditional” View?</vt:lpstr>
      <vt:lpstr>Traditionalism</vt:lpstr>
      <vt:lpstr>Some Common (Mis)Perceptions</vt:lpstr>
      <vt:lpstr>Dissenting Voices</vt:lpstr>
      <vt:lpstr>Dissenting Voices</vt:lpstr>
      <vt:lpstr>Dissenting Voices</vt:lpstr>
      <vt:lpstr>Dissenting Voices</vt:lpstr>
      <vt:lpstr>Elizabeth Cady Stanton</vt:lpstr>
      <vt:lpstr>Elizabeth Cady Stanton</vt:lpstr>
      <vt:lpstr>Egalitarianism</vt:lpstr>
      <vt:lpstr>Our Path Forward</vt:lpstr>
      <vt:lpstr>PowerPoint Presentation</vt:lpstr>
      <vt:lpstr>Example</vt:lpstr>
      <vt:lpstr>Example</vt:lpstr>
      <vt:lpstr>Summary</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Supper</dc:title>
  <dc:creator>Rob Kranz</dc:creator>
  <cp:lastModifiedBy>Rob Kranz</cp:lastModifiedBy>
  <cp:revision>872</cp:revision>
  <cp:lastPrinted>2023-01-29T03:14:22Z</cp:lastPrinted>
  <dcterms:created xsi:type="dcterms:W3CDTF">2014-10-04T23:26:39Z</dcterms:created>
  <dcterms:modified xsi:type="dcterms:W3CDTF">2024-01-21T14:30:37Z</dcterms:modified>
</cp:coreProperties>
</file>