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649" r:id="rId2"/>
    <p:sldId id="1132" r:id="rId3"/>
    <p:sldId id="1133" r:id="rId4"/>
    <p:sldId id="1128" r:id="rId5"/>
    <p:sldId id="1193" r:id="rId6"/>
    <p:sldId id="1222" r:id="rId7"/>
    <p:sldId id="1207" r:id="rId8"/>
    <p:sldId id="1209" r:id="rId9"/>
    <p:sldId id="1223" r:id="rId10"/>
    <p:sldId id="1224" r:id="rId11"/>
    <p:sldId id="1225" r:id="rId12"/>
    <p:sldId id="1226" r:id="rId13"/>
    <p:sldId id="1227" r:id="rId14"/>
    <p:sldId id="1228" r:id="rId15"/>
    <p:sldId id="1229" r:id="rId16"/>
    <p:sldId id="1230" r:id="rId17"/>
    <p:sldId id="1231" r:id="rId18"/>
    <p:sldId id="1232" r:id="rId19"/>
    <p:sldId id="1233" r:id="rId20"/>
    <p:sldId id="1234" r:id="rId21"/>
    <p:sldId id="1235" r:id="rId22"/>
    <p:sldId id="1237" r:id="rId23"/>
    <p:sldId id="1241" r:id="rId24"/>
    <p:sldId id="1238" r:id="rId25"/>
    <p:sldId id="1239" r:id="rId26"/>
    <p:sldId id="1240" r:id="rId27"/>
    <p:sldId id="281" r:id="rId28"/>
    <p:sldId id="791" r:id="rId2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78"/>
    <p:restoredTop sz="92748"/>
  </p:normalViewPr>
  <p:slideViewPr>
    <p:cSldViewPr snapToGrid="0" snapToObjects="1">
      <p:cViewPr varScale="1">
        <p:scale>
          <a:sx n="134" d="100"/>
          <a:sy n="134" d="100"/>
        </p:scale>
        <p:origin x="376" y="168"/>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4/29/24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4/29/24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5</a:t>
            </a:fld>
            <a:endParaRPr lang="en-US"/>
          </a:p>
        </p:txBody>
      </p:sp>
    </p:spTree>
    <p:extLst>
      <p:ext uri="{BB962C8B-B14F-4D97-AF65-F5344CB8AC3E}">
        <p14:creationId xmlns:p14="http://schemas.microsoft.com/office/powerpoint/2010/main" val="72048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53428fdd7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653428fdd7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4/29/24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4/29/24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4/29/24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4/29/24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DD45-9927-3B09-0D67-6129A086F694}"/>
              </a:ext>
            </a:extLst>
          </p:cNvPr>
          <p:cNvSpPr txBox="1"/>
          <p:nvPr/>
        </p:nvSpPr>
        <p:spPr>
          <a:xfrm>
            <a:off x="809621" y="687825"/>
            <a:ext cx="7629525" cy="584775"/>
          </a:xfrm>
          <a:prstGeom prst="rect">
            <a:avLst/>
          </a:prstGeom>
          <a:noFill/>
        </p:spPr>
        <p:txBody>
          <a:bodyPr wrap="square" rtlCol="0">
            <a:spAutoFit/>
          </a:bodyPr>
          <a:lstStyle/>
          <a:p>
            <a:pPr algn="ctr"/>
            <a:r>
              <a:rPr lang="en-US" sz="3200" dirty="0"/>
              <a:t>“Upper” and “Lower” are relative terms</a:t>
            </a:r>
          </a:p>
        </p:txBody>
      </p:sp>
      <p:sp>
        <p:nvSpPr>
          <p:cNvPr id="4" name="TextBox 3">
            <a:extLst>
              <a:ext uri="{FF2B5EF4-FFF2-40B4-BE49-F238E27FC236}">
                <a16:creationId xmlns:a16="http://schemas.microsoft.com/office/drawing/2014/main" id="{39F5703B-F881-8294-3317-127674FA4FB7}"/>
              </a:ext>
            </a:extLst>
          </p:cNvPr>
          <p:cNvSpPr txBox="1"/>
          <p:nvPr/>
        </p:nvSpPr>
        <p:spPr>
          <a:xfrm>
            <a:off x="809621" y="1537425"/>
            <a:ext cx="7629525" cy="584775"/>
          </a:xfrm>
          <a:prstGeom prst="rect">
            <a:avLst/>
          </a:prstGeom>
          <a:noFill/>
        </p:spPr>
        <p:txBody>
          <a:bodyPr wrap="square" rtlCol="0">
            <a:spAutoFit/>
          </a:bodyPr>
          <a:lstStyle/>
          <a:p>
            <a:pPr algn="ctr"/>
            <a:r>
              <a:rPr lang="en-US" sz="3200" dirty="0"/>
              <a:t>There’s always someone higher (and lower)</a:t>
            </a:r>
          </a:p>
        </p:txBody>
      </p:sp>
      <p:sp>
        <p:nvSpPr>
          <p:cNvPr id="3" name="TextBox 2">
            <a:extLst>
              <a:ext uri="{FF2B5EF4-FFF2-40B4-BE49-F238E27FC236}">
                <a16:creationId xmlns:a16="http://schemas.microsoft.com/office/drawing/2014/main" id="{DF32E5A6-5756-FFE9-DA08-384C45425C09}"/>
              </a:ext>
            </a:extLst>
          </p:cNvPr>
          <p:cNvSpPr txBox="1"/>
          <p:nvPr/>
        </p:nvSpPr>
        <p:spPr>
          <a:xfrm>
            <a:off x="809621" y="2387025"/>
            <a:ext cx="7629525" cy="584775"/>
          </a:xfrm>
          <a:prstGeom prst="rect">
            <a:avLst/>
          </a:prstGeom>
          <a:noFill/>
        </p:spPr>
        <p:txBody>
          <a:bodyPr wrap="square" rtlCol="0">
            <a:spAutoFit/>
          </a:bodyPr>
          <a:lstStyle/>
          <a:p>
            <a:pPr algn="ctr"/>
            <a:r>
              <a:rPr lang="en-US" sz="3200" dirty="0"/>
              <a:t>Who is at the top of the patronage system?</a:t>
            </a:r>
          </a:p>
        </p:txBody>
      </p:sp>
      <p:sp>
        <p:nvSpPr>
          <p:cNvPr id="5" name="TextBox 4">
            <a:extLst>
              <a:ext uri="{FF2B5EF4-FFF2-40B4-BE49-F238E27FC236}">
                <a16:creationId xmlns:a16="http://schemas.microsoft.com/office/drawing/2014/main" id="{B3BFCA28-FFFB-A3D6-A190-70F8F7EEC2C3}"/>
              </a:ext>
            </a:extLst>
          </p:cNvPr>
          <p:cNvSpPr txBox="1"/>
          <p:nvPr/>
        </p:nvSpPr>
        <p:spPr>
          <a:xfrm>
            <a:off x="809621" y="3236625"/>
            <a:ext cx="7629525" cy="584775"/>
          </a:xfrm>
          <a:prstGeom prst="rect">
            <a:avLst/>
          </a:prstGeom>
          <a:noFill/>
        </p:spPr>
        <p:txBody>
          <a:bodyPr wrap="square" rtlCol="0">
            <a:spAutoFit/>
          </a:bodyPr>
          <a:lstStyle/>
          <a:p>
            <a:pPr algn="ctr"/>
            <a:r>
              <a:rPr lang="en-US" sz="3200" dirty="0"/>
              <a:t>The gods</a:t>
            </a:r>
          </a:p>
        </p:txBody>
      </p:sp>
      <p:sp>
        <p:nvSpPr>
          <p:cNvPr id="6" name="TextBox 5">
            <a:extLst>
              <a:ext uri="{FF2B5EF4-FFF2-40B4-BE49-F238E27FC236}">
                <a16:creationId xmlns:a16="http://schemas.microsoft.com/office/drawing/2014/main" id="{BA77D28B-3E77-DD03-C8AD-E9291843DCE3}"/>
              </a:ext>
            </a:extLst>
          </p:cNvPr>
          <p:cNvSpPr txBox="1"/>
          <p:nvPr/>
        </p:nvSpPr>
        <p:spPr>
          <a:xfrm>
            <a:off x="809621" y="4086225"/>
            <a:ext cx="7629525" cy="584775"/>
          </a:xfrm>
          <a:prstGeom prst="rect">
            <a:avLst/>
          </a:prstGeom>
          <a:noFill/>
        </p:spPr>
        <p:txBody>
          <a:bodyPr wrap="square" rtlCol="0">
            <a:spAutoFit/>
          </a:bodyPr>
          <a:lstStyle/>
          <a:p>
            <a:pPr algn="ctr"/>
            <a:r>
              <a:rPr lang="en-US" sz="3200" dirty="0"/>
              <a:t>Then Caesar</a:t>
            </a:r>
          </a:p>
        </p:txBody>
      </p:sp>
    </p:spTree>
    <p:extLst>
      <p:ext uri="{BB962C8B-B14F-4D97-AF65-F5344CB8AC3E}">
        <p14:creationId xmlns:p14="http://schemas.microsoft.com/office/powerpoint/2010/main" val="12340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5740-575A-C9D1-9A78-E373E51973B4}"/>
              </a:ext>
            </a:extLst>
          </p:cNvPr>
          <p:cNvSpPr>
            <a:spLocks noGrp="1"/>
          </p:cNvSpPr>
          <p:nvPr>
            <p:ph type="title"/>
          </p:nvPr>
        </p:nvSpPr>
        <p:spPr/>
        <p:txBody>
          <a:bodyPr/>
          <a:lstStyle/>
          <a:p>
            <a:r>
              <a:rPr lang="en-US" dirty="0"/>
              <a:t>Roman Perspective</a:t>
            </a:r>
          </a:p>
        </p:txBody>
      </p:sp>
      <p:sp>
        <p:nvSpPr>
          <p:cNvPr id="3" name="Content Placeholder 2">
            <a:extLst>
              <a:ext uri="{FF2B5EF4-FFF2-40B4-BE49-F238E27FC236}">
                <a16:creationId xmlns:a16="http://schemas.microsoft.com/office/drawing/2014/main" id="{18ECD715-2F0D-5A78-3952-C63F983BB0B3}"/>
              </a:ext>
            </a:extLst>
          </p:cNvPr>
          <p:cNvSpPr>
            <a:spLocks noGrp="1"/>
          </p:cNvSpPr>
          <p:nvPr>
            <p:ph idx="1"/>
          </p:nvPr>
        </p:nvSpPr>
        <p:spPr/>
        <p:txBody>
          <a:bodyPr/>
          <a:lstStyle/>
          <a:p>
            <a:r>
              <a:rPr lang="en-US" dirty="0"/>
              <a:t>The gods are the ultimate patrons.</a:t>
            </a:r>
          </a:p>
          <a:p>
            <a:r>
              <a:rPr lang="en-US" dirty="0"/>
              <a:t>However, the gods are generally remote and can’t be bothered with the affairs of humans.</a:t>
            </a:r>
          </a:p>
          <a:p>
            <a:r>
              <a:rPr lang="en-US" dirty="0"/>
              <a:t>Caesar is the authorized agent of the gods to bestow their divine gifts upon the people.</a:t>
            </a:r>
          </a:p>
        </p:txBody>
      </p:sp>
    </p:spTree>
    <p:extLst>
      <p:ext uri="{BB962C8B-B14F-4D97-AF65-F5344CB8AC3E}">
        <p14:creationId xmlns:p14="http://schemas.microsoft.com/office/powerpoint/2010/main" val="11211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5740-575A-C9D1-9A78-E373E51973B4}"/>
              </a:ext>
            </a:extLst>
          </p:cNvPr>
          <p:cNvSpPr>
            <a:spLocks noGrp="1"/>
          </p:cNvSpPr>
          <p:nvPr>
            <p:ph type="title"/>
          </p:nvPr>
        </p:nvSpPr>
        <p:spPr/>
        <p:txBody>
          <a:bodyPr/>
          <a:lstStyle/>
          <a:p>
            <a:r>
              <a:rPr lang="en-US" dirty="0"/>
              <a:t>Roman Perspective</a:t>
            </a:r>
          </a:p>
        </p:txBody>
      </p:sp>
      <p:sp>
        <p:nvSpPr>
          <p:cNvPr id="3" name="Content Placeholder 2">
            <a:extLst>
              <a:ext uri="{FF2B5EF4-FFF2-40B4-BE49-F238E27FC236}">
                <a16:creationId xmlns:a16="http://schemas.microsoft.com/office/drawing/2014/main" id="{18ECD715-2F0D-5A78-3952-C63F983BB0B3}"/>
              </a:ext>
            </a:extLst>
          </p:cNvPr>
          <p:cNvSpPr>
            <a:spLocks noGrp="1"/>
          </p:cNvSpPr>
          <p:nvPr>
            <p:ph idx="1"/>
          </p:nvPr>
        </p:nvSpPr>
        <p:spPr/>
        <p:txBody>
          <a:bodyPr>
            <a:normAutofit fontScale="92500" lnSpcReduction="10000"/>
          </a:bodyPr>
          <a:lstStyle/>
          <a:p>
            <a:r>
              <a:rPr lang="en-US" dirty="0"/>
              <a:t>Caesar becomes the patron of regional leaders</a:t>
            </a:r>
          </a:p>
          <a:p>
            <a:r>
              <a:rPr lang="en-US" dirty="0"/>
              <a:t>Regional leaders become patrons of local aristocracy.</a:t>
            </a:r>
          </a:p>
          <a:p>
            <a:r>
              <a:rPr lang="en-US" dirty="0"/>
              <a:t>Local aristocracy becomes patrons for lower levels.</a:t>
            </a:r>
          </a:p>
          <a:p>
            <a:r>
              <a:rPr lang="en-US" dirty="0"/>
              <a:t>The ultimate “trickle down” economics and</a:t>
            </a:r>
            <a:br>
              <a:rPr lang="en-US" dirty="0"/>
            </a:br>
            <a:r>
              <a:rPr lang="en-US" dirty="0"/>
              <a:t>social control.</a:t>
            </a:r>
          </a:p>
        </p:txBody>
      </p:sp>
    </p:spTree>
    <p:extLst>
      <p:ext uri="{BB962C8B-B14F-4D97-AF65-F5344CB8AC3E}">
        <p14:creationId xmlns:p14="http://schemas.microsoft.com/office/powerpoint/2010/main" val="14684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5740-575A-C9D1-9A78-E373E51973B4}"/>
              </a:ext>
            </a:extLst>
          </p:cNvPr>
          <p:cNvSpPr>
            <a:spLocks noGrp="1"/>
          </p:cNvSpPr>
          <p:nvPr>
            <p:ph type="title"/>
          </p:nvPr>
        </p:nvSpPr>
        <p:spPr/>
        <p:txBody>
          <a:bodyPr/>
          <a:lstStyle/>
          <a:p>
            <a:r>
              <a:rPr lang="en-US" dirty="0"/>
              <a:t>Roman Perspective</a:t>
            </a:r>
          </a:p>
        </p:txBody>
      </p:sp>
      <p:sp>
        <p:nvSpPr>
          <p:cNvPr id="3" name="Content Placeholder 2">
            <a:extLst>
              <a:ext uri="{FF2B5EF4-FFF2-40B4-BE49-F238E27FC236}">
                <a16:creationId xmlns:a16="http://schemas.microsoft.com/office/drawing/2014/main" id="{18ECD715-2F0D-5A78-3952-C63F983BB0B3}"/>
              </a:ext>
            </a:extLst>
          </p:cNvPr>
          <p:cNvSpPr>
            <a:spLocks noGrp="1"/>
          </p:cNvSpPr>
          <p:nvPr>
            <p:ph idx="1"/>
          </p:nvPr>
        </p:nvSpPr>
        <p:spPr/>
        <p:txBody>
          <a:bodyPr>
            <a:normAutofit fontScale="92500" lnSpcReduction="20000"/>
          </a:bodyPr>
          <a:lstStyle/>
          <a:p>
            <a:r>
              <a:rPr lang="en-US" dirty="0"/>
              <a:t>Because Caesar is the authorized agent of the gods (</a:t>
            </a:r>
            <a:r>
              <a:rPr lang="en-US" i="1" dirty="0" err="1"/>
              <a:t>deus</a:t>
            </a:r>
            <a:r>
              <a:rPr lang="en-US" dirty="0"/>
              <a:t>), the Senate proclaims him to be “divine” (</a:t>
            </a:r>
            <a:r>
              <a:rPr lang="en-US" i="1" dirty="0"/>
              <a:t>divi</a:t>
            </a:r>
            <a:r>
              <a:rPr lang="en-US" dirty="0"/>
              <a:t>) and declares him a “son of god.”</a:t>
            </a:r>
          </a:p>
          <a:p>
            <a:r>
              <a:rPr lang="en-US" dirty="0"/>
              <a:t>He is NOT a god (</a:t>
            </a:r>
            <a:r>
              <a:rPr lang="en-US" i="1" dirty="0" err="1"/>
              <a:t>deus</a:t>
            </a:r>
            <a:r>
              <a:rPr lang="en-US" dirty="0"/>
              <a:t>).</a:t>
            </a:r>
          </a:p>
          <a:p>
            <a:r>
              <a:rPr lang="en-US" dirty="0"/>
              <a:t>He is divine (</a:t>
            </a:r>
            <a:r>
              <a:rPr lang="en-US" i="1" dirty="0"/>
              <a:t>divi</a:t>
            </a:r>
            <a:r>
              <a:rPr lang="en-US" dirty="0"/>
              <a:t>)—there’s a difference.</a:t>
            </a:r>
          </a:p>
          <a:p>
            <a:r>
              <a:rPr lang="en-US" dirty="0"/>
              <a:t>Because Caesar is the representative of the gods, he is worthy of glory and honor.</a:t>
            </a:r>
          </a:p>
          <a:p>
            <a:pPr lvl="1"/>
            <a:r>
              <a:rPr lang="en-US" dirty="0"/>
              <a:t>He is to be worshipped.</a:t>
            </a:r>
          </a:p>
        </p:txBody>
      </p:sp>
    </p:spTree>
    <p:extLst>
      <p:ext uri="{BB962C8B-B14F-4D97-AF65-F5344CB8AC3E}">
        <p14:creationId xmlns:p14="http://schemas.microsoft.com/office/powerpoint/2010/main" val="135212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87BB-2EDD-4302-FFA4-5042D7F087E2}"/>
              </a:ext>
            </a:extLst>
          </p:cNvPr>
          <p:cNvSpPr>
            <a:spLocks noGrp="1"/>
          </p:cNvSpPr>
          <p:nvPr>
            <p:ph type="title"/>
          </p:nvPr>
        </p:nvSpPr>
        <p:spPr/>
        <p:txBody>
          <a:bodyPr/>
          <a:lstStyle/>
          <a:p>
            <a:r>
              <a:rPr lang="en-US" i="1" dirty="0"/>
              <a:t>Res Gestae Divi </a:t>
            </a:r>
            <a:r>
              <a:rPr lang="en-US" i="1" dirty="0" err="1"/>
              <a:t>Augusti</a:t>
            </a:r>
            <a:endParaRPr lang="en-US" i="1" dirty="0"/>
          </a:p>
        </p:txBody>
      </p:sp>
      <p:sp>
        <p:nvSpPr>
          <p:cNvPr id="3" name="TextBox 2">
            <a:extLst>
              <a:ext uri="{FF2B5EF4-FFF2-40B4-BE49-F238E27FC236}">
                <a16:creationId xmlns:a16="http://schemas.microsoft.com/office/drawing/2014/main" id="{3DA5792F-BD24-07A1-65F8-EBDC1355456C}"/>
              </a:ext>
            </a:extLst>
          </p:cNvPr>
          <p:cNvSpPr txBox="1"/>
          <p:nvPr/>
        </p:nvSpPr>
        <p:spPr>
          <a:xfrm>
            <a:off x="457200" y="1956619"/>
            <a:ext cx="8229599" cy="2585323"/>
          </a:xfrm>
          <a:prstGeom prst="rect">
            <a:avLst/>
          </a:prstGeom>
          <a:noFill/>
        </p:spPr>
        <p:txBody>
          <a:bodyPr wrap="square" rtlCol="0">
            <a:spAutoFit/>
          </a:bodyPr>
          <a:lstStyle/>
          <a:p>
            <a:r>
              <a:rPr lang="en-US" dirty="0"/>
              <a:t>17. Four times I assisted the treasury </a:t>
            </a:r>
            <a:r>
              <a:rPr lang="en-US" dirty="0">
                <a:solidFill>
                  <a:srgbClr val="FFFF00"/>
                </a:solidFill>
              </a:rPr>
              <a:t>with my own money</a:t>
            </a:r>
            <a:r>
              <a:rPr lang="en-US" dirty="0"/>
              <a:t>, so that I transferred to the administrators of the treasury 150,000,000 sesterces. In the consulship of Marcus Lepidus and Lucius </a:t>
            </a:r>
            <a:r>
              <a:rPr lang="en-US" dirty="0" err="1"/>
              <a:t>Arruntius</a:t>
            </a:r>
            <a:r>
              <a:rPr lang="en-US" dirty="0"/>
              <a:t> [AD 6], when the military treasury was founded by my advice for the purpose of paying rewards to soldiers who had served for twenty years or more, I transferred to it </a:t>
            </a:r>
            <a:r>
              <a:rPr lang="en-US" dirty="0">
                <a:solidFill>
                  <a:srgbClr val="FFFF00"/>
                </a:solidFill>
              </a:rPr>
              <a:t>from my own patrimony</a:t>
            </a:r>
            <a:r>
              <a:rPr lang="en-US" dirty="0"/>
              <a:t> 170,000,000 sesterces.</a:t>
            </a:r>
          </a:p>
          <a:p>
            <a:endParaRPr lang="en-US" dirty="0"/>
          </a:p>
          <a:p>
            <a:r>
              <a:rPr lang="en-US" dirty="0"/>
              <a:t>18. From the consulship of </a:t>
            </a:r>
            <a:r>
              <a:rPr lang="en-US" dirty="0" err="1"/>
              <a:t>Gnaeus</a:t>
            </a:r>
            <a:r>
              <a:rPr lang="en-US" dirty="0"/>
              <a:t> and Publius </a:t>
            </a:r>
            <a:r>
              <a:rPr lang="en-US" dirty="0" err="1"/>
              <a:t>Lentulus</a:t>
            </a:r>
            <a:r>
              <a:rPr lang="en-US" dirty="0"/>
              <a:t> [18 BC] onwards, whenever the taxes did not suffice, I made distributions of grain and money </a:t>
            </a:r>
            <a:r>
              <a:rPr lang="en-US" dirty="0">
                <a:solidFill>
                  <a:srgbClr val="FFFF00"/>
                </a:solidFill>
              </a:rPr>
              <a:t>from my own granary and patrimony</a:t>
            </a:r>
            <a:r>
              <a:rPr lang="en-US" dirty="0"/>
              <a:t>, sometimes to 100,000 persons, sometimes to many more.</a:t>
            </a:r>
          </a:p>
        </p:txBody>
      </p:sp>
      <p:sp>
        <p:nvSpPr>
          <p:cNvPr id="4" name="Title 1">
            <a:extLst>
              <a:ext uri="{FF2B5EF4-FFF2-40B4-BE49-F238E27FC236}">
                <a16:creationId xmlns:a16="http://schemas.microsoft.com/office/drawing/2014/main" id="{57367155-CA39-1753-3D74-8C419DDB280F}"/>
              </a:ext>
            </a:extLst>
          </p:cNvPr>
          <p:cNvSpPr txBox="1">
            <a:spLocks/>
          </p:cNvSpPr>
          <p:nvPr/>
        </p:nvSpPr>
        <p:spPr>
          <a:xfrm>
            <a:off x="457199" y="87686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(The Deeds of the Divine Augustus)</a:t>
            </a:r>
          </a:p>
        </p:txBody>
      </p:sp>
    </p:spTree>
    <p:extLst>
      <p:ext uri="{BB962C8B-B14F-4D97-AF65-F5344CB8AC3E}">
        <p14:creationId xmlns:p14="http://schemas.microsoft.com/office/powerpoint/2010/main" val="93697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DD45-9927-3B09-0D67-6129A086F694}"/>
              </a:ext>
            </a:extLst>
          </p:cNvPr>
          <p:cNvSpPr txBox="1"/>
          <p:nvPr/>
        </p:nvSpPr>
        <p:spPr>
          <a:xfrm>
            <a:off x="757237" y="1910030"/>
            <a:ext cx="7629525" cy="1323439"/>
          </a:xfrm>
          <a:prstGeom prst="rect">
            <a:avLst/>
          </a:prstGeom>
          <a:noFill/>
        </p:spPr>
        <p:txBody>
          <a:bodyPr wrap="square" rtlCol="0">
            <a:spAutoFit/>
          </a:bodyPr>
          <a:lstStyle/>
          <a:p>
            <a:pPr algn="ctr"/>
            <a:r>
              <a:rPr lang="en-US" sz="4000" dirty="0"/>
              <a:t>So what does Roman Patronage</a:t>
            </a:r>
          </a:p>
          <a:p>
            <a:pPr algn="ctr"/>
            <a:r>
              <a:rPr lang="en-US" sz="4000" dirty="0"/>
              <a:t>have to do with Jesus and women? </a:t>
            </a:r>
          </a:p>
        </p:txBody>
      </p:sp>
    </p:spTree>
    <p:extLst>
      <p:ext uri="{BB962C8B-B14F-4D97-AF65-F5344CB8AC3E}">
        <p14:creationId xmlns:p14="http://schemas.microsoft.com/office/powerpoint/2010/main" val="12591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A1D181-871E-20F4-1CA9-29D79C10C5D5}"/>
              </a:ext>
            </a:extLst>
          </p:cNvPr>
          <p:cNvSpPr txBox="1"/>
          <p:nvPr/>
        </p:nvSpPr>
        <p:spPr>
          <a:xfrm>
            <a:off x="624348" y="719949"/>
            <a:ext cx="7895303" cy="3231654"/>
          </a:xfrm>
          <a:prstGeom prst="rect">
            <a:avLst/>
          </a:prstGeom>
          <a:noFill/>
        </p:spPr>
        <p:txBody>
          <a:bodyPr wrap="square" rtlCol="0">
            <a:spAutoFit/>
          </a:bodyPr>
          <a:lstStyle/>
          <a:p>
            <a:r>
              <a:rPr lang="en-US" sz="2400" dirty="0"/>
              <a:t>Soon afterwards he went on through cities and villages, proclaiming and bringing the good news of the kingdom of God. The twelve were with him, as well as some women who had been cured of evil spirits and infirmities: Mary, called Magdalene, from whom seven demons had gone out, and Joanna, the wife of Herod’s steward </a:t>
            </a:r>
            <a:r>
              <a:rPr lang="en-US" sz="2400" dirty="0" err="1"/>
              <a:t>Chuza</a:t>
            </a:r>
            <a:r>
              <a:rPr lang="en-US" sz="2400" dirty="0"/>
              <a:t>, and Susanna, and many others, who provided for them out of their resources.</a:t>
            </a:r>
            <a:endParaRPr lang="en-US" dirty="0"/>
          </a:p>
          <a:p>
            <a:endParaRPr lang="en-US" dirty="0"/>
          </a:p>
          <a:p>
            <a:pPr algn="r"/>
            <a:r>
              <a:rPr lang="en-US" dirty="0"/>
              <a:t>Luke 8:1–3 (NRSV)</a:t>
            </a:r>
          </a:p>
        </p:txBody>
      </p:sp>
      <p:sp>
        <p:nvSpPr>
          <p:cNvPr id="3" name="TextBox 2">
            <a:extLst>
              <a:ext uri="{FF2B5EF4-FFF2-40B4-BE49-F238E27FC236}">
                <a16:creationId xmlns:a16="http://schemas.microsoft.com/office/drawing/2014/main" id="{8669E4BE-AA42-707B-98DF-17CB445347ED}"/>
              </a:ext>
            </a:extLst>
          </p:cNvPr>
          <p:cNvSpPr txBox="1"/>
          <p:nvPr/>
        </p:nvSpPr>
        <p:spPr>
          <a:xfrm>
            <a:off x="624348" y="4208207"/>
            <a:ext cx="7895303" cy="584775"/>
          </a:xfrm>
          <a:prstGeom prst="rect">
            <a:avLst/>
          </a:prstGeom>
          <a:noFill/>
        </p:spPr>
        <p:txBody>
          <a:bodyPr wrap="square" rtlCol="0">
            <a:spAutoFit/>
          </a:bodyPr>
          <a:lstStyle/>
          <a:p>
            <a:pPr algn="ctr"/>
            <a:r>
              <a:rPr lang="en-US" sz="3200" dirty="0"/>
              <a:t>Who is supporting Jesus in his ministry?</a:t>
            </a:r>
          </a:p>
        </p:txBody>
      </p:sp>
    </p:spTree>
    <p:extLst>
      <p:ext uri="{BB962C8B-B14F-4D97-AF65-F5344CB8AC3E}">
        <p14:creationId xmlns:p14="http://schemas.microsoft.com/office/powerpoint/2010/main" val="9745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A1D181-871E-20F4-1CA9-29D79C10C5D5}"/>
              </a:ext>
            </a:extLst>
          </p:cNvPr>
          <p:cNvSpPr txBox="1"/>
          <p:nvPr/>
        </p:nvSpPr>
        <p:spPr>
          <a:xfrm>
            <a:off x="624348" y="719949"/>
            <a:ext cx="7895303" cy="3231654"/>
          </a:xfrm>
          <a:prstGeom prst="rect">
            <a:avLst/>
          </a:prstGeom>
          <a:noFill/>
        </p:spPr>
        <p:txBody>
          <a:bodyPr wrap="square" rtlCol="0">
            <a:spAutoFit/>
          </a:bodyPr>
          <a:lstStyle/>
          <a:p>
            <a:r>
              <a:rPr lang="en-US" sz="2400" dirty="0"/>
              <a:t>Soon afterwards he went on through cities and villages, proclaiming and bringing the good news of the kingdom of God. The twelve were with him, as well as some women who had been cured of evil spirits and infirmities: </a:t>
            </a:r>
            <a:r>
              <a:rPr lang="en-US" sz="2400" dirty="0">
                <a:solidFill>
                  <a:srgbClr val="FFFF00"/>
                </a:solidFill>
              </a:rPr>
              <a:t>Mary, called Magdalene, from whom seven demons had gone out, and Joanna, the wife of Herod’s steward </a:t>
            </a:r>
            <a:r>
              <a:rPr lang="en-US" sz="2400" dirty="0" err="1">
                <a:solidFill>
                  <a:srgbClr val="FFFF00"/>
                </a:solidFill>
              </a:rPr>
              <a:t>Chuza</a:t>
            </a:r>
            <a:r>
              <a:rPr lang="en-US" sz="2400" dirty="0">
                <a:solidFill>
                  <a:srgbClr val="FFFF00"/>
                </a:solidFill>
              </a:rPr>
              <a:t>, and Susanna, and many others, who provided for them </a:t>
            </a:r>
            <a:r>
              <a:rPr lang="en-US" sz="2400" b="1" i="1" u="sng" dirty="0">
                <a:solidFill>
                  <a:srgbClr val="FFFF00"/>
                </a:solidFill>
              </a:rPr>
              <a:t>out of their resources</a:t>
            </a:r>
            <a:r>
              <a:rPr lang="en-US" sz="2400" dirty="0">
                <a:solidFill>
                  <a:srgbClr val="FFFF00"/>
                </a:solidFill>
              </a:rPr>
              <a:t>.</a:t>
            </a:r>
            <a:endParaRPr lang="en-US" dirty="0">
              <a:solidFill>
                <a:srgbClr val="FFFF00"/>
              </a:solidFill>
            </a:endParaRPr>
          </a:p>
          <a:p>
            <a:endParaRPr lang="en-US" dirty="0"/>
          </a:p>
          <a:p>
            <a:pPr algn="r"/>
            <a:r>
              <a:rPr lang="en-US" dirty="0"/>
              <a:t>Luke 8:1–3 (NRSV)</a:t>
            </a:r>
          </a:p>
        </p:txBody>
      </p:sp>
      <p:sp>
        <p:nvSpPr>
          <p:cNvPr id="3" name="TextBox 2">
            <a:extLst>
              <a:ext uri="{FF2B5EF4-FFF2-40B4-BE49-F238E27FC236}">
                <a16:creationId xmlns:a16="http://schemas.microsoft.com/office/drawing/2014/main" id="{8669E4BE-AA42-707B-98DF-17CB445347ED}"/>
              </a:ext>
            </a:extLst>
          </p:cNvPr>
          <p:cNvSpPr txBox="1"/>
          <p:nvPr/>
        </p:nvSpPr>
        <p:spPr>
          <a:xfrm>
            <a:off x="624348" y="4208207"/>
            <a:ext cx="7895303" cy="584775"/>
          </a:xfrm>
          <a:prstGeom prst="rect">
            <a:avLst/>
          </a:prstGeom>
          <a:noFill/>
        </p:spPr>
        <p:txBody>
          <a:bodyPr wrap="square" rtlCol="0">
            <a:spAutoFit/>
          </a:bodyPr>
          <a:lstStyle/>
          <a:p>
            <a:pPr algn="ctr"/>
            <a:r>
              <a:rPr lang="en-US" sz="3200" dirty="0"/>
              <a:t>Who is supporting Jesus in his ministry?</a:t>
            </a:r>
          </a:p>
        </p:txBody>
      </p:sp>
    </p:spTree>
    <p:extLst>
      <p:ext uri="{BB962C8B-B14F-4D97-AF65-F5344CB8AC3E}">
        <p14:creationId xmlns:p14="http://schemas.microsoft.com/office/powerpoint/2010/main" val="350196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506C-58BB-0A16-D403-5F4E4E3DEE2E}"/>
              </a:ext>
            </a:extLst>
          </p:cNvPr>
          <p:cNvSpPr>
            <a:spLocks noGrp="1"/>
          </p:cNvSpPr>
          <p:nvPr>
            <p:ph type="title"/>
          </p:nvPr>
        </p:nvSpPr>
        <p:spPr/>
        <p:txBody>
          <a:bodyPr/>
          <a:lstStyle/>
          <a:p>
            <a:r>
              <a:rPr lang="en-US" dirty="0"/>
              <a:t>“Out of their own resources”</a:t>
            </a:r>
          </a:p>
        </p:txBody>
      </p:sp>
      <p:sp>
        <p:nvSpPr>
          <p:cNvPr id="3" name="Content Placeholder 2">
            <a:extLst>
              <a:ext uri="{FF2B5EF4-FFF2-40B4-BE49-F238E27FC236}">
                <a16:creationId xmlns:a16="http://schemas.microsoft.com/office/drawing/2014/main" id="{2EBC4E59-C4BA-11E4-B39E-8137E744EBDF}"/>
              </a:ext>
            </a:extLst>
          </p:cNvPr>
          <p:cNvSpPr>
            <a:spLocks noGrp="1"/>
          </p:cNvSpPr>
          <p:nvPr>
            <p:ph idx="1"/>
          </p:nvPr>
        </p:nvSpPr>
        <p:spPr/>
        <p:txBody>
          <a:bodyPr/>
          <a:lstStyle/>
          <a:p>
            <a:r>
              <a:rPr lang="el-GR" dirty="0" err="1"/>
              <a:t>ἐκ</a:t>
            </a:r>
            <a:r>
              <a:rPr lang="el-GR" dirty="0"/>
              <a:t> </a:t>
            </a:r>
            <a:r>
              <a:rPr lang="el-GR" dirty="0" err="1"/>
              <a:t>τῶν</a:t>
            </a:r>
            <a:r>
              <a:rPr lang="el-GR" dirty="0"/>
              <a:t> </a:t>
            </a:r>
            <a:r>
              <a:rPr lang="el-GR" dirty="0" err="1"/>
              <a:t>ὑπαρχόντων</a:t>
            </a:r>
            <a:r>
              <a:rPr lang="el-GR" dirty="0"/>
              <a:t> </a:t>
            </a:r>
            <a:r>
              <a:rPr lang="el-GR" dirty="0" err="1"/>
              <a:t>αὐταῖς</a:t>
            </a:r>
            <a:endParaRPr lang="en-US" dirty="0"/>
          </a:p>
          <a:p>
            <a:r>
              <a:rPr lang="en-US" dirty="0"/>
              <a:t>A technical term for patronage.</a:t>
            </a:r>
          </a:p>
          <a:p>
            <a:r>
              <a:rPr lang="en-US" dirty="0"/>
              <a:t>Very Common in Greek inscriptions</a:t>
            </a:r>
          </a:p>
          <a:p>
            <a:pPr lvl="1"/>
            <a:r>
              <a:rPr lang="en-US" dirty="0"/>
              <a:t>So common, it often was abbreviated</a:t>
            </a:r>
          </a:p>
          <a:p>
            <a:r>
              <a:rPr lang="en-US" dirty="0"/>
              <a:t>Jesus had women patrons!</a:t>
            </a:r>
          </a:p>
        </p:txBody>
      </p:sp>
    </p:spTree>
    <p:extLst>
      <p:ext uri="{BB962C8B-B14F-4D97-AF65-F5344CB8AC3E}">
        <p14:creationId xmlns:p14="http://schemas.microsoft.com/office/powerpoint/2010/main" val="21591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506C-58BB-0A16-D403-5F4E4E3DEE2E}"/>
              </a:ext>
            </a:extLst>
          </p:cNvPr>
          <p:cNvSpPr>
            <a:spLocks noGrp="1"/>
          </p:cNvSpPr>
          <p:nvPr>
            <p:ph type="title"/>
          </p:nvPr>
        </p:nvSpPr>
        <p:spPr/>
        <p:txBody>
          <a:bodyPr>
            <a:normAutofit fontScale="90000"/>
          </a:bodyPr>
          <a:lstStyle/>
          <a:p>
            <a:r>
              <a:rPr lang="en-US" dirty="0"/>
              <a:t>What is implied about these women?</a:t>
            </a:r>
          </a:p>
        </p:txBody>
      </p:sp>
      <p:sp>
        <p:nvSpPr>
          <p:cNvPr id="3" name="Content Placeholder 2">
            <a:extLst>
              <a:ext uri="{FF2B5EF4-FFF2-40B4-BE49-F238E27FC236}">
                <a16:creationId xmlns:a16="http://schemas.microsoft.com/office/drawing/2014/main" id="{2EBC4E59-C4BA-11E4-B39E-8137E744EBDF}"/>
              </a:ext>
            </a:extLst>
          </p:cNvPr>
          <p:cNvSpPr>
            <a:spLocks noGrp="1"/>
          </p:cNvSpPr>
          <p:nvPr>
            <p:ph idx="1"/>
          </p:nvPr>
        </p:nvSpPr>
        <p:spPr/>
        <p:txBody>
          <a:bodyPr>
            <a:normAutofit/>
          </a:bodyPr>
          <a:lstStyle/>
          <a:p>
            <a:r>
              <a:rPr lang="en-US" dirty="0"/>
              <a:t>They were wealthy.</a:t>
            </a:r>
          </a:p>
          <a:p>
            <a:r>
              <a:rPr lang="en-US" dirty="0"/>
              <a:t>Notice only 1 reference to a husband.</a:t>
            </a:r>
          </a:p>
          <a:p>
            <a:pPr lvl="1"/>
            <a:r>
              <a:rPr lang="en-US" dirty="0"/>
              <a:t>Independence</a:t>
            </a:r>
          </a:p>
          <a:p>
            <a:r>
              <a:rPr lang="en-US" dirty="0"/>
              <a:t>There were quite a few of them.</a:t>
            </a:r>
          </a:p>
          <a:p>
            <a:pPr lvl="1"/>
            <a:r>
              <a:rPr lang="en-US" dirty="0"/>
              <a:t>Only 3 mentioned by name.</a:t>
            </a:r>
          </a:p>
          <a:p>
            <a:r>
              <a:rPr lang="en-US" dirty="0"/>
              <a:t>Patronage implies influence (and honor).</a:t>
            </a:r>
          </a:p>
        </p:txBody>
      </p:sp>
    </p:spTree>
    <p:extLst>
      <p:ext uri="{BB962C8B-B14F-4D97-AF65-F5344CB8AC3E}">
        <p14:creationId xmlns:p14="http://schemas.microsoft.com/office/powerpoint/2010/main" val="30701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0B7F-1374-A3A2-EFF2-B893A51D62CB}"/>
              </a:ext>
            </a:extLst>
          </p:cNvPr>
          <p:cNvSpPr>
            <a:spLocks noGrp="1"/>
          </p:cNvSpPr>
          <p:nvPr>
            <p:ph type="title"/>
          </p:nvPr>
        </p:nvSpPr>
        <p:spPr/>
        <p:txBody>
          <a:bodyPr/>
          <a:lstStyle/>
          <a:p>
            <a:r>
              <a:rPr lang="en-US" dirty="0"/>
              <a:t>Could Women be Patrons?</a:t>
            </a:r>
          </a:p>
        </p:txBody>
      </p:sp>
      <p:sp>
        <p:nvSpPr>
          <p:cNvPr id="3" name="TextBox 2">
            <a:extLst>
              <a:ext uri="{FF2B5EF4-FFF2-40B4-BE49-F238E27FC236}">
                <a16:creationId xmlns:a16="http://schemas.microsoft.com/office/drawing/2014/main" id="{D82B2E77-368B-A255-5E47-689B66B2529E}"/>
              </a:ext>
            </a:extLst>
          </p:cNvPr>
          <p:cNvSpPr txBox="1"/>
          <p:nvPr/>
        </p:nvSpPr>
        <p:spPr>
          <a:xfrm>
            <a:off x="457200" y="1219200"/>
            <a:ext cx="8229600" cy="3231654"/>
          </a:xfrm>
          <a:prstGeom prst="rect">
            <a:avLst/>
          </a:prstGeom>
          <a:noFill/>
        </p:spPr>
        <p:txBody>
          <a:bodyPr wrap="square" rtlCol="0">
            <a:spAutoFit/>
          </a:bodyPr>
          <a:lstStyle/>
          <a:p>
            <a:r>
              <a:rPr lang="en-US" sz="2400" dirty="0"/>
              <a:t>The Council and People </a:t>
            </a:r>
            <a:r>
              <a:rPr lang="en-US" sz="2400" dirty="0" err="1"/>
              <a:t>honoured</a:t>
            </a:r>
            <a:r>
              <a:rPr lang="en-US" sz="2400" dirty="0"/>
              <a:t> </a:t>
            </a:r>
            <a:r>
              <a:rPr lang="en-US" sz="2400" dirty="0" err="1"/>
              <a:t>Menodora</a:t>
            </a:r>
            <a:r>
              <a:rPr lang="en-US" sz="2400" dirty="0"/>
              <a:t> </a:t>
            </a:r>
            <a:r>
              <a:rPr lang="en-US" sz="2400" dirty="0" err="1"/>
              <a:t>Megakleos</a:t>
            </a:r>
            <a:r>
              <a:rPr lang="en-US" sz="2400" dirty="0"/>
              <a:t>, chief-priestess of the </a:t>
            </a:r>
            <a:r>
              <a:rPr lang="en-US" sz="2400" dirty="0" err="1"/>
              <a:t>Sebastoi</a:t>
            </a:r>
            <a:r>
              <a:rPr lang="en-US" sz="2400" dirty="0"/>
              <a:t>, priestess of Demeter and of all the gods, hierophant of the ancestral gods, founder, </a:t>
            </a:r>
            <a:r>
              <a:rPr lang="en-US" sz="2400" dirty="0" err="1"/>
              <a:t>demiourgos</a:t>
            </a:r>
            <a:r>
              <a:rPr lang="en-US" sz="2400" dirty="0"/>
              <a:t>, gymnasiarch paying for the oil, having completed the office of </a:t>
            </a:r>
            <a:r>
              <a:rPr lang="en-US" sz="2400" dirty="0" err="1"/>
              <a:t>dekaprotos</a:t>
            </a:r>
            <a:r>
              <a:rPr lang="en-US" sz="2400" dirty="0"/>
              <a:t>, daughter and grand-daughter and descendant of chief-priests, </a:t>
            </a:r>
            <a:r>
              <a:rPr lang="en-US" sz="2400" dirty="0" err="1"/>
              <a:t>demiourgoi</a:t>
            </a:r>
            <a:r>
              <a:rPr lang="en-US" sz="2400" dirty="0"/>
              <a:t>, gymnasiarchs paying for the oil and </a:t>
            </a:r>
            <a:r>
              <a:rPr lang="en-US" sz="2400" dirty="0" err="1"/>
              <a:t>dekaprotoi</a:t>
            </a:r>
            <a:r>
              <a:rPr lang="en-US" sz="2400" dirty="0"/>
              <a:t>...</a:t>
            </a:r>
            <a:endParaRPr lang="en-US" dirty="0"/>
          </a:p>
          <a:p>
            <a:endParaRPr lang="en-US" dirty="0"/>
          </a:p>
          <a:p>
            <a:pPr algn="r"/>
            <a:r>
              <a:rPr lang="en-US" dirty="0"/>
              <a:t>Inscription of </a:t>
            </a:r>
            <a:r>
              <a:rPr lang="en-US" dirty="0" err="1"/>
              <a:t>Menora</a:t>
            </a:r>
            <a:r>
              <a:rPr lang="en-US" dirty="0"/>
              <a:t> at </a:t>
            </a:r>
            <a:r>
              <a:rPr lang="en-US" dirty="0" err="1"/>
              <a:t>Sillyum</a:t>
            </a:r>
            <a:r>
              <a:rPr lang="en-US" dirty="0"/>
              <a:t> (3rd Cent CE, Asia Minor)</a:t>
            </a:r>
          </a:p>
        </p:txBody>
      </p:sp>
    </p:spTree>
    <p:extLst>
      <p:ext uri="{BB962C8B-B14F-4D97-AF65-F5344CB8AC3E}">
        <p14:creationId xmlns:p14="http://schemas.microsoft.com/office/powerpoint/2010/main" val="16245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0B7F-1374-A3A2-EFF2-B893A51D62CB}"/>
              </a:ext>
            </a:extLst>
          </p:cNvPr>
          <p:cNvSpPr>
            <a:spLocks noGrp="1"/>
          </p:cNvSpPr>
          <p:nvPr>
            <p:ph type="title"/>
          </p:nvPr>
        </p:nvSpPr>
        <p:spPr/>
        <p:txBody>
          <a:bodyPr/>
          <a:lstStyle/>
          <a:p>
            <a:r>
              <a:rPr lang="en-US" dirty="0"/>
              <a:t>Could Women be Patrons?</a:t>
            </a:r>
          </a:p>
        </p:txBody>
      </p:sp>
      <p:sp>
        <p:nvSpPr>
          <p:cNvPr id="3" name="TextBox 2">
            <a:extLst>
              <a:ext uri="{FF2B5EF4-FFF2-40B4-BE49-F238E27FC236}">
                <a16:creationId xmlns:a16="http://schemas.microsoft.com/office/drawing/2014/main" id="{D82B2E77-368B-A255-5E47-689B66B2529E}"/>
              </a:ext>
            </a:extLst>
          </p:cNvPr>
          <p:cNvSpPr txBox="1"/>
          <p:nvPr/>
        </p:nvSpPr>
        <p:spPr>
          <a:xfrm>
            <a:off x="457200" y="1219200"/>
            <a:ext cx="8229600" cy="2862322"/>
          </a:xfrm>
          <a:prstGeom prst="rect">
            <a:avLst/>
          </a:prstGeom>
          <a:noFill/>
        </p:spPr>
        <p:txBody>
          <a:bodyPr wrap="square" rtlCol="0">
            <a:spAutoFit/>
          </a:bodyPr>
          <a:lstStyle/>
          <a:p>
            <a:r>
              <a:rPr lang="en-US" sz="2400" dirty="0"/>
              <a:t>Rufina, a Jewess, head of the synagogue, built the tomb for her freed slaves and the slaves raised in her house. No one else has the right to bury anyone (here). If someone should dare to, he will pay 1,500 denarii to the sacred treasury and 1,000 denarii to the Jewish people. A copy of this inscription has been placed in the (public) archives.</a:t>
            </a:r>
            <a:endParaRPr lang="en-US" dirty="0"/>
          </a:p>
          <a:p>
            <a:endParaRPr lang="en-US" dirty="0"/>
          </a:p>
          <a:p>
            <a:pPr algn="r"/>
            <a:r>
              <a:rPr lang="en-US" dirty="0"/>
              <a:t>Rufina Inscription Smyrna (2nd or 3rd century CE, Asia Minor)</a:t>
            </a:r>
          </a:p>
        </p:txBody>
      </p:sp>
    </p:spTree>
    <p:extLst>
      <p:ext uri="{BB962C8B-B14F-4D97-AF65-F5344CB8AC3E}">
        <p14:creationId xmlns:p14="http://schemas.microsoft.com/office/powerpoint/2010/main" val="9349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931C-AD32-2CBC-F53D-97CDC40FAFFA}"/>
              </a:ext>
            </a:extLst>
          </p:cNvPr>
          <p:cNvSpPr>
            <a:spLocks noGrp="1"/>
          </p:cNvSpPr>
          <p:nvPr>
            <p:ph type="title"/>
          </p:nvPr>
        </p:nvSpPr>
        <p:spPr/>
        <p:txBody>
          <a:bodyPr/>
          <a:lstStyle/>
          <a:p>
            <a:r>
              <a:rPr lang="en-US" dirty="0"/>
              <a:t>Asia Minor Inscription Evidence</a:t>
            </a:r>
          </a:p>
        </p:txBody>
      </p:sp>
      <p:graphicFrame>
        <p:nvGraphicFramePr>
          <p:cNvPr id="3" name="Table 2">
            <a:extLst>
              <a:ext uri="{FF2B5EF4-FFF2-40B4-BE49-F238E27FC236}">
                <a16:creationId xmlns:a16="http://schemas.microsoft.com/office/drawing/2014/main" id="{1BFCC2BC-C93C-81FE-7ED9-751B18C1CDD4}"/>
              </a:ext>
            </a:extLst>
          </p:cNvPr>
          <p:cNvGraphicFramePr>
            <a:graphicFrameLocks noGrp="1"/>
          </p:cNvGraphicFramePr>
          <p:nvPr>
            <p:extLst>
              <p:ext uri="{D42A27DB-BD31-4B8C-83A1-F6EECF244321}">
                <p14:modId xmlns:p14="http://schemas.microsoft.com/office/powerpoint/2010/main" val="1910777177"/>
              </p:ext>
            </p:extLst>
          </p:nvPr>
        </p:nvGraphicFramePr>
        <p:xfrm>
          <a:off x="457200" y="1445340"/>
          <a:ext cx="8229600" cy="3185656"/>
        </p:xfrm>
        <a:graphic>
          <a:graphicData uri="http://schemas.openxmlformats.org/drawingml/2006/table">
            <a:tbl>
              <a:tblPr firstRow="1" firstCol="1" bandRow="1">
                <a:tableStyleId>{D7AC3CCA-C797-4891-BE02-D94E43425B78}</a:tableStyleId>
              </a:tblPr>
              <a:tblGrid>
                <a:gridCol w="1613985">
                  <a:extLst>
                    <a:ext uri="{9D8B030D-6E8A-4147-A177-3AD203B41FA5}">
                      <a16:colId xmlns:a16="http://schemas.microsoft.com/office/drawing/2014/main" val="2037758699"/>
                    </a:ext>
                  </a:extLst>
                </a:gridCol>
                <a:gridCol w="4285261">
                  <a:extLst>
                    <a:ext uri="{9D8B030D-6E8A-4147-A177-3AD203B41FA5}">
                      <a16:colId xmlns:a16="http://schemas.microsoft.com/office/drawing/2014/main" val="2622691605"/>
                    </a:ext>
                  </a:extLst>
                </a:gridCol>
                <a:gridCol w="1087498">
                  <a:extLst>
                    <a:ext uri="{9D8B030D-6E8A-4147-A177-3AD203B41FA5}">
                      <a16:colId xmlns:a16="http://schemas.microsoft.com/office/drawing/2014/main" val="4259492532"/>
                    </a:ext>
                  </a:extLst>
                </a:gridCol>
                <a:gridCol w="1242856">
                  <a:extLst>
                    <a:ext uri="{9D8B030D-6E8A-4147-A177-3AD203B41FA5}">
                      <a16:colId xmlns:a16="http://schemas.microsoft.com/office/drawing/2014/main" val="1525189079"/>
                    </a:ext>
                  </a:extLst>
                </a:gridCol>
              </a:tblGrid>
              <a:tr h="398207">
                <a:tc>
                  <a:txBody>
                    <a:bodyPr/>
                    <a:lstStyle/>
                    <a:p>
                      <a:pPr marL="0" marR="0" algn="ctr">
                        <a:spcBef>
                          <a:spcPts val="0"/>
                        </a:spcBef>
                        <a:spcAft>
                          <a:spcPts val="0"/>
                        </a:spcAft>
                      </a:pPr>
                      <a:r>
                        <a:rPr lang="en-US" sz="1200">
                          <a:effectLst/>
                        </a:rPr>
                        <a:t>Title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Function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Women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Cities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1156701"/>
                  </a:ext>
                </a:extLst>
              </a:tr>
              <a:tr h="398207">
                <a:tc>
                  <a:txBody>
                    <a:bodyPr/>
                    <a:lstStyle/>
                    <a:p>
                      <a:pPr marL="0" marR="0">
                        <a:spcBef>
                          <a:spcPts val="0"/>
                        </a:spcBef>
                        <a:spcAft>
                          <a:spcPts val="0"/>
                        </a:spcAft>
                      </a:pPr>
                      <a:r>
                        <a:rPr lang="en-US" sz="1200">
                          <a:effectLst/>
                        </a:rPr>
                        <a:t>Prytanis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Ceremonial host of the city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99592118"/>
                  </a:ext>
                </a:extLst>
              </a:tr>
              <a:tr h="398207">
                <a:tc>
                  <a:txBody>
                    <a:bodyPr/>
                    <a:lstStyle/>
                    <a:p>
                      <a:pPr marL="0" marR="0">
                        <a:spcBef>
                          <a:spcPts val="0"/>
                        </a:spcBef>
                        <a:spcAft>
                          <a:spcPts val="0"/>
                        </a:spcAft>
                      </a:pPr>
                      <a:r>
                        <a:rPr lang="en-US" sz="1200">
                          <a:effectLst/>
                        </a:rPr>
                        <a:t>Stephanephoros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Presided over civic entertainment for a city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972740"/>
                  </a:ext>
                </a:extLst>
              </a:tr>
              <a:tr h="398207">
                <a:tc>
                  <a:txBody>
                    <a:bodyPr/>
                    <a:lstStyle/>
                    <a:p>
                      <a:pPr marL="0" marR="0">
                        <a:spcBef>
                          <a:spcPts val="0"/>
                        </a:spcBef>
                        <a:spcAft>
                          <a:spcPts val="0"/>
                        </a:spcAft>
                      </a:pPr>
                      <a:r>
                        <a:rPr lang="en-US" sz="1200">
                          <a:effectLst/>
                        </a:rPr>
                        <a:t>Agonothete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Responsibility for city-sponsored competitions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50091456"/>
                  </a:ext>
                </a:extLst>
              </a:tr>
              <a:tr h="398207">
                <a:tc>
                  <a:txBody>
                    <a:bodyPr/>
                    <a:lstStyle/>
                    <a:p>
                      <a:pPr marL="0" marR="0">
                        <a:spcBef>
                          <a:spcPts val="0"/>
                        </a:spcBef>
                        <a:spcAft>
                          <a:spcPts val="0"/>
                        </a:spcAft>
                      </a:pPr>
                      <a:r>
                        <a:rPr lang="en-US" sz="1200">
                          <a:effectLst/>
                        </a:rPr>
                        <a:t>Panegyriarch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Organizer and financier of civic festivals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6626048"/>
                  </a:ext>
                </a:extLst>
              </a:tr>
              <a:tr h="398207">
                <a:tc>
                  <a:txBody>
                    <a:bodyPr/>
                    <a:lstStyle/>
                    <a:p>
                      <a:pPr marL="0" marR="0">
                        <a:spcBef>
                          <a:spcPts val="0"/>
                        </a:spcBef>
                        <a:spcAft>
                          <a:spcPts val="0"/>
                        </a:spcAft>
                      </a:pPr>
                      <a:r>
                        <a:rPr lang="en-US" sz="1200">
                          <a:effectLst/>
                        </a:rPr>
                        <a:t>Hipparchos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“Master of the horse” title of highest civic office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46641464"/>
                  </a:ext>
                </a:extLst>
              </a:tr>
              <a:tr h="398207">
                <a:tc>
                  <a:txBody>
                    <a:bodyPr/>
                    <a:lstStyle/>
                    <a:p>
                      <a:pPr marL="0" marR="0">
                        <a:spcBef>
                          <a:spcPts val="0"/>
                        </a:spcBef>
                        <a:spcAft>
                          <a:spcPts val="0"/>
                        </a:spcAft>
                      </a:pPr>
                      <a:r>
                        <a:rPr lang="en-US" sz="1200">
                          <a:effectLst/>
                        </a:rPr>
                        <a:t>Gerousia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Aristocratic society of elders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99308491"/>
                  </a:ext>
                </a:extLst>
              </a:tr>
              <a:tr h="398207">
                <a:tc>
                  <a:txBody>
                    <a:bodyPr/>
                    <a:lstStyle/>
                    <a:p>
                      <a:pPr marL="0" marR="0">
                        <a:spcBef>
                          <a:spcPts val="0"/>
                        </a:spcBef>
                        <a:spcAft>
                          <a:spcPts val="0"/>
                        </a:spcAft>
                      </a:pPr>
                      <a:r>
                        <a:rPr lang="en-US" sz="1200">
                          <a:effectLst/>
                        </a:rPr>
                        <a:t>Strategos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Magisterial board of the city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dirty="0">
                          <a:effectLst/>
                        </a:rPr>
                        <a:t>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361316"/>
                  </a:ext>
                </a:extLst>
              </a:tr>
            </a:tbl>
          </a:graphicData>
        </a:graphic>
      </p:graphicFrame>
    </p:spTree>
    <p:extLst>
      <p:ext uri="{BB962C8B-B14F-4D97-AF65-F5344CB8AC3E}">
        <p14:creationId xmlns:p14="http://schemas.microsoft.com/office/powerpoint/2010/main" val="373317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8C53B-E968-F2E8-BED0-12E844AF60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76800" y="0"/>
            <a:ext cx="3429000" cy="5143500"/>
          </a:xfrm>
          <a:prstGeom prst="rect">
            <a:avLst/>
          </a:prstGeom>
        </p:spPr>
      </p:pic>
      <p:pic>
        <p:nvPicPr>
          <p:cNvPr id="5" name="Picture 4">
            <a:extLst>
              <a:ext uri="{FF2B5EF4-FFF2-40B4-BE49-F238E27FC236}">
                <a16:creationId xmlns:a16="http://schemas.microsoft.com/office/drawing/2014/main" id="{F7FE90A2-F7D0-87EE-DCBF-096D3E0167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200" y="0"/>
            <a:ext cx="3429000" cy="5143500"/>
          </a:xfrm>
          <a:prstGeom prst="rect">
            <a:avLst/>
          </a:prstGeom>
        </p:spPr>
      </p:pic>
    </p:spTree>
    <p:extLst>
      <p:ext uri="{BB962C8B-B14F-4D97-AF65-F5344CB8AC3E}">
        <p14:creationId xmlns:p14="http://schemas.microsoft.com/office/powerpoint/2010/main" val="11713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931C-AD32-2CBC-F53D-97CDC40FAFFA}"/>
              </a:ext>
            </a:extLst>
          </p:cNvPr>
          <p:cNvSpPr>
            <a:spLocks noGrp="1"/>
          </p:cNvSpPr>
          <p:nvPr>
            <p:ph type="title"/>
          </p:nvPr>
        </p:nvSpPr>
        <p:spPr/>
        <p:txBody>
          <a:bodyPr>
            <a:noAutofit/>
          </a:bodyPr>
          <a:lstStyle/>
          <a:p>
            <a:r>
              <a:rPr lang="en-US" sz="3600" dirty="0"/>
              <a:t>Jewish Women in Synagogue Inscriptions*</a:t>
            </a:r>
          </a:p>
        </p:txBody>
      </p:sp>
      <p:graphicFrame>
        <p:nvGraphicFramePr>
          <p:cNvPr id="4" name="Table 3">
            <a:extLst>
              <a:ext uri="{FF2B5EF4-FFF2-40B4-BE49-F238E27FC236}">
                <a16:creationId xmlns:a16="http://schemas.microsoft.com/office/drawing/2014/main" id="{53A42113-3333-DB9E-8B95-A83C74A00C29}"/>
              </a:ext>
            </a:extLst>
          </p:cNvPr>
          <p:cNvGraphicFramePr>
            <a:graphicFrameLocks noGrp="1"/>
          </p:cNvGraphicFramePr>
          <p:nvPr>
            <p:extLst>
              <p:ext uri="{D42A27DB-BD31-4B8C-83A1-F6EECF244321}">
                <p14:modId xmlns:p14="http://schemas.microsoft.com/office/powerpoint/2010/main" val="1318345204"/>
              </p:ext>
            </p:extLst>
          </p:nvPr>
        </p:nvGraphicFramePr>
        <p:xfrm>
          <a:off x="754626" y="1179621"/>
          <a:ext cx="7634748" cy="3551174"/>
        </p:xfrm>
        <a:graphic>
          <a:graphicData uri="http://schemas.openxmlformats.org/drawingml/2006/table">
            <a:tbl>
              <a:tblPr firstRow="1" bandRow="1">
                <a:tableStyleId>{073A0DAA-6AF3-43AB-8588-CEC1D06C72B9}</a:tableStyleId>
              </a:tblPr>
              <a:tblGrid>
                <a:gridCol w="1548569">
                  <a:extLst>
                    <a:ext uri="{9D8B030D-6E8A-4147-A177-3AD203B41FA5}">
                      <a16:colId xmlns:a16="http://schemas.microsoft.com/office/drawing/2014/main" val="1892110404"/>
                    </a:ext>
                  </a:extLst>
                </a:gridCol>
                <a:gridCol w="4140459">
                  <a:extLst>
                    <a:ext uri="{9D8B030D-6E8A-4147-A177-3AD203B41FA5}">
                      <a16:colId xmlns:a16="http://schemas.microsoft.com/office/drawing/2014/main" val="2089397615"/>
                    </a:ext>
                  </a:extLst>
                </a:gridCol>
                <a:gridCol w="1945720">
                  <a:extLst>
                    <a:ext uri="{9D8B030D-6E8A-4147-A177-3AD203B41FA5}">
                      <a16:colId xmlns:a16="http://schemas.microsoft.com/office/drawing/2014/main" val="899479040"/>
                    </a:ext>
                  </a:extLst>
                </a:gridCol>
              </a:tblGrid>
              <a:tr h="322834">
                <a:tc>
                  <a:txBody>
                    <a:bodyPr/>
                    <a:lstStyle/>
                    <a:p>
                      <a:pPr marL="0" marR="0">
                        <a:spcBef>
                          <a:spcPts val="0"/>
                        </a:spcBef>
                        <a:spcAft>
                          <a:spcPts val="0"/>
                        </a:spcAft>
                      </a:pPr>
                      <a:r>
                        <a:rPr lang="en-US" sz="1600">
                          <a:effectLst/>
                        </a:rPr>
                        <a:t>Name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rPr>
                        <a:t>Title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Location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58251908"/>
                  </a:ext>
                </a:extLst>
              </a:tr>
              <a:tr h="322834">
                <a:tc>
                  <a:txBody>
                    <a:bodyPr/>
                    <a:lstStyle/>
                    <a:p>
                      <a:pPr marL="0" marR="0">
                        <a:spcBef>
                          <a:spcPts val="0"/>
                        </a:spcBef>
                        <a:spcAft>
                          <a:spcPts val="0"/>
                        </a:spcAft>
                      </a:pPr>
                      <a:r>
                        <a:rPr lang="en-US" sz="1600">
                          <a:effectLst/>
                        </a:rPr>
                        <a:t>Theopempte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err="1">
                          <a:effectLst/>
                        </a:rPr>
                        <a:t>ἀρχισυνάγωγος</a:t>
                      </a:r>
                      <a:r>
                        <a:rPr lang="en-US" sz="1600" dirty="0">
                          <a:effectLst/>
                        </a:rPr>
                        <a:t> (Head of Synagogue)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Myndos, Caria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0845228"/>
                  </a:ext>
                </a:extLst>
              </a:tr>
              <a:tr h="322834">
                <a:tc>
                  <a:txBody>
                    <a:bodyPr/>
                    <a:lstStyle/>
                    <a:p>
                      <a:pPr marL="0" marR="0">
                        <a:spcBef>
                          <a:spcPts val="0"/>
                        </a:spcBef>
                        <a:spcAft>
                          <a:spcPts val="0"/>
                        </a:spcAft>
                      </a:pPr>
                      <a:r>
                        <a:rPr lang="en-US" sz="1600" dirty="0">
                          <a:effectLst/>
                        </a:rPr>
                        <a:t>Jael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err="1">
                          <a:effectLst/>
                        </a:rPr>
                        <a:t>ἀρχισυνάγωγος</a:t>
                      </a:r>
                      <a:r>
                        <a:rPr lang="en-US" sz="1600" dirty="0">
                          <a:effectLst/>
                        </a:rPr>
                        <a:t> (Head of Synagogue)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Aphrodisias, Caria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91827676"/>
                  </a:ext>
                </a:extLst>
              </a:tr>
              <a:tr h="322834">
                <a:tc>
                  <a:txBody>
                    <a:bodyPr/>
                    <a:lstStyle/>
                    <a:p>
                      <a:pPr marL="0" marR="0">
                        <a:spcBef>
                          <a:spcPts val="0"/>
                        </a:spcBef>
                        <a:spcAft>
                          <a:spcPts val="0"/>
                        </a:spcAft>
                      </a:pPr>
                      <a:r>
                        <a:rPr lang="en-US" sz="1600">
                          <a:effectLst/>
                        </a:rPr>
                        <a:t>Sophia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a:effectLst/>
                        </a:rPr>
                        <a:t>πρεσβυτέρα </a:t>
                      </a:r>
                      <a:r>
                        <a:rPr lang="en-US" sz="1600" dirty="0">
                          <a:effectLst/>
                        </a:rPr>
                        <a:t>&amp; </a:t>
                      </a:r>
                      <a:r>
                        <a:rPr lang="el-GR" sz="1600" dirty="0" err="1">
                          <a:effectLst/>
                        </a:rPr>
                        <a:t>ἀρχισυναγώγισσα</a:t>
                      </a:r>
                      <a:r>
                        <a:rPr lang="en-US" sz="1600" dirty="0">
                          <a:effectLst/>
                        </a:rPr>
                        <a:t> (Elder)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Crete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005735"/>
                  </a:ext>
                </a:extLst>
              </a:tr>
              <a:tr h="322834">
                <a:tc>
                  <a:txBody>
                    <a:bodyPr/>
                    <a:lstStyle/>
                    <a:p>
                      <a:pPr marL="0" marR="0">
                        <a:spcBef>
                          <a:spcPts val="0"/>
                        </a:spcBef>
                        <a:spcAft>
                          <a:spcPts val="0"/>
                        </a:spcAft>
                      </a:pPr>
                      <a:r>
                        <a:rPr lang="en-US" sz="1600">
                          <a:effectLst/>
                        </a:rPr>
                        <a:t>Peristeria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err="1">
                          <a:effectLst/>
                        </a:rPr>
                        <a:t>ἀρχήγισσα</a:t>
                      </a:r>
                      <a:r>
                        <a:rPr lang="en-US" sz="16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Thebes, Thessaly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64607990"/>
                  </a:ext>
                </a:extLst>
              </a:tr>
              <a:tr h="322834">
                <a:tc>
                  <a:txBody>
                    <a:bodyPr/>
                    <a:lstStyle/>
                    <a:p>
                      <a:pPr marL="0" marR="0">
                        <a:spcBef>
                          <a:spcPts val="0"/>
                        </a:spcBef>
                        <a:spcAft>
                          <a:spcPts val="0"/>
                        </a:spcAft>
                      </a:pPr>
                      <a:r>
                        <a:rPr lang="en-US" sz="1600">
                          <a:effectLst/>
                        </a:rPr>
                        <a:t>Rebecca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a:effectLst/>
                        </a:rPr>
                        <a:t>πρεσβυτέρα</a:t>
                      </a:r>
                      <a:r>
                        <a:rPr lang="en-US" sz="1600" dirty="0">
                          <a:effectLst/>
                        </a:rPr>
                        <a:t> (elder)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Bizye, Thrace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96559194"/>
                  </a:ext>
                </a:extLst>
              </a:tr>
              <a:tr h="322834">
                <a:tc>
                  <a:txBody>
                    <a:bodyPr/>
                    <a:lstStyle/>
                    <a:p>
                      <a:pPr marL="0" marR="0">
                        <a:spcBef>
                          <a:spcPts val="0"/>
                        </a:spcBef>
                        <a:spcAft>
                          <a:spcPts val="0"/>
                        </a:spcAft>
                      </a:pPr>
                      <a:r>
                        <a:rPr lang="en-US" sz="1600">
                          <a:effectLst/>
                        </a:rPr>
                        <a:t>3 Women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a:effectLst/>
                        </a:rPr>
                        <a:t>πρεσβυτέρα</a:t>
                      </a:r>
                      <a:r>
                        <a:rPr lang="en-US" sz="1600" dirty="0">
                          <a:effectLst/>
                        </a:rPr>
                        <a:t>, </a:t>
                      </a:r>
                      <a:r>
                        <a:rPr lang="el-GR" sz="1600" dirty="0">
                          <a:effectLst/>
                        </a:rPr>
                        <a:t>μήτηρ</a:t>
                      </a:r>
                      <a:r>
                        <a:rPr lang="en-US" sz="1600" dirty="0">
                          <a:effectLst/>
                        </a:rPr>
                        <a:t> (elder, mother)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Venosa, Italy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83442337"/>
                  </a:ext>
                </a:extLst>
              </a:tr>
              <a:tr h="322834">
                <a:tc>
                  <a:txBody>
                    <a:bodyPr/>
                    <a:lstStyle/>
                    <a:p>
                      <a:pPr marL="0" marR="0">
                        <a:spcBef>
                          <a:spcPts val="0"/>
                        </a:spcBef>
                        <a:spcAft>
                          <a:spcPts val="0"/>
                        </a:spcAft>
                      </a:pPr>
                      <a:r>
                        <a:rPr lang="en-US" sz="1600">
                          <a:effectLst/>
                        </a:rPr>
                        <a:t>Coelia Paterna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err="1">
                          <a:effectLst/>
                        </a:rPr>
                        <a:t>μάτηρ</a:t>
                      </a:r>
                      <a:r>
                        <a:rPr lang="el-GR" sz="1600" dirty="0">
                          <a:effectLst/>
                        </a:rPr>
                        <a:t> </a:t>
                      </a:r>
                      <a:r>
                        <a:rPr lang="el-GR" sz="1600" dirty="0" err="1">
                          <a:effectLst/>
                        </a:rPr>
                        <a:t>συνάγογαε</a:t>
                      </a:r>
                      <a:r>
                        <a:rPr lang="en-US" sz="1600" dirty="0">
                          <a:effectLst/>
                        </a:rPr>
                        <a:t> (mother of the synagogue)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Venetia, Italy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07796019"/>
                  </a:ext>
                </a:extLst>
              </a:tr>
              <a:tr h="322834">
                <a:tc>
                  <a:txBody>
                    <a:bodyPr/>
                    <a:lstStyle/>
                    <a:p>
                      <a:pPr marL="0" marR="0">
                        <a:spcBef>
                          <a:spcPts val="0"/>
                        </a:spcBef>
                        <a:spcAft>
                          <a:spcPts val="0"/>
                        </a:spcAft>
                      </a:pPr>
                      <a:r>
                        <a:rPr lang="en-US" sz="1600">
                          <a:effectLst/>
                        </a:rPr>
                        <a:t>Sara Ura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err="1">
                          <a:effectLst/>
                        </a:rPr>
                        <a:t>πρεσβύτις</a:t>
                      </a:r>
                      <a:r>
                        <a:rPr lang="en-US" sz="1600" dirty="0">
                          <a:effectLst/>
                        </a:rPr>
                        <a:t> (elder)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Rome, Italy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18154048"/>
                  </a:ext>
                </a:extLst>
              </a:tr>
              <a:tr h="322834">
                <a:tc>
                  <a:txBody>
                    <a:bodyPr/>
                    <a:lstStyle/>
                    <a:p>
                      <a:pPr marL="0" marR="0">
                        <a:spcBef>
                          <a:spcPts val="0"/>
                        </a:spcBef>
                        <a:spcAft>
                          <a:spcPts val="0"/>
                        </a:spcAft>
                      </a:pPr>
                      <a:r>
                        <a:rPr lang="en-US" sz="1600">
                          <a:effectLst/>
                        </a:rPr>
                        <a:t>Guadentia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a:effectLst/>
                        </a:rPr>
                        <a:t>ἱέρισα (</a:t>
                      </a:r>
                      <a:r>
                        <a:rPr lang="en-US" sz="1600">
                          <a:effectLst/>
                        </a:rPr>
                        <a:t>priestess)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rPr>
                        <a:t>Rome, Italy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0722723"/>
                  </a:ext>
                </a:extLst>
              </a:tr>
              <a:tr h="322834">
                <a:tc>
                  <a:txBody>
                    <a:bodyPr/>
                    <a:lstStyle/>
                    <a:p>
                      <a:pPr marL="0" marR="0">
                        <a:spcBef>
                          <a:spcPts val="0"/>
                        </a:spcBef>
                        <a:spcAft>
                          <a:spcPts val="0"/>
                        </a:spcAft>
                      </a:pPr>
                      <a:r>
                        <a:rPr lang="en-US" sz="1600" dirty="0">
                          <a:effectLst/>
                        </a:rPr>
                        <a:t>Eulogia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l-GR" sz="1600" dirty="0">
                          <a:effectLst/>
                        </a:rPr>
                        <a:t>πρεσβυτέρα</a:t>
                      </a:r>
                      <a:r>
                        <a:rPr lang="en-US" sz="1600" dirty="0">
                          <a:effectLst/>
                        </a:rPr>
                        <a:t> (elder)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rPr>
                        <a:t>Malta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74888834"/>
                  </a:ext>
                </a:extLst>
              </a:tr>
            </a:tbl>
          </a:graphicData>
        </a:graphic>
      </p:graphicFrame>
      <p:sp>
        <p:nvSpPr>
          <p:cNvPr id="5" name="TextBox 4">
            <a:extLst>
              <a:ext uri="{FF2B5EF4-FFF2-40B4-BE49-F238E27FC236}">
                <a16:creationId xmlns:a16="http://schemas.microsoft.com/office/drawing/2014/main" id="{795704C8-75A1-BD7A-3D45-203DEE625DF5}"/>
              </a:ext>
            </a:extLst>
          </p:cNvPr>
          <p:cNvSpPr txBox="1"/>
          <p:nvPr/>
        </p:nvSpPr>
        <p:spPr>
          <a:xfrm>
            <a:off x="2187677" y="4799021"/>
            <a:ext cx="6499123" cy="276999"/>
          </a:xfrm>
          <a:prstGeom prst="rect">
            <a:avLst/>
          </a:prstGeom>
          <a:noFill/>
        </p:spPr>
        <p:txBody>
          <a:bodyPr wrap="square" rtlCol="0">
            <a:spAutoFit/>
          </a:bodyPr>
          <a:lstStyle/>
          <a:p>
            <a:pPr algn="r"/>
            <a:r>
              <a:rPr lang="en-US" sz="1200" dirty="0"/>
              <a:t>*2</a:t>
            </a:r>
            <a:r>
              <a:rPr lang="en-US" sz="1200" baseline="30000" dirty="0"/>
              <a:t>nd</a:t>
            </a:r>
            <a:r>
              <a:rPr lang="en-US" sz="1200" dirty="0"/>
              <a:t> – 6</a:t>
            </a:r>
            <a:r>
              <a:rPr lang="en-US" sz="1200" baseline="30000" dirty="0"/>
              <a:t>th</a:t>
            </a:r>
            <a:r>
              <a:rPr lang="en-US" sz="1200" dirty="0"/>
              <a:t> Century CE</a:t>
            </a:r>
          </a:p>
        </p:txBody>
      </p:sp>
    </p:spTree>
    <p:extLst>
      <p:ext uri="{BB962C8B-B14F-4D97-AF65-F5344CB8AC3E}">
        <p14:creationId xmlns:p14="http://schemas.microsoft.com/office/powerpoint/2010/main" val="4503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864B-446E-5E52-987C-96CB6426CF5F}"/>
              </a:ext>
            </a:extLst>
          </p:cNvPr>
          <p:cNvSpPr>
            <a:spLocks noGrp="1"/>
          </p:cNvSpPr>
          <p:nvPr>
            <p:ph type="title"/>
          </p:nvPr>
        </p:nvSpPr>
        <p:spPr/>
        <p:txBody>
          <a:bodyPr/>
          <a:lstStyle/>
          <a:p>
            <a:r>
              <a:rPr lang="en-US" dirty="0"/>
              <a:t>Inscription Evidence (Asia Minor)</a:t>
            </a:r>
          </a:p>
        </p:txBody>
      </p:sp>
      <p:sp>
        <p:nvSpPr>
          <p:cNvPr id="3" name="Content Placeholder 2">
            <a:extLst>
              <a:ext uri="{FF2B5EF4-FFF2-40B4-BE49-F238E27FC236}">
                <a16:creationId xmlns:a16="http://schemas.microsoft.com/office/drawing/2014/main" id="{5BEB678D-BD45-CE57-3316-254CF51BBC86}"/>
              </a:ext>
            </a:extLst>
          </p:cNvPr>
          <p:cNvSpPr>
            <a:spLocks noGrp="1"/>
          </p:cNvSpPr>
          <p:nvPr>
            <p:ph idx="1"/>
          </p:nvPr>
        </p:nvSpPr>
        <p:spPr/>
        <p:txBody>
          <a:bodyPr/>
          <a:lstStyle/>
          <a:p>
            <a:r>
              <a:rPr lang="en-US" dirty="0"/>
              <a:t>2 of the 7 known “Synagogue Leaders” were women.</a:t>
            </a:r>
          </a:p>
          <a:p>
            <a:r>
              <a:rPr lang="en-US" dirty="0"/>
              <a:t>Women were responsible for 36% of the synagogue donations (from inscriptions).</a:t>
            </a:r>
          </a:p>
          <a:p>
            <a:r>
              <a:rPr lang="en-US" dirty="0"/>
              <a:t>Much more prevalent in Asia Minor than in the rest of the Roman Empire.</a:t>
            </a:r>
          </a:p>
        </p:txBody>
      </p:sp>
    </p:spTree>
    <p:extLst>
      <p:ext uri="{BB962C8B-B14F-4D97-AF65-F5344CB8AC3E}">
        <p14:creationId xmlns:p14="http://schemas.microsoft.com/office/powerpoint/2010/main" val="1056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DBD6-C980-463B-0D96-03FA4165C614}"/>
              </a:ext>
            </a:extLst>
          </p:cNvPr>
          <p:cNvSpPr>
            <a:spLocks noGrp="1"/>
          </p:cNvSpPr>
          <p:nvPr>
            <p:ph type="title"/>
          </p:nvPr>
        </p:nvSpPr>
        <p:spPr/>
        <p:txBody>
          <a:bodyPr/>
          <a:lstStyle/>
          <a:p>
            <a:r>
              <a:rPr lang="en-US" dirty="0"/>
              <a:t>Patronage in the Kingdom of God</a:t>
            </a:r>
          </a:p>
        </p:txBody>
      </p:sp>
      <p:sp>
        <p:nvSpPr>
          <p:cNvPr id="3" name="Content Placeholder 2">
            <a:extLst>
              <a:ext uri="{FF2B5EF4-FFF2-40B4-BE49-F238E27FC236}">
                <a16:creationId xmlns:a16="http://schemas.microsoft.com/office/drawing/2014/main" id="{5C6E5C8F-DD90-4BFF-7686-FC817EECFBA3}"/>
              </a:ext>
            </a:extLst>
          </p:cNvPr>
          <p:cNvSpPr>
            <a:spLocks noGrp="1"/>
          </p:cNvSpPr>
          <p:nvPr>
            <p:ph idx="1"/>
          </p:nvPr>
        </p:nvSpPr>
        <p:spPr/>
        <p:txBody>
          <a:bodyPr>
            <a:normAutofit fontScale="70000" lnSpcReduction="20000"/>
          </a:bodyPr>
          <a:lstStyle/>
          <a:p>
            <a:r>
              <a:rPr lang="en-US" dirty="0"/>
              <a:t>Jesus (God’s authorized agent) is the ultimate benefactor.</a:t>
            </a:r>
          </a:p>
          <a:p>
            <a:r>
              <a:rPr lang="en-US" dirty="0"/>
              <a:t>Jesus bestows gifts (grace) to his followers</a:t>
            </a:r>
          </a:p>
          <a:p>
            <a:pPr lvl="1"/>
            <a:r>
              <a:rPr lang="en-US" dirty="0"/>
              <a:t>Healing, food, forgiveness of sins, etc...</a:t>
            </a:r>
          </a:p>
          <a:p>
            <a:r>
              <a:rPr lang="en-US" dirty="0"/>
              <a:t>Their response goes beyond “loyalty and praise.”</a:t>
            </a:r>
          </a:p>
          <a:p>
            <a:r>
              <a:rPr lang="en-US" dirty="0"/>
              <a:t>They become benefactors for not only Jesus, but the entire group.</a:t>
            </a:r>
          </a:p>
          <a:p>
            <a:r>
              <a:rPr lang="en-US" dirty="0"/>
              <a:t>Jesus does not only ensure “payment in kind” for himself, but for his other followers.</a:t>
            </a:r>
          </a:p>
          <a:p>
            <a:r>
              <a:rPr lang="en-US" dirty="0"/>
              <a:t>The women of Luke 8 are the first disciples to model this type of “Kingdom Patronage.”</a:t>
            </a:r>
          </a:p>
        </p:txBody>
      </p:sp>
    </p:spTree>
    <p:extLst>
      <p:ext uri="{BB962C8B-B14F-4D97-AF65-F5344CB8AC3E}">
        <p14:creationId xmlns:p14="http://schemas.microsoft.com/office/powerpoint/2010/main" val="21959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653428fdd7_1_11"/>
          <p:cNvSpPr txBox="1">
            <a:spLocks noGrp="1"/>
          </p:cNvSpPr>
          <p:nvPr>
            <p:ph type="title"/>
          </p:nvPr>
        </p:nvSpPr>
        <p:spPr>
          <a:xfrm>
            <a:off x="457200" y="205979"/>
            <a:ext cx="8229600" cy="857250"/>
          </a:xfrm>
          <a:noFill/>
          <a:ln>
            <a:noFill/>
          </a:ln>
        </p:spPr>
        <p:txBody>
          <a:bodyPr spcFirstLastPara="1" wrap="square" lIns="91425" tIns="45700" rIns="91425" bIns="45700" anchor="ctr" anchorCtr="0">
            <a:noAutofit/>
          </a:bodyPr>
          <a:lstStyle/>
          <a:p>
            <a:pPr lvl="0"/>
            <a:r>
              <a:rPr lang="en-US" dirty="0"/>
              <a:t>Summary</a:t>
            </a:r>
          </a:p>
        </p:txBody>
      </p:sp>
      <p:sp>
        <p:nvSpPr>
          <p:cNvPr id="3" name="Content Placeholder 2">
            <a:extLst>
              <a:ext uri="{FF2B5EF4-FFF2-40B4-BE49-F238E27FC236}">
                <a16:creationId xmlns:a16="http://schemas.microsoft.com/office/drawing/2014/main" id="{AB85937C-F792-F8A0-A520-34BA66BEEAA8}"/>
              </a:ext>
            </a:extLst>
          </p:cNvPr>
          <p:cNvSpPr>
            <a:spLocks noGrp="1"/>
          </p:cNvSpPr>
          <p:nvPr>
            <p:ph idx="1"/>
          </p:nvPr>
        </p:nvSpPr>
        <p:spPr/>
        <p:txBody>
          <a:bodyPr>
            <a:normAutofit fontScale="70000" lnSpcReduction="20000"/>
          </a:bodyPr>
          <a:lstStyle/>
          <a:p>
            <a:r>
              <a:rPr lang="en-US" dirty="0"/>
              <a:t>Women (especially in Asia Minor) played an important role as Patrons/Benefactors.</a:t>
            </a:r>
          </a:p>
          <a:p>
            <a:r>
              <a:rPr lang="en-US" dirty="0"/>
              <a:t>Jewish women played important leadership roles in the synagogue.</a:t>
            </a:r>
          </a:p>
          <a:p>
            <a:pPr lvl="1"/>
            <a:r>
              <a:rPr lang="en-US" dirty="0"/>
              <a:t>Synagogue Leader</a:t>
            </a:r>
          </a:p>
          <a:p>
            <a:pPr lvl="1"/>
            <a:r>
              <a:rPr lang="en-US" dirty="0"/>
              <a:t>Elder</a:t>
            </a:r>
          </a:p>
          <a:p>
            <a:r>
              <a:rPr lang="en-US" dirty="0"/>
              <a:t>Jesus had women patrons.</a:t>
            </a:r>
          </a:p>
          <a:p>
            <a:pPr lvl="1"/>
            <a:r>
              <a:rPr lang="en-US" dirty="0"/>
              <a:t>They weren’t (necessarily) doing the cooking and laundry.</a:t>
            </a:r>
          </a:p>
          <a:p>
            <a:pPr lvl="1"/>
            <a:r>
              <a:rPr lang="en-US" dirty="0"/>
              <a:t>Provided financial support</a:t>
            </a:r>
          </a:p>
          <a:p>
            <a:r>
              <a:rPr lang="en-US" dirty="0"/>
              <a:t>These women model a new form of patronage in the Kingdom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fontScale="92500" lnSpcReduction="20000"/>
          </a:bodyPr>
          <a:lstStyle/>
          <a:p>
            <a:r>
              <a:rPr lang="en-US" dirty="0"/>
              <a:t>Paul and Women</a:t>
            </a:r>
          </a:p>
          <a:p>
            <a:r>
              <a:rPr lang="en-US" dirty="0"/>
              <a:t>Read Acts 18 and Rom 16</a:t>
            </a:r>
          </a:p>
          <a:p>
            <a:endParaRPr lang="en-US" dirty="0"/>
          </a:p>
          <a:p>
            <a:r>
              <a:rPr lang="en-US" dirty="0"/>
              <a:t>Rom 16: Count the women.</a:t>
            </a:r>
          </a:p>
          <a:p>
            <a:pPr lvl="1"/>
            <a:r>
              <a:rPr lang="en-US" dirty="0"/>
              <a:t>What descriptions does he give them?</a:t>
            </a:r>
          </a:p>
          <a:p>
            <a:pPr lvl="1"/>
            <a:r>
              <a:rPr lang="en-US" dirty="0"/>
              <a:t>Who read/interpreted this letter to the church in Rome?</a:t>
            </a:r>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F51835-4987-41F7-7EA3-5B54735F1D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2873" y="100013"/>
            <a:ext cx="8898255" cy="4943475"/>
          </a:xfrm>
          <a:prstGeom prst="rect">
            <a:avLst/>
          </a:prstGeom>
        </p:spPr>
      </p:pic>
      <p:sp>
        <p:nvSpPr>
          <p:cNvPr id="4" name="Title 3"/>
          <p:cNvSpPr>
            <a:spLocks noGrp="1"/>
          </p:cNvSpPr>
          <p:nvPr>
            <p:ph type="ctrTitle" idx="4294967295"/>
          </p:nvPr>
        </p:nvSpPr>
        <p:spPr>
          <a:xfrm>
            <a:off x="0" y="3829050"/>
            <a:ext cx="6391275" cy="1314450"/>
          </a:xfrm>
        </p:spPr>
        <p:txBody>
          <a:bodyPr>
            <a:normAutofit/>
          </a:bodyPr>
          <a:lstStyle/>
          <a:p>
            <a:r>
              <a:rPr lang="en-US" sz="6000" dirty="0">
                <a:effectLst>
                  <a:outerShdw blurRad="50800" dist="38100" algn="l" rotWithShape="0">
                    <a:prstClr val="black">
                      <a:alpha val="40000"/>
                    </a:prstClr>
                  </a:outerShdw>
                </a:effectLst>
              </a:rPr>
              <a:t>Jesus and Women</a:t>
            </a:r>
          </a:p>
        </p:txBody>
      </p:sp>
    </p:spTree>
    <p:extLst>
      <p:ext uri="{BB962C8B-B14F-4D97-AF65-F5344CB8AC3E}">
        <p14:creationId xmlns:p14="http://schemas.microsoft.com/office/powerpoint/2010/main" val="6370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883D-6B4E-6C4F-DEA6-03939A243470}"/>
              </a:ext>
            </a:extLst>
          </p:cNvPr>
          <p:cNvSpPr>
            <a:spLocks noGrp="1"/>
          </p:cNvSpPr>
          <p:nvPr>
            <p:ph type="title"/>
          </p:nvPr>
        </p:nvSpPr>
        <p:spPr/>
        <p:txBody>
          <a:bodyPr/>
          <a:lstStyle/>
          <a:p>
            <a:r>
              <a:rPr lang="en-US" dirty="0"/>
              <a:t>So Many Possibilities</a:t>
            </a:r>
          </a:p>
        </p:txBody>
      </p:sp>
      <p:sp>
        <p:nvSpPr>
          <p:cNvPr id="3" name="Content Placeholder 2">
            <a:extLst>
              <a:ext uri="{FF2B5EF4-FFF2-40B4-BE49-F238E27FC236}">
                <a16:creationId xmlns:a16="http://schemas.microsoft.com/office/drawing/2014/main" id="{F56E72D8-084A-D40A-CF8D-604C64A69D8E}"/>
              </a:ext>
            </a:extLst>
          </p:cNvPr>
          <p:cNvSpPr>
            <a:spLocks noGrp="1"/>
          </p:cNvSpPr>
          <p:nvPr>
            <p:ph idx="1"/>
          </p:nvPr>
        </p:nvSpPr>
        <p:spPr/>
        <p:txBody>
          <a:bodyPr>
            <a:normAutofit fontScale="62500" lnSpcReduction="20000"/>
          </a:bodyPr>
          <a:lstStyle/>
          <a:p>
            <a:r>
              <a:rPr lang="en-US" dirty="0"/>
              <a:t>Women in the genealogies of Jesus</a:t>
            </a:r>
          </a:p>
          <a:p>
            <a:r>
              <a:rPr lang="en-US" dirty="0"/>
              <a:t>Elizabeth, John the Baptist’s mother</a:t>
            </a:r>
          </a:p>
          <a:p>
            <a:r>
              <a:rPr lang="en-US" dirty="0"/>
              <a:t>Mary, the mother of Jesus</a:t>
            </a:r>
          </a:p>
          <a:p>
            <a:r>
              <a:rPr lang="en-US" dirty="0"/>
              <a:t>Anna in the Temple</a:t>
            </a:r>
          </a:p>
          <a:p>
            <a:r>
              <a:rPr lang="en-US" dirty="0"/>
              <a:t>The Samaritan woman at the well</a:t>
            </a:r>
          </a:p>
          <a:p>
            <a:r>
              <a:rPr lang="en-US" dirty="0"/>
              <a:t>The woman healed from bleeding</a:t>
            </a:r>
          </a:p>
          <a:p>
            <a:r>
              <a:rPr lang="en-US" dirty="0"/>
              <a:t>Mary and Martha</a:t>
            </a:r>
          </a:p>
          <a:p>
            <a:r>
              <a:rPr lang="en-US" dirty="0"/>
              <a:t>Jairus’s daughter</a:t>
            </a:r>
          </a:p>
          <a:p>
            <a:r>
              <a:rPr lang="en-US" dirty="0"/>
              <a:t>Women at the Tomb</a:t>
            </a:r>
          </a:p>
          <a:p>
            <a:r>
              <a:rPr lang="en-US" dirty="0"/>
              <a:t>Disciples on the Road to Emmaus (one was probably a woman)</a:t>
            </a:r>
          </a:p>
          <a:p>
            <a:r>
              <a:rPr lang="en-US" dirty="0"/>
              <a:t>We will consider a different group of women.</a:t>
            </a:r>
          </a:p>
          <a:p>
            <a:endParaRPr lang="en-US" dirty="0"/>
          </a:p>
        </p:txBody>
      </p:sp>
    </p:spTree>
    <p:extLst>
      <p:ext uri="{BB962C8B-B14F-4D97-AF65-F5344CB8AC3E}">
        <p14:creationId xmlns:p14="http://schemas.microsoft.com/office/powerpoint/2010/main" val="241966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C554C3-C555-7931-D0D0-1645103355FA}"/>
              </a:ext>
            </a:extLst>
          </p:cNvPr>
          <p:cNvPicPr>
            <a:picLocks noChangeAspect="1"/>
          </p:cNvPicPr>
          <p:nvPr/>
        </p:nvPicPr>
        <p:blipFill>
          <a:blip r:embed="rId2"/>
          <a:stretch>
            <a:fillRect/>
          </a:stretch>
        </p:blipFill>
        <p:spPr>
          <a:xfrm>
            <a:off x="0" y="188595"/>
            <a:ext cx="9136696" cy="4766310"/>
          </a:xfrm>
          <a:prstGeom prst="rect">
            <a:avLst/>
          </a:prstGeom>
        </p:spPr>
      </p:pic>
      <p:sp>
        <p:nvSpPr>
          <p:cNvPr id="2" name="TextBox 1">
            <a:extLst>
              <a:ext uri="{FF2B5EF4-FFF2-40B4-BE49-F238E27FC236}">
                <a16:creationId xmlns:a16="http://schemas.microsoft.com/office/drawing/2014/main" id="{042EDD45-9927-3B09-0D67-6129A086F694}"/>
              </a:ext>
            </a:extLst>
          </p:cNvPr>
          <p:cNvSpPr txBox="1"/>
          <p:nvPr/>
        </p:nvSpPr>
        <p:spPr>
          <a:xfrm>
            <a:off x="142875" y="4367362"/>
            <a:ext cx="9143999" cy="646331"/>
          </a:xfrm>
          <a:prstGeom prst="rect">
            <a:avLst/>
          </a:prstGeom>
          <a:noFill/>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How did Rome control such a vast empire?</a:t>
            </a:r>
          </a:p>
        </p:txBody>
      </p:sp>
    </p:spTree>
    <p:extLst>
      <p:ext uri="{BB962C8B-B14F-4D97-AF65-F5344CB8AC3E}">
        <p14:creationId xmlns:p14="http://schemas.microsoft.com/office/powerpoint/2010/main" val="31221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DD45-9927-3B09-0D67-6129A086F694}"/>
              </a:ext>
            </a:extLst>
          </p:cNvPr>
          <p:cNvSpPr txBox="1"/>
          <p:nvPr/>
        </p:nvSpPr>
        <p:spPr>
          <a:xfrm>
            <a:off x="757235" y="1211102"/>
            <a:ext cx="7629525" cy="1107996"/>
          </a:xfrm>
          <a:prstGeom prst="rect">
            <a:avLst/>
          </a:prstGeom>
          <a:noFill/>
        </p:spPr>
        <p:txBody>
          <a:bodyPr wrap="square" rtlCol="0">
            <a:spAutoFit/>
          </a:bodyPr>
          <a:lstStyle/>
          <a:p>
            <a:pPr algn="ctr"/>
            <a:r>
              <a:rPr lang="en-US" sz="6600" dirty="0"/>
              <a:t>Not with armies</a:t>
            </a:r>
          </a:p>
        </p:txBody>
      </p:sp>
      <p:sp>
        <p:nvSpPr>
          <p:cNvPr id="4" name="TextBox 3">
            <a:extLst>
              <a:ext uri="{FF2B5EF4-FFF2-40B4-BE49-F238E27FC236}">
                <a16:creationId xmlns:a16="http://schemas.microsoft.com/office/drawing/2014/main" id="{39F5703B-F881-8294-3317-127674FA4FB7}"/>
              </a:ext>
            </a:extLst>
          </p:cNvPr>
          <p:cNvSpPr txBox="1"/>
          <p:nvPr/>
        </p:nvSpPr>
        <p:spPr>
          <a:xfrm>
            <a:off x="757235" y="3096994"/>
            <a:ext cx="7629525" cy="1107996"/>
          </a:xfrm>
          <a:prstGeom prst="rect">
            <a:avLst/>
          </a:prstGeom>
          <a:noFill/>
        </p:spPr>
        <p:txBody>
          <a:bodyPr wrap="square" rtlCol="0">
            <a:spAutoFit/>
          </a:bodyPr>
          <a:lstStyle/>
          <a:p>
            <a:pPr algn="ctr"/>
            <a:r>
              <a:rPr lang="en-US" sz="6600" dirty="0"/>
              <a:t>Patronage</a:t>
            </a:r>
          </a:p>
        </p:txBody>
      </p:sp>
    </p:spTree>
    <p:extLst>
      <p:ext uri="{BB962C8B-B14F-4D97-AF65-F5344CB8AC3E}">
        <p14:creationId xmlns:p14="http://schemas.microsoft.com/office/powerpoint/2010/main" val="82917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21FC-108B-C07C-C99D-45A2706C742C}"/>
              </a:ext>
            </a:extLst>
          </p:cNvPr>
          <p:cNvSpPr>
            <a:spLocks noGrp="1"/>
          </p:cNvSpPr>
          <p:nvPr>
            <p:ph type="title"/>
          </p:nvPr>
        </p:nvSpPr>
        <p:spPr/>
        <p:txBody>
          <a:bodyPr/>
          <a:lstStyle/>
          <a:p>
            <a:r>
              <a:rPr lang="en-US" dirty="0"/>
              <a:t>Patronage</a:t>
            </a:r>
          </a:p>
        </p:txBody>
      </p:sp>
      <p:sp>
        <p:nvSpPr>
          <p:cNvPr id="3" name="Content Placeholder 2">
            <a:extLst>
              <a:ext uri="{FF2B5EF4-FFF2-40B4-BE49-F238E27FC236}">
                <a16:creationId xmlns:a16="http://schemas.microsoft.com/office/drawing/2014/main" id="{96F1FAB3-77D5-243A-A5B5-28EA8C4D2E5F}"/>
              </a:ext>
            </a:extLst>
          </p:cNvPr>
          <p:cNvSpPr>
            <a:spLocks noGrp="1"/>
          </p:cNvSpPr>
          <p:nvPr>
            <p:ph idx="1"/>
          </p:nvPr>
        </p:nvSpPr>
        <p:spPr/>
        <p:txBody>
          <a:bodyPr>
            <a:normAutofit lnSpcReduction="10000"/>
          </a:bodyPr>
          <a:lstStyle/>
          <a:p>
            <a:r>
              <a:rPr lang="en-US" dirty="0"/>
              <a:t>A social system (Patrons and Clients)</a:t>
            </a:r>
          </a:p>
          <a:p>
            <a:r>
              <a:rPr lang="en-US" dirty="0"/>
              <a:t>The upper classes provided aid and support to the lower classes (plebians and freedmen).</a:t>
            </a:r>
          </a:p>
          <a:p>
            <a:pPr lvl="1"/>
            <a:r>
              <a:rPr lang="en-US" dirty="0"/>
              <a:t>Financial support, jobs, favors, protection, connections, food, etc...</a:t>
            </a:r>
          </a:p>
          <a:p>
            <a:r>
              <a:rPr lang="en-US" dirty="0"/>
              <a:t>Clients reciprocated to their patrons.</a:t>
            </a:r>
          </a:p>
          <a:p>
            <a:pPr lvl="1"/>
            <a:r>
              <a:rPr lang="en-US" dirty="0"/>
              <a:t>Loyalty, Praise, Honor, services, support, etc...</a:t>
            </a:r>
          </a:p>
        </p:txBody>
      </p:sp>
    </p:spTree>
    <p:extLst>
      <p:ext uri="{BB962C8B-B14F-4D97-AF65-F5344CB8AC3E}">
        <p14:creationId xmlns:p14="http://schemas.microsoft.com/office/powerpoint/2010/main" val="3241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22026</TotalTime>
  <Words>1384</Words>
  <Application>Microsoft Macintosh PowerPoint</Application>
  <PresentationFormat>On-screen Show (16:9)</PresentationFormat>
  <Paragraphs>183</Paragraphs>
  <Slides>28</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Black</vt:lpstr>
      <vt:lpstr>Being God’s Image</vt:lpstr>
      <vt:lpstr>PowerPoint Presentation</vt:lpstr>
      <vt:lpstr>www.SteppingIntoTheJordan.com</vt:lpstr>
      <vt:lpstr>Direct Link</vt:lpstr>
      <vt:lpstr>Jesus and Women</vt:lpstr>
      <vt:lpstr>So Many Possibilities</vt:lpstr>
      <vt:lpstr>PowerPoint Presentation</vt:lpstr>
      <vt:lpstr>PowerPoint Presentation</vt:lpstr>
      <vt:lpstr>Patronage</vt:lpstr>
      <vt:lpstr>PowerPoint Presentation</vt:lpstr>
      <vt:lpstr>Roman Perspective</vt:lpstr>
      <vt:lpstr>Roman Perspective</vt:lpstr>
      <vt:lpstr>Roman Perspective</vt:lpstr>
      <vt:lpstr>Res Gestae Divi Augusti</vt:lpstr>
      <vt:lpstr>PowerPoint Presentation</vt:lpstr>
      <vt:lpstr>PowerPoint Presentation</vt:lpstr>
      <vt:lpstr>PowerPoint Presentation</vt:lpstr>
      <vt:lpstr>“Out of their own resources”</vt:lpstr>
      <vt:lpstr>What is implied about these women?</vt:lpstr>
      <vt:lpstr>Could Women be Patrons?</vt:lpstr>
      <vt:lpstr>Could Women be Patrons?</vt:lpstr>
      <vt:lpstr>Asia Minor Inscription Evidence</vt:lpstr>
      <vt:lpstr>PowerPoint Presentation</vt:lpstr>
      <vt:lpstr>Jewish Women in Synagogue Inscriptions*</vt:lpstr>
      <vt:lpstr>Inscription Evidence (Asia Minor)</vt:lpstr>
      <vt:lpstr>Patronage in the Kingdom of God</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1150</cp:revision>
  <cp:lastPrinted>2023-01-29T03:14:22Z</cp:lastPrinted>
  <dcterms:created xsi:type="dcterms:W3CDTF">2014-10-04T23:26:39Z</dcterms:created>
  <dcterms:modified xsi:type="dcterms:W3CDTF">2024-04-30T00:45:25Z</dcterms:modified>
</cp:coreProperties>
</file>