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2" r:id="rId3"/>
    <p:sldId id="264" r:id="rId4"/>
    <p:sldId id="289" r:id="rId5"/>
    <p:sldId id="290" r:id="rId6"/>
    <p:sldId id="292" r:id="rId7"/>
    <p:sldId id="277" r:id="rId8"/>
    <p:sldId id="278" r:id="rId9"/>
    <p:sldId id="282" r:id="rId10"/>
    <p:sldId id="283" r:id="rId11"/>
    <p:sldId id="288" r:id="rId12"/>
    <p:sldId id="291"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37"/>
    <p:restoredTop sz="94662"/>
  </p:normalViewPr>
  <p:slideViewPr>
    <p:cSldViewPr snapToGrid="0">
      <p:cViewPr varScale="1">
        <p:scale>
          <a:sx n="153" d="100"/>
          <a:sy n="153" d="100"/>
        </p:scale>
        <p:origin x="11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33"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tableStyles" Target="tableStyles.xml"/><Relationship Id="rId5" Type="http://schemas.openxmlformats.org/officeDocument/2006/relationships/slide" Target="slides/slide4.xml"/><Relationship Id="rId36"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852687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2392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Paul’s Worldview</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Paul’s misuse of the Old Testament in Romans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normAutofit/>
          </a:bodyPr>
          <a:lstStyle/>
          <a:p>
            <a:pPr algn="ctr"/>
            <a:r>
              <a:rPr lang="en-US" dirty="0"/>
              <a:t>BUILDING THE MESSIANIC RESUME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1"/>
            <a:r>
              <a:rPr lang="en-US" sz="2800" dirty="0"/>
              <a:t>Hebrews 1:5</a:t>
            </a:r>
          </a:p>
          <a:p>
            <a:pPr lvl="2"/>
            <a:r>
              <a:rPr lang="en-US" sz="2800" dirty="0"/>
              <a:t>“For to which of the angels did God ever say, “You are my Son, today I have begotten you”? Or again, “I will be to him a father, and he shall be to me a son”?</a:t>
            </a:r>
          </a:p>
          <a:p>
            <a:pPr lvl="1"/>
            <a:r>
              <a:rPr lang="en-US" sz="2800" dirty="0"/>
              <a:t>2 Corinthians 6:18</a:t>
            </a:r>
          </a:p>
          <a:p>
            <a:pPr lvl="2"/>
            <a:r>
              <a:rPr lang="en-US" sz="2800" dirty="0"/>
              <a:t>“And I will be a father to you, and you shall be sons and daughters to Me,” says the Lord Almighty.</a:t>
            </a:r>
          </a:p>
          <a:p>
            <a:pPr lvl="3"/>
            <a:r>
              <a:rPr lang="en-US" sz="2800" dirty="0"/>
              <a:t>Paul quotes 2 Samuel 7:14 to apply sonship (including daughters) to those who are siblings of Jesus.</a:t>
            </a:r>
          </a:p>
          <a:p>
            <a:endParaRPr lang="en-US" sz="3200" dirty="0"/>
          </a:p>
        </p:txBody>
      </p:sp>
    </p:spTree>
    <p:extLst>
      <p:ext uri="{BB962C8B-B14F-4D97-AF65-F5344CB8AC3E}">
        <p14:creationId xmlns:p14="http://schemas.microsoft.com/office/powerpoint/2010/main" val="314105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WHAT NEXT?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r>
              <a:rPr lang="en-US" sz="3200" dirty="0"/>
              <a:t>We will continue to see how God’s story progresses through the Old Testament into the New Testament.</a:t>
            </a:r>
            <a:endParaRPr lang="en-US" dirty="0"/>
          </a:p>
          <a:p>
            <a:r>
              <a:rPr lang="en-US" sz="3200" dirty="0"/>
              <a:t>How “messiah language” pairs with “Davidic language” that pairs with “sonship language” and “kingship language” and “servant language” and “branch language”.</a:t>
            </a:r>
            <a:endParaRPr lang="en-US" dirty="0"/>
          </a:p>
          <a:p>
            <a:r>
              <a:rPr lang="en-US" sz="3200" dirty="0"/>
              <a:t>We will see all these motifs merge into one messianic theme.</a:t>
            </a:r>
            <a:endParaRPr lang="en-US" dirty="0"/>
          </a:p>
          <a:p>
            <a:r>
              <a:rPr lang="en-US" sz="3200" dirty="0"/>
              <a:t>It is a really big deal when Paul declares Jesus of Nazareth as Christ Jesus or literally “Jesus the Messiah”.</a:t>
            </a:r>
            <a:endParaRPr lang="en-US" dirty="0"/>
          </a:p>
        </p:txBody>
      </p:sp>
    </p:spTree>
    <p:extLst>
      <p:ext uri="{BB962C8B-B14F-4D97-AF65-F5344CB8AC3E}">
        <p14:creationId xmlns:p14="http://schemas.microsoft.com/office/powerpoint/2010/main" val="25551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HOMEWORK</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r>
              <a:rPr lang="en-US" u="sng" dirty="0"/>
              <a:t>SON OF MAN</a:t>
            </a:r>
          </a:p>
          <a:p>
            <a:pPr lvl="1"/>
            <a:r>
              <a:rPr lang="en-US" sz="2800" dirty="0"/>
              <a:t>LUKE 9:25-27</a:t>
            </a:r>
          </a:p>
          <a:p>
            <a:pPr lvl="1"/>
            <a:r>
              <a:rPr lang="en-US" sz="2800" dirty="0"/>
              <a:t>JOHN 12:20-35</a:t>
            </a:r>
          </a:p>
          <a:p>
            <a:pPr lvl="1"/>
            <a:r>
              <a:rPr lang="en-US" sz="2800" dirty="0"/>
              <a:t>MATTHEW 24:26-30</a:t>
            </a:r>
          </a:p>
          <a:p>
            <a:pPr lvl="1"/>
            <a:r>
              <a:rPr lang="en-US" sz="2800" dirty="0"/>
              <a:t>MARK 14:20-22</a:t>
            </a:r>
          </a:p>
          <a:p>
            <a:pPr lvl="1"/>
            <a:r>
              <a:rPr lang="en-US" sz="2800" dirty="0"/>
              <a:t>MATTHEW 26:57-64</a:t>
            </a:r>
          </a:p>
          <a:p>
            <a:pPr lvl="1"/>
            <a:r>
              <a:rPr lang="en-US" sz="2800" dirty="0"/>
              <a:t>MARK 14:53-62</a:t>
            </a:r>
          </a:p>
        </p:txBody>
      </p:sp>
    </p:spTree>
    <p:extLst>
      <p:ext uri="{BB962C8B-B14F-4D97-AF65-F5344CB8AC3E}">
        <p14:creationId xmlns:p14="http://schemas.microsoft.com/office/powerpoint/2010/main" val="219920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7200" dirty="0"/>
              <a:t>THE MESSIANIC STORY</a:t>
            </a:r>
          </a:p>
        </p:txBody>
      </p:sp>
    </p:spTree>
    <p:extLst>
      <p:ext uri="{BB962C8B-B14F-4D97-AF65-F5344CB8AC3E}">
        <p14:creationId xmlns:p14="http://schemas.microsoft.com/office/powerpoint/2010/main" val="215952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PART ONE SUMMARY</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fontScale="92500" lnSpcReduction="20000"/>
          </a:bodyPr>
          <a:lstStyle/>
          <a:p>
            <a:pPr lvl="0"/>
            <a:r>
              <a:rPr lang="en-US" dirty="0"/>
              <a:t>Storied Approach</a:t>
            </a:r>
          </a:p>
          <a:p>
            <a:pPr lvl="0"/>
            <a:r>
              <a:rPr lang="en-US" dirty="0"/>
              <a:t>Discovering Motifs / Anchors</a:t>
            </a:r>
          </a:p>
          <a:p>
            <a:pPr lvl="1"/>
            <a:r>
              <a:rPr lang="en-US" sz="2800" u="sng" dirty="0"/>
              <a:t>Offspring Language </a:t>
            </a:r>
            <a:r>
              <a:rPr lang="en-US" sz="2800" dirty="0"/>
              <a:t>(Genesis 3:15)</a:t>
            </a:r>
          </a:p>
          <a:p>
            <a:pPr marL="1028700" lvl="2" indent="0">
              <a:buNone/>
            </a:pPr>
            <a:r>
              <a:rPr lang="en-US" sz="2400" dirty="0"/>
              <a:t>“I will put enmity between you and the woman, and between your </a:t>
            </a:r>
            <a:r>
              <a:rPr lang="en-US" sz="2400" i="1" dirty="0"/>
              <a:t>offspring</a:t>
            </a:r>
            <a:r>
              <a:rPr lang="en-US" sz="2400" dirty="0"/>
              <a:t> and her </a:t>
            </a:r>
            <a:r>
              <a:rPr lang="en-US" sz="2400" i="1" dirty="0"/>
              <a:t>offspring</a:t>
            </a:r>
            <a:r>
              <a:rPr lang="en-US" sz="2400" dirty="0"/>
              <a:t>; he shall bruise your head, and you shall bruise his heel.”</a:t>
            </a:r>
          </a:p>
          <a:p>
            <a:pPr lvl="1"/>
            <a:r>
              <a:rPr lang="en-US" sz="2800" u="sng" dirty="0"/>
              <a:t>Star Language </a:t>
            </a:r>
            <a:r>
              <a:rPr lang="en-US" sz="2800" dirty="0"/>
              <a:t>(Genesis 15:5-6)</a:t>
            </a:r>
          </a:p>
          <a:p>
            <a:pPr marL="1028700" lvl="2" indent="0">
              <a:buNone/>
            </a:pPr>
            <a:r>
              <a:rPr lang="en-US" sz="2400" dirty="0"/>
              <a:t>“And God brought him outside and said to Abraham, “Look toward heaven, and number the stars, if you are able to number them”. Then he said to him, “So shall your offspring be”.</a:t>
            </a:r>
          </a:p>
          <a:p>
            <a:pPr lvl="0"/>
            <a:r>
              <a:rPr lang="en-US" dirty="0"/>
              <a:t>Paul’s use of Motifs</a:t>
            </a:r>
          </a:p>
          <a:p>
            <a:pPr lvl="1"/>
            <a:r>
              <a:rPr lang="en-US" sz="2800" dirty="0"/>
              <a:t>Romans 4:11-18</a:t>
            </a:r>
          </a:p>
          <a:p>
            <a:pPr marL="1028700" lvl="2" indent="0">
              <a:buNone/>
            </a:pPr>
            <a:r>
              <a:rPr lang="en-US" sz="2400" dirty="0"/>
              <a:t>Abraham: Father of all who believe / Heir of the world / Father of many nations</a:t>
            </a:r>
          </a:p>
          <a:p>
            <a:pPr lvl="1"/>
            <a:r>
              <a:rPr lang="en-US" sz="2800" dirty="0"/>
              <a:t>Galatians 3:16</a:t>
            </a:r>
          </a:p>
          <a:p>
            <a:pPr marL="1028700" lvl="2" indent="0">
              <a:buNone/>
            </a:pPr>
            <a:r>
              <a:rPr lang="en-US" sz="2400" dirty="0"/>
              <a:t>The promises were made to Abraham and to his offspring, who is Christ.</a:t>
            </a:r>
          </a:p>
        </p:txBody>
      </p:sp>
    </p:spTree>
    <p:extLst>
      <p:ext uri="{BB962C8B-B14F-4D97-AF65-F5344CB8AC3E}">
        <p14:creationId xmlns:p14="http://schemas.microsoft.com/office/powerpoint/2010/main" val="40124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SONSHIP LANGUAGE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dirty="0"/>
              <a:t>Patriarch Defined</a:t>
            </a:r>
          </a:p>
          <a:p>
            <a:pPr lvl="1"/>
            <a:r>
              <a:rPr lang="en-US" sz="2800" dirty="0"/>
              <a:t>The male head of a family or tribe.</a:t>
            </a:r>
          </a:p>
          <a:p>
            <a:pPr lvl="1"/>
            <a:r>
              <a:rPr lang="en-US" sz="2800" dirty="0"/>
              <a:t>Any of those biblical figures regarded as fathers of the human race, especially Abraham, Isaac, and Jacob, and their forefathers, or the sons of Jacob.</a:t>
            </a:r>
          </a:p>
          <a:p>
            <a:r>
              <a:rPr lang="en-US" dirty="0"/>
              <a:t>Forefathers in Genesis</a:t>
            </a:r>
          </a:p>
          <a:p>
            <a:pPr lvl="1"/>
            <a:r>
              <a:rPr lang="en-US" sz="2800" dirty="0"/>
              <a:t>Adam – Seth – Noah – Shem (1-11)</a:t>
            </a:r>
          </a:p>
          <a:p>
            <a:pPr lvl="1"/>
            <a:r>
              <a:rPr lang="en-US" sz="2800" dirty="0"/>
              <a:t>Abraham – Isaac – Jacob (12-50)</a:t>
            </a:r>
          </a:p>
          <a:p>
            <a:endParaRPr lang="en-US" dirty="0"/>
          </a:p>
          <a:p>
            <a:pPr lvl="0"/>
            <a:endParaRPr lang="en-US" sz="2800" dirty="0"/>
          </a:p>
        </p:txBody>
      </p:sp>
    </p:spTree>
    <p:extLst>
      <p:ext uri="{BB962C8B-B14F-4D97-AF65-F5344CB8AC3E}">
        <p14:creationId xmlns:p14="http://schemas.microsoft.com/office/powerpoint/2010/main" val="281604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SONSHIP LANGUAGE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r>
              <a:rPr lang="en-US" sz="2800" dirty="0"/>
              <a:t>The 12 Sons of Jacob – The 12 Tribes of Israel</a:t>
            </a:r>
          </a:p>
          <a:p>
            <a:pPr lvl="0"/>
            <a:r>
              <a:rPr lang="en-US" dirty="0"/>
              <a:t>Jacob’s prophecy concerning his son Judah.</a:t>
            </a:r>
          </a:p>
          <a:p>
            <a:pPr lvl="0"/>
            <a:r>
              <a:rPr lang="en-US" sz="2800" dirty="0"/>
              <a:t>Genesis 49: 8-10</a:t>
            </a:r>
          </a:p>
          <a:p>
            <a:pPr marL="114300" lvl="0" indent="0" algn="just">
              <a:buNone/>
            </a:pPr>
            <a:r>
              <a:rPr lang="en-US" dirty="0"/>
              <a:t>“Judah, your brothers shall praise you; your hand shall be on the neck of your enemies; your father’s sons shall bow down before you. Judah is a lion’s cub; from the prey, my son, you have gone up. He stooped down; he crouched as a lion and as a lioness; who dares rouse him? The scepter shall not depart from Judah, nor the ruler’s staff from between his feet, until tribute comes to him; and to him shall be the obedience of the peoples.”</a:t>
            </a:r>
            <a:endParaRPr lang="en-US" sz="2800" dirty="0"/>
          </a:p>
        </p:txBody>
      </p:sp>
    </p:spTree>
    <p:extLst>
      <p:ext uri="{BB962C8B-B14F-4D97-AF65-F5344CB8AC3E}">
        <p14:creationId xmlns:p14="http://schemas.microsoft.com/office/powerpoint/2010/main" val="96678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DAVIDIC ROYAL LINE</a:t>
            </a:r>
          </a:p>
        </p:txBody>
      </p:sp>
      <p:graphicFrame>
        <p:nvGraphicFramePr>
          <p:cNvPr id="5" name="Table 5">
            <a:extLst>
              <a:ext uri="{FF2B5EF4-FFF2-40B4-BE49-F238E27FC236}">
                <a16:creationId xmlns:a16="http://schemas.microsoft.com/office/drawing/2014/main" id="{C9A08A2D-48D1-4A2D-1D55-5BF1537806CE}"/>
              </a:ext>
            </a:extLst>
          </p:cNvPr>
          <p:cNvGraphicFramePr>
            <a:graphicFrameLocks noGrp="1"/>
          </p:cNvGraphicFramePr>
          <p:nvPr>
            <p:extLst>
              <p:ext uri="{D42A27DB-BD31-4B8C-83A1-F6EECF244321}">
                <p14:modId xmlns:p14="http://schemas.microsoft.com/office/powerpoint/2010/main" val="1472339295"/>
              </p:ext>
            </p:extLst>
          </p:nvPr>
        </p:nvGraphicFramePr>
        <p:xfrm>
          <a:off x="2032000" y="1690688"/>
          <a:ext cx="8128000" cy="3837211"/>
        </p:xfrm>
        <a:graphic>
          <a:graphicData uri="http://schemas.openxmlformats.org/drawingml/2006/table">
            <a:tbl>
              <a:tblPr bandRow="1">
                <a:tableStyleId>{5C22544A-7EE6-4342-B048-85BDC9FD1C3A}</a:tableStyleId>
              </a:tblPr>
              <a:tblGrid>
                <a:gridCol w="4064000">
                  <a:extLst>
                    <a:ext uri="{9D8B030D-6E8A-4147-A177-3AD203B41FA5}">
                      <a16:colId xmlns:a16="http://schemas.microsoft.com/office/drawing/2014/main" val="1502419055"/>
                    </a:ext>
                  </a:extLst>
                </a:gridCol>
                <a:gridCol w="4064000">
                  <a:extLst>
                    <a:ext uri="{9D8B030D-6E8A-4147-A177-3AD203B41FA5}">
                      <a16:colId xmlns:a16="http://schemas.microsoft.com/office/drawing/2014/main" val="3390668611"/>
                    </a:ext>
                  </a:extLst>
                </a:gridCol>
              </a:tblGrid>
              <a:tr h="548173">
                <a:tc>
                  <a:txBody>
                    <a:bodyPr/>
                    <a:lstStyle/>
                    <a:p>
                      <a:pPr marR="0" algn="l" rtl="0">
                        <a:lnSpc>
                          <a:spcPct val="100000"/>
                        </a:lnSpc>
                        <a:spcBef>
                          <a:spcPts val="0"/>
                        </a:spcBef>
                        <a:spcAft>
                          <a:spcPts val="0"/>
                        </a:spcAft>
                        <a:buClr>
                          <a:srgbClr val="000000"/>
                        </a:buClr>
                        <a:buFont typeface="Arial"/>
                      </a:pPr>
                      <a:r>
                        <a:rPr lang="en-US" sz="2800" b="0" i="0" u="none" strike="noStrike" cap="none" dirty="0">
                          <a:solidFill>
                            <a:schemeClr val="dk1"/>
                          </a:solidFill>
                          <a:latin typeface="+mn-lt"/>
                          <a:ea typeface="+mn-ea"/>
                          <a:cs typeface="+mn-cs"/>
                          <a:sym typeface="Arial"/>
                        </a:rPr>
                        <a:t>ABRAHAM</a:t>
                      </a:r>
                    </a:p>
                  </a:txBody>
                  <a:tcPr/>
                </a:tc>
                <a:tc>
                  <a:txBody>
                    <a:bodyPr/>
                    <a:lstStyle/>
                    <a:p>
                      <a:r>
                        <a:rPr lang="en-US" sz="2800" b="0" i="0" u="none" strike="noStrike" cap="none" dirty="0">
                          <a:solidFill>
                            <a:schemeClr val="dk1"/>
                          </a:solidFill>
                          <a:latin typeface="+mn-lt"/>
                          <a:ea typeface="+mn-ea"/>
                          <a:cs typeface="+mn-cs"/>
                          <a:sym typeface="Arial"/>
                        </a:rPr>
                        <a:t>ISSAC</a:t>
                      </a:r>
                    </a:p>
                  </a:txBody>
                  <a:tcPr/>
                </a:tc>
                <a:extLst>
                  <a:ext uri="{0D108BD9-81ED-4DB2-BD59-A6C34878D82A}">
                    <a16:rowId xmlns:a16="http://schemas.microsoft.com/office/drawing/2014/main" val="1373932171"/>
                  </a:ext>
                </a:extLst>
              </a:tr>
              <a:tr h="548173">
                <a:tc>
                  <a:txBody>
                    <a:bodyPr/>
                    <a:lstStyle/>
                    <a:p>
                      <a:r>
                        <a:rPr lang="en-US" sz="2800" dirty="0"/>
                        <a:t>JACOB</a:t>
                      </a:r>
                    </a:p>
                  </a:txBody>
                  <a:tcPr/>
                </a:tc>
                <a:tc>
                  <a:txBody>
                    <a:bodyPr/>
                    <a:lstStyle/>
                    <a:p>
                      <a:r>
                        <a:rPr lang="en-US" sz="2800" dirty="0"/>
                        <a:t>JUDAH / TAMAR</a:t>
                      </a:r>
                    </a:p>
                  </a:txBody>
                  <a:tcPr/>
                </a:tc>
                <a:extLst>
                  <a:ext uri="{0D108BD9-81ED-4DB2-BD59-A6C34878D82A}">
                    <a16:rowId xmlns:a16="http://schemas.microsoft.com/office/drawing/2014/main" val="1373268744"/>
                  </a:ext>
                </a:extLst>
              </a:tr>
              <a:tr h="548173">
                <a:tc>
                  <a:txBody>
                    <a:bodyPr/>
                    <a:lstStyle/>
                    <a:p>
                      <a:r>
                        <a:rPr lang="en-US" sz="2800" dirty="0"/>
                        <a:t>PEREZ</a:t>
                      </a:r>
                    </a:p>
                  </a:txBody>
                  <a:tcPr/>
                </a:tc>
                <a:tc>
                  <a:txBody>
                    <a:bodyPr/>
                    <a:lstStyle/>
                    <a:p>
                      <a:r>
                        <a:rPr lang="en-US" sz="2800" dirty="0"/>
                        <a:t>HEZRON</a:t>
                      </a:r>
                    </a:p>
                  </a:txBody>
                  <a:tcPr/>
                </a:tc>
                <a:extLst>
                  <a:ext uri="{0D108BD9-81ED-4DB2-BD59-A6C34878D82A}">
                    <a16:rowId xmlns:a16="http://schemas.microsoft.com/office/drawing/2014/main" val="1883390521"/>
                  </a:ext>
                </a:extLst>
              </a:tr>
              <a:tr h="548173">
                <a:tc>
                  <a:txBody>
                    <a:bodyPr/>
                    <a:lstStyle/>
                    <a:p>
                      <a:r>
                        <a:rPr lang="en-US" sz="2800" dirty="0"/>
                        <a:t>RAM</a:t>
                      </a:r>
                    </a:p>
                  </a:txBody>
                  <a:tcPr/>
                </a:tc>
                <a:tc>
                  <a:txBody>
                    <a:bodyPr/>
                    <a:lstStyle/>
                    <a:p>
                      <a:r>
                        <a:rPr lang="en-US" sz="2800" dirty="0"/>
                        <a:t>AMMINADAB</a:t>
                      </a:r>
                    </a:p>
                  </a:txBody>
                  <a:tcPr/>
                </a:tc>
                <a:extLst>
                  <a:ext uri="{0D108BD9-81ED-4DB2-BD59-A6C34878D82A}">
                    <a16:rowId xmlns:a16="http://schemas.microsoft.com/office/drawing/2014/main" val="3932428790"/>
                  </a:ext>
                </a:extLst>
              </a:tr>
              <a:tr h="548173">
                <a:tc>
                  <a:txBody>
                    <a:bodyPr/>
                    <a:lstStyle/>
                    <a:p>
                      <a:r>
                        <a:rPr lang="en-US" sz="2800" dirty="0"/>
                        <a:t>NAHSHON</a:t>
                      </a:r>
                    </a:p>
                  </a:txBody>
                  <a:tcPr/>
                </a:tc>
                <a:tc>
                  <a:txBody>
                    <a:bodyPr/>
                    <a:lstStyle/>
                    <a:p>
                      <a:r>
                        <a:rPr lang="en-US" sz="2800" dirty="0"/>
                        <a:t>SALMON / RAHAB</a:t>
                      </a:r>
                    </a:p>
                  </a:txBody>
                  <a:tcPr/>
                </a:tc>
                <a:extLst>
                  <a:ext uri="{0D108BD9-81ED-4DB2-BD59-A6C34878D82A}">
                    <a16:rowId xmlns:a16="http://schemas.microsoft.com/office/drawing/2014/main" val="691055331"/>
                  </a:ext>
                </a:extLst>
              </a:tr>
              <a:tr h="548173">
                <a:tc>
                  <a:txBody>
                    <a:bodyPr/>
                    <a:lstStyle/>
                    <a:p>
                      <a:r>
                        <a:rPr lang="en-US" sz="2800" dirty="0"/>
                        <a:t>BOAZ / RUTH</a:t>
                      </a:r>
                    </a:p>
                  </a:txBody>
                  <a:tcPr/>
                </a:tc>
                <a:tc>
                  <a:txBody>
                    <a:bodyPr/>
                    <a:lstStyle/>
                    <a:p>
                      <a:r>
                        <a:rPr lang="en-US" sz="2800" dirty="0"/>
                        <a:t>OBED</a:t>
                      </a:r>
                    </a:p>
                  </a:txBody>
                  <a:tcPr/>
                </a:tc>
                <a:extLst>
                  <a:ext uri="{0D108BD9-81ED-4DB2-BD59-A6C34878D82A}">
                    <a16:rowId xmlns:a16="http://schemas.microsoft.com/office/drawing/2014/main" val="2235482591"/>
                  </a:ext>
                </a:extLst>
              </a:tr>
              <a:tr h="548173">
                <a:tc>
                  <a:txBody>
                    <a:bodyPr/>
                    <a:lstStyle/>
                    <a:p>
                      <a:r>
                        <a:rPr lang="en-US" sz="2800" dirty="0"/>
                        <a:t>JESSE</a:t>
                      </a:r>
                    </a:p>
                  </a:txBody>
                  <a:tcPr/>
                </a:tc>
                <a:tc>
                  <a:txBody>
                    <a:bodyPr/>
                    <a:lstStyle/>
                    <a:p>
                      <a:r>
                        <a:rPr lang="en-US" sz="2800" dirty="0"/>
                        <a:t>DAVID</a:t>
                      </a:r>
                    </a:p>
                  </a:txBody>
                  <a:tcPr/>
                </a:tc>
                <a:extLst>
                  <a:ext uri="{0D108BD9-81ED-4DB2-BD59-A6C34878D82A}">
                    <a16:rowId xmlns:a16="http://schemas.microsoft.com/office/drawing/2014/main" val="63206176"/>
                  </a:ext>
                </a:extLst>
              </a:tr>
            </a:tbl>
          </a:graphicData>
        </a:graphic>
      </p:graphicFrame>
    </p:spTree>
    <p:extLst>
      <p:ext uri="{BB962C8B-B14F-4D97-AF65-F5344CB8AC3E}">
        <p14:creationId xmlns:p14="http://schemas.microsoft.com/office/powerpoint/2010/main" val="65597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SONSHIP LANGUAGE</a:t>
            </a:r>
            <a:endParaRPr lang="en-US" sz="3200" dirty="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marL="114300" indent="0">
              <a:buNone/>
            </a:pPr>
            <a:r>
              <a:rPr lang="en-US" dirty="0"/>
              <a:t>2 Samuel 7:12-15: (Davidic Covenant)</a:t>
            </a:r>
          </a:p>
          <a:p>
            <a:pPr marL="114300" indent="0">
              <a:buNone/>
            </a:pPr>
            <a:r>
              <a:rPr lang="en-US" dirty="0"/>
              <a:t> “When your days are fulfilled and you lie down with your fathers, I will raise up your offspring after you, who shall come from your body, and I will establish his kingdom. He shall build a house for my name, and I will establish the throne of his kingdom forever. </a:t>
            </a:r>
            <a:r>
              <a:rPr lang="en-US" u="sng" dirty="0"/>
              <a:t>I will be to him a father, and he shall be to me a son.</a:t>
            </a:r>
            <a:r>
              <a:rPr lang="en-US" dirty="0"/>
              <a:t> When he commits iniquity, I will discipline him with the rod of men, with the stripes of the sons of men, but my steadfast love will not depart from him, as I took it from Saul, whom I put away from before you.”</a:t>
            </a:r>
          </a:p>
          <a:p>
            <a:pPr marL="114300" indent="0">
              <a:buNone/>
            </a:pPr>
            <a:endParaRPr lang="en-US" sz="3200" dirty="0"/>
          </a:p>
        </p:txBody>
      </p:sp>
    </p:spTree>
    <p:extLst>
      <p:ext uri="{BB962C8B-B14F-4D97-AF65-F5344CB8AC3E}">
        <p14:creationId xmlns:p14="http://schemas.microsoft.com/office/powerpoint/2010/main" val="334356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SONSHIP LANGUAGE</a:t>
            </a:r>
            <a:endParaRPr lang="en-US" sz="3200" dirty="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1"/>
            <a:r>
              <a:rPr lang="en-US" sz="2800" dirty="0"/>
              <a:t>Exodus 4:22-23</a:t>
            </a:r>
          </a:p>
          <a:p>
            <a:pPr marL="1028700" lvl="2" indent="0">
              <a:buNone/>
            </a:pPr>
            <a:r>
              <a:rPr lang="en-US" sz="2800" dirty="0"/>
              <a:t>“Then you will say to Pharaoh, “Thus says the Lord, “Israel is My son, My firstborn. So, I said to you, “Let My son go that he may serve Me; but you have refused to let him go.”</a:t>
            </a:r>
          </a:p>
          <a:p>
            <a:pPr lvl="1"/>
            <a:r>
              <a:rPr lang="en-US" sz="2800" dirty="0"/>
              <a:t>First God adopts Israel as His son and then He adopts David’s offspring as His son.</a:t>
            </a:r>
          </a:p>
          <a:p>
            <a:pPr marL="114300" indent="0">
              <a:buNone/>
            </a:pPr>
            <a:endParaRPr lang="en-US" sz="3200" dirty="0"/>
          </a:p>
        </p:txBody>
      </p:sp>
    </p:spTree>
    <p:extLst>
      <p:ext uri="{BB962C8B-B14F-4D97-AF65-F5344CB8AC3E}">
        <p14:creationId xmlns:p14="http://schemas.microsoft.com/office/powerpoint/2010/main" val="252240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t>BUILDING THE MESSIANIC RESUME</a:t>
            </a:r>
            <a:endParaRPr lang="en-US" sz="3200" dirty="0"/>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5092407"/>
          </a:xfrm>
        </p:spPr>
        <p:txBody>
          <a:bodyPr>
            <a:normAutofit/>
          </a:bodyPr>
          <a:lstStyle/>
          <a:p>
            <a:pPr lvl="0"/>
            <a:r>
              <a:rPr lang="en-US" dirty="0"/>
              <a:t>The Old Testament builds a resume of the coming messiah with various motifs and anchor points such as offspring language, star language, and now sonship language.</a:t>
            </a:r>
          </a:p>
          <a:p>
            <a:pPr lvl="0"/>
            <a:r>
              <a:rPr lang="en-US" dirty="0"/>
              <a:t>The motifs are carried forward into the New Testament:</a:t>
            </a:r>
          </a:p>
          <a:p>
            <a:pPr lvl="1"/>
            <a:r>
              <a:rPr lang="en-US" sz="2800" dirty="0"/>
              <a:t>Matthew 2:2</a:t>
            </a:r>
          </a:p>
          <a:p>
            <a:pPr lvl="2"/>
            <a:r>
              <a:rPr lang="en-US" sz="2800" dirty="0"/>
              <a:t>“Where is he who has been born king of the Jews? For we saw his star when it rose and have come to worship him.”</a:t>
            </a:r>
          </a:p>
          <a:p>
            <a:pPr lvl="1"/>
            <a:r>
              <a:rPr lang="en-US" sz="2800" dirty="0"/>
              <a:t>Revelation 22:16</a:t>
            </a:r>
          </a:p>
          <a:p>
            <a:pPr lvl="2"/>
            <a:r>
              <a:rPr lang="en-US" sz="2800" dirty="0"/>
              <a:t>“I, Jesus, have sent my angel to testify to you about these things for the churches. I am the root and the descendant of David, the bright morning star.”</a:t>
            </a:r>
          </a:p>
          <a:p>
            <a:endParaRPr lang="en-US" sz="3200" dirty="0"/>
          </a:p>
        </p:txBody>
      </p:sp>
    </p:spTree>
    <p:extLst>
      <p:ext uri="{BB962C8B-B14F-4D97-AF65-F5344CB8AC3E}">
        <p14:creationId xmlns:p14="http://schemas.microsoft.com/office/powerpoint/2010/main" val="409496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12058</TotalTime>
  <Words>881</Words>
  <Application>Microsoft Macintosh PowerPoint</Application>
  <PresentationFormat>Widescreen</PresentationFormat>
  <Paragraphs>78</Paragraphs>
  <Slides>12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Paul’s Worldview</vt:lpstr>
      <vt:lpstr>THE MESSIANIC STORY</vt:lpstr>
      <vt:lpstr>PART ONE SUMMARY</vt:lpstr>
      <vt:lpstr>SONSHIP LANGUAGE</vt:lpstr>
      <vt:lpstr>SONSHIP LANGUAGE</vt:lpstr>
      <vt:lpstr>DAVIDIC ROYAL LINE</vt:lpstr>
      <vt:lpstr>SONSHIP LANGUAGE</vt:lpstr>
      <vt:lpstr>SONSHIP LANGUAGE</vt:lpstr>
      <vt:lpstr>BUILDING THE MESSIANIC RESUME</vt:lpstr>
      <vt:lpstr>BUILDING THE MESSIANIC RESUME</vt:lpstr>
      <vt:lpstr>WHAT NEXT?</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Jess Ellis</cp:lastModifiedBy>
  <cp:revision>1011</cp:revision>
  <dcterms:created xsi:type="dcterms:W3CDTF">2022-07-24T15:54:16Z</dcterms:created>
  <dcterms:modified xsi:type="dcterms:W3CDTF">2022-11-25T16:22:31Z</dcterms:modified>
</cp:coreProperties>
</file>