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3.xml" ContentType="application/vnd.openxmlformats-officedocument.themeOverride+xml"/>
  <Override PartName="/ppt/notesSlides/notesSlide5.xml" ContentType="application/vnd.openxmlformats-officedocument.presentationml.notesSlide+xml"/>
  <Override PartName="/ppt/theme/themeOverride4.xml" ContentType="application/vnd.openxmlformats-officedocument.themeOverride+xml"/>
  <Override PartName="/ppt/notesSlides/notesSlide6.xml" ContentType="application/vnd.openxmlformats-officedocument.presentationml.notesSlide+xml"/>
  <Override PartName="/ppt/theme/themeOverride5.xml" ContentType="application/vnd.openxmlformats-officedocument.themeOverride+xml"/>
  <Override PartName="/ppt/notesSlides/notesSlide7.xml" ContentType="application/vnd.openxmlformats-officedocument.presentationml.notesSlide+xml"/>
  <Override PartName="/ppt/theme/themeOverride6.xml" ContentType="application/vnd.openxmlformats-officedocument.themeOverride+xml"/>
  <Override PartName="/ppt/notesSlides/notesSlide8.xml" ContentType="application/vnd.openxmlformats-officedocument.presentationml.notesSlide+xml"/>
  <Override PartName="/ppt/theme/themeOverride7.xml" ContentType="application/vnd.openxmlformats-officedocument.themeOverride+xml"/>
  <Override PartName="/ppt/notesSlides/notesSlide9.xml" ContentType="application/vnd.openxmlformats-officedocument.presentationml.notesSlide+xml"/>
  <Override PartName="/ppt/theme/themeOverride8.xml" ContentType="application/vnd.openxmlformats-officedocument.themeOverride+xml"/>
  <Override PartName="/ppt/notesSlides/notesSlide10.xml" ContentType="application/vnd.openxmlformats-officedocument.presentationml.notesSlide+xml"/>
  <Override PartName="/ppt/theme/themeOverride9.xml" ContentType="application/vnd.openxmlformats-officedocument.themeOverride+xml"/>
  <Override PartName="/ppt/notesSlides/notesSlide11.xml" ContentType="application/vnd.openxmlformats-officedocument.presentationml.notesSlide+xml"/>
  <Override PartName="/ppt/theme/themeOverride10.xml" ContentType="application/vnd.openxmlformats-officedocument.themeOverride+xml"/>
  <Override PartName="/ppt/notesSlides/notesSlide12.xml" ContentType="application/vnd.openxmlformats-officedocument.presentationml.notesSlide+xml"/>
  <Override PartName="/ppt/theme/themeOverride11.xml" ContentType="application/vnd.openxmlformats-officedocument.themeOverride+xml"/>
  <Override PartName="/ppt/notesSlides/notesSlide13.xml" ContentType="application/vnd.openxmlformats-officedocument.presentationml.notesSlide+xml"/>
  <Override PartName="/ppt/theme/themeOverride12.xml" ContentType="application/vnd.openxmlformats-officedocument.themeOverride+xml"/>
  <Override PartName="/ppt/notesSlides/notesSlide14.xml" ContentType="application/vnd.openxmlformats-officedocument.presentationml.notesSlide+xml"/>
  <Override PartName="/ppt/theme/themeOverride13.xml" ContentType="application/vnd.openxmlformats-officedocument.themeOverride+xml"/>
  <Override PartName="/ppt/notesSlides/notesSlide15.xml" ContentType="application/vnd.openxmlformats-officedocument.presentationml.notesSlide+xml"/>
  <Override PartName="/ppt/theme/themeOverride14.xml" ContentType="application/vnd.openxmlformats-officedocument.themeOverride+xml"/>
  <Override PartName="/ppt/notesSlides/notesSlide16.xml" ContentType="application/vnd.openxmlformats-officedocument.presentationml.notesSlide+xml"/>
  <Override PartName="/ppt/theme/themeOverride15.xml" ContentType="application/vnd.openxmlformats-officedocument.themeOverride+xml"/>
  <Override PartName="/ppt/notesSlides/notesSlide17.xml" ContentType="application/vnd.openxmlformats-officedocument.presentationml.notesSlide+xml"/>
  <Override PartName="/ppt/theme/themeOverride16.xml" ContentType="application/vnd.openxmlformats-officedocument.themeOverride+xml"/>
  <Override PartName="/ppt/notesSlides/notesSlide18.xml" ContentType="application/vnd.openxmlformats-officedocument.presentationml.notesSlide+xml"/>
  <Override PartName="/ppt/theme/themeOverride17.xml" ContentType="application/vnd.openxmlformats-officedocument.themeOverride+xml"/>
  <Override PartName="/ppt/notesSlides/notesSlide19.xml" ContentType="application/vnd.openxmlformats-officedocument.presentationml.notesSlide+xml"/>
  <Override PartName="/ppt/theme/themeOverride18.xml" ContentType="application/vnd.openxmlformats-officedocument.themeOverride+xml"/>
  <Override PartName="/ppt/notesSlides/notesSlide20.xml" ContentType="application/vnd.openxmlformats-officedocument.presentationml.notesSlide+xml"/>
  <Override PartName="/ppt/theme/themeOverride19.xml" ContentType="application/vnd.openxmlformats-officedocument.themeOverride+xml"/>
  <Override PartName="/ppt/notesSlides/notesSlide21.xml" ContentType="application/vnd.openxmlformats-officedocument.presentationml.notesSlide+xml"/>
  <Override PartName="/ppt/theme/themeOverride20.xml" ContentType="application/vnd.openxmlformats-officedocument.themeOverride+xml"/>
  <Override PartName="/ppt/notesSlides/notesSlide22.xml" ContentType="application/vnd.openxmlformats-officedocument.presentationml.notesSlide+xml"/>
  <Override PartName="/ppt/theme/themeOverride21.xml" ContentType="application/vnd.openxmlformats-officedocument.themeOverride+xml"/>
  <Override PartName="/ppt/notesSlides/notesSlide23.xml" ContentType="application/vnd.openxmlformats-officedocument.presentationml.notesSlide+xml"/>
  <Override PartName="/ppt/theme/themeOverride22.xml" ContentType="application/vnd.openxmlformats-officedocument.themeOverride+xml"/>
  <Override PartName="/ppt/notesSlides/notesSlide24.xml" ContentType="application/vnd.openxmlformats-officedocument.presentationml.notesSlide+xml"/>
  <Override PartName="/ppt/theme/themeOverride23.xml" ContentType="application/vnd.openxmlformats-officedocument.themeOverr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7"/>
  </p:notesMasterIdLst>
  <p:sldIdLst>
    <p:sldId id="256" r:id="rId2"/>
    <p:sldId id="332" r:id="rId3"/>
    <p:sldId id="352" r:id="rId4"/>
    <p:sldId id="353" r:id="rId5"/>
    <p:sldId id="257" r:id="rId6"/>
    <p:sldId id="334" r:id="rId7"/>
    <p:sldId id="333" r:id="rId8"/>
    <p:sldId id="335" r:id="rId9"/>
    <p:sldId id="336" r:id="rId10"/>
    <p:sldId id="337" r:id="rId11"/>
    <p:sldId id="338" r:id="rId12"/>
    <p:sldId id="339" r:id="rId13"/>
    <p:sldId id="341" r:id="rId14"/>
    <p:sldId id="340" r:id="rId15"/>
    <p:sldId id="342" r:id="rId16"/>
    <p:sldId id="343" r:id="rId17"/>
    <p:sldId id="344" r:id="rId18"/>
    <p:sldId id="345" r:id="rId19"/>
    <p:sldId id="346" r:id="rId20"/>
    <p:sldId id="347" r:id="rId21"/>
    <p:sldId id="348" r:id="rId22"/>
    <p:sldId id="349" r:id="rId23"/>
    <p:sldId id="350" r:id="rId24"/>
    <p:sldId id="351" r:id="rId25"/>
    <p:sldId id="354"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95"/>
    <p:restoredTop sz="94407"/>
  </p:normalViewPr>
  <p:slideViewPr>
    <p:cSldViewPr snapToGrid="0" snapToObjects="1">
      <p:cViewPr varScale="1">
        <p:scale>
          <a:sx n="123" d="100"/>
          <a:sy n="123" d="100"/>
        </p:scale>
        <p:origin x="992" y="192"/>
      </p:cViewPr>
      <p:guideLst/>
    </p:cSldViewPr>
  </p:slideViewPr>
  <p:outlineViewPr>
    <p:cViewPr>
      <p:scale>
        <a:sx n="33" d="100"/>
        <a:sy n="33" d="100"/>
      </p:scale>
      <p:origin x="0" y="-3372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212312-CE0E-4746-A8D4-78DACC090144}" type="datetimeFigureOut">
              <a:rPr lang="en-US" smtClean="0"/>
              <a:t>11/18/23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98319A-FEE1-4045-B21D-5BE85BFBC67C}" type="slidenum">
              <a:rPr lang="en-US" smtClean="0"/>
              <a:t>‹#›</a:t>
            </a:fld>
            <a:endParaRPr lang="en-US"/>
          </a:p>
        </p:txBody>
      </p:sp>
    </p:spTree>
    <p:extLst>
      <p:ext uri="{BB962C8B-B14F-4D97-AF65-F5344CB8AC3E}">
        <p14:creationId xmlns:p14="http://schemas.microsoft.com/office/powerpoint/2010/main" val="3170792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D98319A-FEE1-4045-B21D-5BE85BFBC67C}" type="slidenum">
              <a:rPr lang="en-US" smtClean="0"/>
              <a:t>1</a:t>
            </a:fld>
            <a:endParaRPr lang="en-US"/>
          </a:p>
        </p:txBody>
      </p:sp>
    </p:spTree>
    <p:extLst>
      <p:ext uri="{BB962C8B-B14F-4D97-AF65-F5344CB8AC3E}">
        <p14:creationId xmlns:p14="http://schemas.microsoft.com/office/powerpoint/2010/main" val="13791358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10</a:t>
            </a:fld>
            <a:endParaRPr lang="en-US"/>
          </a:p>
        </p:txBody>
      </p:sp>
    </p:spTree>
    <p:extLst>
      <p:ext uri="{BB962C8B-B14F-4D97-AF65-F5344CB8AC3E}">
        <p14:creationId xmlns:p14="http://schemas.microsoft.com/office/powerpoint/2010/main" val="34768112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11</a:t>
            </a:fld>
            <a:endParaRPr lang="en-US"/>
          </a:p>
        </p:txBody>
      </p:sp>
    </p:spTree>
    <p:extLst>
      <p:ext uri="{BB962C8B-B14F-4D97-AF65-F5344CB8AC3E}">
        <p14:creationId xmlns:p14="http://schemas.microsoft.com/office/powerpoint/2010/main" val="25131046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12</a:t>
            </a:fld>
            <a:endParaRPr lang="en-US"/>
          </a:p>
        </p:txBody>
      </p:sp>
    </p:spTree>
    <p:extLst>
      <p:ext uri="{BB962C8B-B14F-4D97-AF65-F5344CB8AC3E}">
        <p14:creationId xmlns:p14="http://schemas.microsoft.com/office/powerpoint/2010/main" val="13499633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13</a:t>
            </a:fld>
            <a:endParaRPr lang="en-US"/>
          </a:p>
        </p:txBody>
      </p:sp>
    </p:spTree>
    <p:extLst>
      <p:ext uri="{BB962C8B-B14F-4D97-AF65-F5344CB8AC3E}">
        <p14:creationId xmlns:p14="http://schemas.microsoft.com/office/powerpoint/2010/main" val="933980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14</a:t>
            </a:fld>
            <a:endParaRPr lang="en-US"/>
          </a:p>
        </p:txBody>
      </p:sp>
    </p:spTree>
    <p:extLst>
      <p:ext uri="{BB962C8B-B14F-4D97-AF65-F5344CB8AC3E}">
        <p14:creationId xmlns:p14="http://schemas.microsoft.com/office/powerpoint/2010/main" val="3421893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15</a:t>
            </a:fld>
            <a:endParaRPr lang="en-US"/>
          </a:p>
        </p:txBody>
      </p:sp>
    </p:spTree>
    <p:extLst>
      <p:ext uri="{BB962C8B-B14F-4D97-AF65-F5344CB8AC3E}">
        <p14:creationId xmlns:p14="http://schemas.microsoft.com/office/powerpoint/2010/main" val="41564991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16</a:t>
            </a:fld>
            <a:endParaRPr lang="en-US"/>
          </a:p>
        </p:txBody>
      </p:sp>
    </p:spTree>
    <p:extLst>
      <p:ext uri="{BB962C8B-B14F-4D97-AF65-F5344CB8AC3E}">
        <p14:creationId xmlns:p14="http://schemas.microsoft.com/office/powerpoint/2010/main" val="32784166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17</a:t>
            </a:fld>
            <a:endParaRPr lang="en-US"/>
          </a:p>
        </p:txBody>
      </p:sp>
    </p:spTree>
    <p:extLst>
      <p:ext uri="{BB962C8B-B14F-4D97-AF65-F5344CB8AC3E}">
        <p14:creationId xmlns:p14="http://schemas.microsoft.com/office/powerpoint/2010/main" val="7081882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18</a:t>
            </a:fld>
            <a:endParaRPr lang="en-US"/>
          </a:p>
        </p:txBody>
      </p:sp>
    </p:spTree>
    <p:extLst>
      <p:ext uri="{BB962C8B-B14F-4D97-AF65-F5344CB8AC3E}">
        <p14:creationId xmlns:p14="http://schemas.microsoft.com/office/powerpoint/2010/main" val="1777115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19</a:t>
            </a:fld>
            <a:endParaRPr lang="en-US"/>
          </a:p>
        </p:txBody>
      </p:sp>
    </p:spTree>
    <p:extLst>
      <p:ext uri="{BB962C8B-B14F-4D97-AF65-F5344CB8AC3E}">
        <p14:creationId xmlns:p14="http://schemas.microsoft.com/office/powerpoint/2010/main" val="3924443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20</a:t>
            </a:fld>
            <a:endParaRPr lang="en-US"/>
          </a:p>
        </p:txBody>
      </p:sp>
    </p:spTree>
    <p:extLst>
      <p:ext uri="{BB962C8B-B14F-4D97-AF65-F5344CB8AC3E}">
        <p14:creationId xmlns:p14="http://schemas.microsoft.com/office/powerpoint/2010/main" val="32801204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21</a:t>
            </a:fld>
            <a:endParaRPr lang="en-US"/>
          </a:p>
        </p:txBody>
      </p:sp>
    </p:spTree>
    <p:extLst>
      <p:ext uri="{BB962C8B-B14F-4D97-AF65-F5344CB8AC3E}">
        <p14:creationId xmlns:p14="http://schemas.microsoft.com/office/powerpoint/2010/main" val="41863609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22</a:t>
            </a:fld>
            <a:endParaRPr lang="en-US"/>
          </a:p>
        </p:txBody>
      </p:sp>
    </p:spTree>
    <p:extLst>
      <p:ext uri="{BB962C8B-B14F-4D97-AF65-F5344CB8AC3E}">
        <p14:creationId xmlns:p14="http://schemas.microsoft.com/office/powerpoint/2010/main" val="30358410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23</a:t>
            </a:fld>
            <a:endParaRPr lang="en-US"/>
          </a:p>
        </p:txBody>
      </p:sp>
    </p:spTree>
    <p:extLst>
      <p:ext uri="{BB962C8B-B14F-4D97-AF65-F5344CB8AC3E}">
        <p14:creationId xmlns:p14="http://schemas.microsoft.com/office/powerpoint/2010/main" val="32218917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24</a:t>
            </a:fld>
            <a:endParaRPr lang="en-US"/>
          </a:p>
        </p:txBody>
      </p:sp>
    </p:spTree>
    <p:extLst>
      <p:ext uri="{BB962C8B-B14F-4D97-AF65-F5344CB8AC3E}">
        <p14:creationId xmlns:p14="http://schemas.microsoft.com/office/powerpoint/2010/main" val="13714461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25</a:t>
            </a:fld>
            <a:endParaRPr lang="en-US"/>
          </a:p>
        </p:txBody>
      </p:sp>
    </p:spTree>
    <p:extLst>
      <p:ext uri="{BB962C8B-B14F-4D97-AF65-F5344CB8AC3E}">
        <p14:creationId xmlns:p14="http://schemas.microsoft.com/office/powerpoint/2010/main" val="13025086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D98319A-FEE1-4045-B21D-5BE85BFBC67C}" type="slidenum">
              <a:rPr lang="en-US" smtClean="0"/>
              <a:t>3</a:t>
            </a:fld>
            <a:endParaRPr lang="en-US"/>
          </a:p>
        </p:txBody>
      </p:sp>
    </p:spTree>
    <p:extLst>
      <p:ext uri="{BB962C8B-B14F-4D97-AF65-F5344CB8AC3E}">
        <p14:creationId xmlns:p14="http://schemas.microsoft.com/office/powerpoint/2010/main" val="21223558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D98319A-FEE1-4045-B21D-5BE85BFBC67C}" type="slidenum">
              <a:rPr lang="en-US" smtClean="0"/>
              <a:t>4</a:t>
            </a:fld>
            <a:endParaRPr lang="en-US"/>
          </a:p>
        </p:txBody>
      </p:sp>
    </p:spTree>
    <p:extLst>
      <p:ext uri="{BB962C8B-B14F-4D97-AF65-F5344CB8AC3E}">
        <p14:creationId xmlns:p14="http://schemas.microsoft.com/office/powerpoint/2010/main" val="3615183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5</a:t>
            </a:fld>
            <a:endParaRPr lang="en-US"/>
          </a:p>
        </p:txBody>
      </p:sp>
    </p:spTree>
    <p:extLst>
      <p:ext uri="{BB962C8B-B14F-4D97-AF65-F5344CB8AC3E}">
        <p14:creationId xmlns:p14="http://schemas.microsoft.com/office/powerpoint/2010/main" val="5071163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6</a:t>
            </a:fld>
            <a:endParaRPr lang="en-US"/>
          </a:p>
        </p:txBody>
      </p:sp>
    </p:spTree>
    <p:extLst>
      <p:ext uri="{BB962C8B-B14F-4D97-AF65-F5344CB8AC3E}">
        <p14:creationId xmlns:p14="http://schemas.microsoft.com/office/powerpoint/2010/main" val="9824888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7</a:t>
            </a:fld>
            <a:endParaRPr lang="en-US"/>
          </a:p>
        </p:txBody>
      </p:sp>
    </p:spTree>
    <p:extLst>
      <p:ext uri="{BB962C8B-B14F-4D97-AF65-F5344CB8AC3E}">
        <p14:creationId xmlns:p14="http://schemas.microsoft.com/office/powerpoint/2010/main" val="1436248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8</a:t>
            </a:fld>
            <a:endParaRPr lang="en-US"/>
          </a:p>
        </p:txBody>
      </p:sp>
    </p:spTree>
    <p:extLst>
      <p:ext uri="{BB962C8B-B14F-4D97-AF65-F5344CB8AC3E}">
        <p14:creationId xmlns:p14="http://schemas.microsoft.com/office/powerpoint/2010/main" val="26699029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9</a:t>
            </a:fld>
            <a:endParaRPr lang="en-US"/>
          </a:p>
        </p:txBody>
      </p:sp>
    </p:spTree>
    <p:extLst>
      <p:ext uri="{BB962C8B-B14F-4D97-AF65-F5344CB8AC3E}">
        <p14:creationId xmlns:p14="http://schemas.microsoft.com/office/powerpoint/2010/main" val="2085312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1EABE1F-423C-5046-A537-B106733C88A5}" type="datetimeFigureOut">
              <a:rPr lang="en-US" smtClean="0"/>
              <a:t>11/18/23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2745774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EABE1F-423C-5046-A537-B106733C88A5}" type="datetimeFigureOut">
              <a:rPr lang="en-US" smtClean="0"/>
              <a:t>11/18/23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691856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EABE1F-423C-5046-A537-B106733C88A5}" type="datetimeFigureOut">
              <a:rPr lang="en-US" smtClean="0"/>
              <a:t>11/18/23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69220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EABE1F-423C-5046-A537-B106733C88A5}" type="datetimeFigureOut">
              <a:rPr lang="en-US" smtClean="0"/>
              <a:t>11/18/23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736221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EABE1F-423C-5046-A537-B106733C88A5}" type="datetimeFigureOut">
              <a:rPr lang="en-US" smtClean="0"/>
              <a:t>11/18/23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4164408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1EABE1F-423C-5046-A537-B106733C88A5}" type="datetimeFigureOut">
              <a:rPr lang="en-US" smtClean="0"/>
              <a:t>11/18/23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102723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1EABE1F-423C-5046-A537-B106733C88A5}" type="datetimeFigureOut">
              <a:rPr lang="en-US" smtClean="0"/>
              <a:t>11/18/23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145915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1EABE1F-423C-5046-A537-B106733C88A5}" type="datetimeFigureOut">
              <a:rPr lang="en-US" smtClean="0"/>
              <a:t>11/18/23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261299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EABE1F-423C-5046-A537-B106733C88A5}" type="datetimeFigureOut">
              <a:rPr lang="en-US" smtClean="0"/>
              <a:t>11/18/23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170413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31EABE1F-423C-5046-A537-B106733C88A5}" type="datetimeFigureOut">
              <a:rPr lang="en-US" smtClean="0"/>
              <a:t>11/18/23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2816586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Drag picture to placeholder or click icon to add</a:t>
            </a:r>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31EABE1F-423C-5046-A537-B106733C88A5}" type="datetimeFigureOut">
              <a:rPr lang="en-US" smtClean="0"/>
              <a:t>11/18/23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738392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31EABE1F-423C-5046-A537-B106733C88A5}" type="datetimeFigureOut">
              <a:rPr lang="en-US" smtClean="0"/>
              <a:t>11/18/23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6FB32CB7-FDB0-BD4B-968B-8CF612323C96}" type="slidenum">
              <a:rPr lang="en-US" smtClean="0"/>
              <a:t>‹#›</a:t>
            </a:fld>
            <a:endParaRPr lang="en-US"/>
          </a:p>
        </p:txBody>
      </p:sp>
    </p:spTree>
    <p:extLst>
      <p:ext uri="{BB962C8B-B14F-4D97-AF65-F5344CB8AC3E}">
        <p14:creationId xmlns:p14="http://schemas.microsoft.com/office/powerpoint/2010/main" val="37676861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hemeOverride" Target="../theme/themeOverride21.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hemeOverride" Target="../theme/themeOverride2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hemeOverride" Target="../theme/themeOverride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194C1-5245-094B-A114-1F46B25F9118}"/>
              </a:ext>
            </a:extLst>
          </p:cNvPr>
          <p:cNvSpPr>
            <a:spLocks noGrp="1"/>
          </p:cNvSpPr>
          <p:nvPr>
            <p:ph type="ctrTitle"/>
          </p:nvPr>
        </p:nvSpPr>
        <p:spPr/>
        <p:txBody>
          <a:bodyPr>
            <a:normAutofit/>
          </a:bodyPr>
          <a:lstStyle/>
          <a:p>
            <a:r>
              <a:rPr lang="en-US" sz="4800" dirty="0"/>
              <a:t>FULFILLING THE MISSION OF CHRIST</a:t>
            </a:r>
          </a:p>
        </p:txBody>
      </p:sp>
    </p:spTree>
    <p:extLst>
      <p:ext uri="{BB962C8B-B14F-4D97-AF65-F5344CB8AC3E}">
        <p14:creationId xmlns:p14="http://schemas.microsoft.com/office/powerpoint/2010/main" val="198646276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Theological Motifs for Pauline Ethics</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lstStyle/>
          <a:p>
            <a:pPr lvl="2" fontAlgn="ctr"/>
            <a:r>
              <a:rPr lang="en-US" sz="3600" dirty="0"/>
              <a:t>Eschatology (Parousia) / New Beginnings</a:t>
            </a:r>
          </a:p>
          <a:p>
            <a:pPr lvl="2" fontAlgn="ctr"/>
            <a:r>
              <a:rPr lang="en-US" sz="3600" dirty="0"/>
              <a:t>The Cross</a:t>
            </a:r>
          </a:p>
          <a:p>
            <a:pPr lvl="2" fontAlgn="ctr"/>
            <a:r>
              <a:rPr lang="en-US" sz="3600" dirty="0"/>
              <a:t>The New Community in Christ</a:t>
            </a:r>
          </a:p>
        </p:txBody>
      </p:sp>
    </p:spTree>
    <p:extLst>
      <p:ext uri="{BB962C8B-B14F-4D97-AF65-F5344CB8AC3E}">
        <p14:creationId xmlns:p14="http://schemas.microsoft.com/office/powerpoint/2010/main" val="366920475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New Creation</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lstStyle/>
          <a:p>
            <a:pPr lvl="2" fontAlgn="ctr"/>
            <a:r>
              <a:rPr lang="en-US" sz="3600" dirty="0"/>
              <a:t>The death and resurrection of Jesus was an apocalyptic event that signaled the end of the old age and the beginning of the new.</a:t>
            </a:r>
          </a:p>
          <a:p>
            <a:pPr lvl="2" fontAlgn="ctr"/>
            <a:r>
              <a:rPr lang="en-US" sz="3600" dirty="0"/>
              <a:t>Divine-Cosmic-Catastrophic-Paradigm Shift</a:t>
            </a:r>
          </a:p>
          <a:p>
            <a:pPr lvl="2" fontAlgn="ctr"/>
            <a:r>
              <a:rPr lang="en-US" sz="3600" dirty="0"/>
              <a:t>The church finds its identity and vocation by recognizing its role within the cosmic drama of God’s reconciliation of the world to himself.</a:t>
            </a:r>
          </a:p>
        </p:txBody>
      </p:sp>
    </p:spTree>
    <p:extLst>
      <p:ext uri="{BB962C8B-B14F-4D97-AF65-F5344CB8AC3E}">
        <p14:creationId xmlns:p14="http://schemas.microsoft.com/office/powerpoint/2010/main" val="255670015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New Creation</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fontScale="77500" lnSpcReduction="20000"/>
          </a:bodyPr>
          <a:lstStyle/>
          <a:p>
            <a:pPr marL="1219170" lvl="2" indent="0" fontAlgn="ctr">
              <a:buNone/>
            </a:pPr>
            <a:r>
              <a:rPr lang="en-US" sz="3600" dirty="0"/>
              <a:t>“For the love of Christ controls us, since we have concluded this, that Christ died for all; therefore all have died. And he died for all so that those who live should no longer live for themselves but for him who died for them and was raised. So then from now on we acknowledge no one from an outward human point of view. Even though we have known Christ from such a human point of view, now we do not know him in that way any longer. </a:t>
            </a:r>
            <a:r>
              <a:rPr lang="en-US" sz="3600" dirty="0">
                <a:solidFill>
                  <a:srgbClr val="FFFF00"/>
                </a:solidFill>
              </a:rPr>
              <a:t>So then, if anyone is in Christ, he is a new creation; what is old has passed away - look, what is new has come!</a:t>
            </a:r>
            <a:r>
              <a:rPr lang="en-US" sz="3600" dirty="0"/>
              <a:t> And all these things are from God who reconciled us to himself through Christ, and who has given us the ministry of reconciliation.” (2 Corinthians 5: 14-18)</a:t>
            </a:r>
          </a:p>
        </p:txBody>
      </p:sp>
    </p:spTree>
    <p:extLst>
      <p:ext uri="{BB962C8B-B14F-4D97-AF65-F5344CB8AC3E}">
        <p14:creationId xmlns:p14="http://schemas.microsoft.com/office/powerpoint/2010/main" val="340416556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New Creation</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lstStyle/>
          <a:p>
            <a:pPr lvl="2" fontAlgn="ctr"/>
            <a:r>
              <a:rPr lang="en-US" sz="3600" dirty="0"/>
              <a:t>A Jewish fundamental belief of apocalyptic thought was the doctrine of “two ages”.</a:t>
            </a:r>
          </a:p>
          <a:p>
            <a:pPr lvl="2" fontAlgn="ctr"/>
            <a:r>
              <a:rPr lang="en-US" sz="3600" dirty="0"/>
              <a:t>The present age of evil and suffering superseded by a messianic age when God fully restores Israel.</a:t>
            </a:r>
          </a:p>
          <a:p>
            <a:pPr lvl="2" fontAlgn="ctr"/>
            <a:r>
              <a:rPr lang="en-US" sz="3600" dirty="0"/>
              <a:t>Paul proclaims that the church has already entered the eschatological age.</a:t>
            </a:r>
          </a:p>
        </p:txBody>
      </p:sp>
    </p:spTree>
    <p:extLst>
      <p:ext uri="{BB962C8B-B14F-4D97-AF65-F5344CB8AC3E}">
        <p14:creationId xmlns:p14="http://schemas.microsoft.com/office/powerpoint/2010/main" val="305126095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New Creation</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fontScale="92500" lnSpcReduction="10000"/>
          </a:bodyPr>
          <a:lstStyle/>
          <a:p>
            <a:pPr marL="1219170" lvl="2" indent="0" fontAlgn="ctr">
              <a:buNone/>
            </a:pPr>
            <a:r>
              <a:rPr lang="en-US" sz="3600" dirty="0"/>
              <a:t>“</a:t>
            </a:r>
            <a:r>
              <a:rPr lang="en-US" sz="3600" dirty="0">
                <a:solidFill>
                  <a:srgbClr val="FFFF00"/>
                </a:solidFill>
              </a:rPr>
              <a:t>For look, I am ready to create new heavens and a new earth! </a:t>
            </a:r>
            <a:r>
              <a:rPr lang="en-US" sz="3600" dirty="0"/>
              <a:t>The former ones will not be remembered; no one will think about them anymore. But be happy and rejoice forevermore over what I am about to create! For look, I am ready to create Jerusalem to be a source of joy, and her people to be a source of happiness. Jerusalem will bring me joy, and my people will bring me happiness. The sound of weeping or cries of sorrow will never be heard in her again.” (Isaiah 65:17-19)</a:t>
            </a:r>
          </a:p>
        </p:txBody>
      </p:sp>
    </p:spTree>
    <p:extLst>
      <p:ext uri="{BB962C8B-B14F-4D97-AF65-F5344CB8AC3E}">
        <p14:creationId xmlns:p14="http://schemas.microsoft.com/office/powerpoint/2010/main" val="371388883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New Creation</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lvl="2" fontAlgn="ctr"/>
            <a:r>
              <a:rPr lang="en-US" dirty="0"/>
              <a:t>Paul proclaims that the church has already entered the eschatological age.</a:t>
            </a:r>
          </a:p>
          <a:p>
            <a:pPr lvl="2" fontAlgn="ctr"/>
            <a:r>
              <a:rPr lang="en-US" dirty="0"/>
              <a:t>The old age is passing away, the new age has appeared in Christ, and the church stands at the juncture between the ages.</a:t>
            </a:r>
          </a:p>
          <a:p>
            <a:pPr lvl="2" fontAlgn="ctr"/>
            <a:r>
              <a:rPr lang="en-US" dirty="0"/>
              <a:t>But the church waits for consummation of it’s hope.</a:t>
            </a:r>
          </a:p>
          <a:p>
            <a:pPr lvl="2" fontAlgn="ctr"/>
            <a:r>
              <a:rPr lang="en-US" dirty="0"/>
              <a:t>The “Already/Not Yet” exist in tension.</a:t>
            </a:r>
          </a:p>
          <a:p>
            <a:pPr lvl="2" fontAlgn="ctr"/>
            <a:r>
              <a:rPr lang="en-US" dirty="0"/>
              <a:t>Holy Spirit is assurance of what is to come.</a:t>
            </a:r>
          </a:p>
        </p:txBody>
      </p:sp>
    </p:spTree>
    <p:extLst>
      <p:ext uri="{BB962C8B-B14F-4D97-AF65-F5344CB8AC3E}">
        <p14:creationId xmlns:p14="http://schemas.microsoft.com/office/powerpoint/2010/main" val="407934859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1 Thessalonians</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marL="1219170" lvl="2" indent="0" fontAlgn="ctr">
              <a:buNone/>
            </a:pPr>
            <a:r>
              <a:rPr lang="en-US" dirty="0"/>
              <a:t>“For from you the message of the Lord has echoed forth not just in Macedonia and Achaia, but in every place reports of your faith in God have spread, so that we do not need to say anything. For people everywhere report how you welcomed us and how you </a:t>
            </a:r>
            <a:r>
              <a:rPr lang="en-US" dirty="0">
                <a:solidFill>
                  <a:srgbClr val="FFFF00"/>
                </a:solidFill>
              </a:rPr>
              <a:t>turned to God from idols to </a:t>
            </a:r>
            <a:r>
              <a:rPr lang="en-US" i="1" u="sng" dirty="0">
                <a:solidFill>
                  <a:srgbClr val="FFFF00"/>
                </a:solidFill>
              </a:rPr>
              <a:t>serve</a:t>
            </a:r>
            <a:r>
              <a:rPr lang="en-US" dirty="0">
                <a:solidFill>
                  <a:srgbClr val="FFFF00"/>
                </a:solidFill>
              </a:rPr>
              <a:t> the living and true God and to </a:t>
            </a:r>
            <a:r>
              <a:rPr lang="en-US" i="1" u="sng" dirty="0">
                <a:solidFill>
                  <a:srgbClr val="FFFF00"/>
                </a:solidFill>
              </a:rPr>
              <a:t>wait</a:t>
            </a:r>
            <a:r>
              <a:rPr lang="en-US" dirty="0">
                <a:solidFill>
                  <a:srgbClr val="FFFF00"/>
                </a:solidFill>
              </a:rPr>
              <a:t> for his Son from heaven, whom he raised from the dead, Jesus our deliverer from the coming wrath</a:t>
            </a:r>
            <a:r>
              <a:rPr lang="en-US" dirty="0"/>
              <a:t>. (1 Thess 1:8-10)</a:t>
            </a:r>
          </a:p>
        </p:txBody>
      </p:sp>
    </p:spTree>
    <p:extLst>
      <p:ext uri="{BB962C8B-B14F-4D97-AF65-F5344CB8AC3E}">
        <p14:creationId xmlns:p14="http://schemas.microsoft.com/office/powerpoint/2010/main" val="310944549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1 Thessalonians</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marL="1219170" lvl="2" indent="0" fontAlgn="ctr">
              <a:buNone/>
            </a:pPr>
            <a:r>
              <a:rPr lang="en-US" dirty="0"/>
              <a:t>“And may the Lord cause you to increase and </a:t>
            </a:r>
            <a:r>
              <a:rPr lang="en-US" dirty="0">
                <a:solidFill>
                  <a:srgbClr val="FFFF00"/>
                </a:solidFill>
              </a:rPr>
              <a:t>abound in love for one another</a:t>
            </a:r>
            <a:r>
              <a:rPr lang="en-US" dirty="0"/>
              <a:t> and for all, just as we do for you, so that your hearts are strengthened in holiness to be blameless before our God and Father </a:t>
            </a:r>
            <a:r>
              <a:rPr lang="en-US" dirty="0">
                <a:solidFill>
                  <a:srgbClr val="FFFF00"/>
                </a:solidFill>
              </a:rPr>
              <a:t>at the coming (Parousia) of our Lord Jesus</a:t>
            </a:r>
            <a:r>
              <a:rPr lang="en-US" dirty="0"/>
              <a:t> with all his saints.” (1 Thess 3:12-13)</a:t>
            </a:r>
          </a:p>
        </p:txBody>
      </p:sp>
    </p:spTree>
    <p:extLst>
      <p:ext uri="{BB962C8B-B14F-4D97-AF65-F5344CB8AC3E}">
        <p14:creationId xmlns:p14="http://schemas.microsoft.com/office/powerpoint/2010/main" val="104851969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1 Thessalonians</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marL="1219170" lvl="2" indent="0" fontAlgn="ctr">
              <a:buNone/>
            </a:pPr>
            <a:r>
              <a:rPr lang="en-US" dirty="0"/>
              <a:t>“Now may the God of peace himself make you completely holy and may your spirit and soul and body be kept entirely blameless at </a:t>
            </a:r>
            <a:r>
              <a:rPr lang="en-US" dirty="0">
                <a:solidFill>
                  <a:srgbClr val="FFFF00"/>
                </a:solidFill>
              </a:rPr>
              <a:t>the coming (Parousia) of our Lord Jesus Christ</a:t>
            </a:r>
            <a:r>
              <a:rPr lang="en-US" dirty="0"/>
              <a:t>. He who calls you is trustworthy, and he will in fact do this.” (1 Thess 5:23-24)</a:t>
            </a:r>
          </a:p>
        </p:txBody>
      </p:sp>
    </p:spTree>
    <p:extLst>
      <p:ext uri="{BB962C8B-B14F-4D97-AF65-F5344CB8AC3E}">
        <p14:creationId xmlns:p14="http://schemas.microsoft.com/office/powerpoint/2010/main" val="279591544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1 Thessalonians</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fontScale="77500" lnSpcReduction="20000"/>
          </a:bodyPr>
          <a:lstStyle/>
          <a:p>
            <a:pPr marL="1219170" lvl="2" indent="0" fontAlgn="ctr">
              <a:buNone/>
            </a:pPr>
            <a:r>
              <a:rPr lang="en-US" dirty="0"/>
              <a:t>“Now we do not want you to be uniformed, brothers and sisters, about those who are asleep, so that you will not grieve like the rest who have no hope. For if we believe that Jesus died and rose again, so also we believe that God will bring with him those who have fallen asleep as Christians. For we tell you this by the word of the Lord, that we who are alive, who are left until the coming of the Lord, will surely not go ahead of those who have fallen asleep. For the Lord himself will come down from heaven with a shout of command, with the voice of the archangel, and with the trumpet of God, and the dead in Christ will rise first. Then we who are alive, who are left, will be suddenly caught up together with them in the clouds to meet the Lord in the air. And so we will always be with the Lord.” </a:t>
            </a:r>
            <a:r>
              <a:rPr lang="en-US" dirty="0">
                <a:solidFill>
                  <a:srgbClr val="FFFF00"/>
                </a:solidFill>
              </a:rPr>
              <a:t>Therefore encourage one another with these words. </a:t>
            </a:r>
            <a:r>
              <a:rPr lang="en-US" dirty="0"/>
              <a:t>(1 Thess 4:13-18)</a:t>
            </a:r>
          </a:p>
        </p:txBody>
      </p:sp>
    </p:spTree>
    <p:extLst>
      <p:ext uri="{BB962C8B-B14F-4D97-AF65-F5344CB8AC3E}">
        <p14:creationId xmlns:p14="http://schemas.microsoft.com/office/powerpoint/2010/main" val="243005326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Shape 94"/>
        <p:cNvGrpSpPr/>
        <p:nvPr/>
      </p:nvGrpSpPr>
      <p:grpSpPr>
        <a:xfrm>
          <a:off x="0" y="0"/>
          <a:ext cx="0" cy="0"/>
          <a:chOff x="0" y="0"/>
          <a:chExt cx="0" cy="0"/>
        </a:xfrm>
      </p:grpSpPr>
      <p:sp>
        <p:nvSpPr>
          <p:cNvPr id="95" name="Google Shape;95;p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endParaRPr/>
          </a:p>
        </p:txBody>
      </p:sp>
      <p:pic>
        <p:nvPicPr>
          <p:cNvPr id="96" name="Google Shape;96;p2"/>
          <p:cNvPicPr preferRelativeResize="0">
            <a:picLocks noGrp="1"/>
          </p:cNvPicPr>
          <p:nvPr>
            <p:ph idx="1"/>
          </p:nvPr>
        </p:nvPicPr>
        <p:blipFill rotWithShape="1">
          <a:blip r:embed="rId4">
            <a:alphaModFix/>
          </a:blip>
          <a:srcRect/>
          <a:stretch/>
        </p:blipFill>
        <p:spPr>
          <a:xfrm>
            <a:off x="0" y="44116"/>
            <a:ext cx="12192000" cy="6769768"/>
          </a:xfrm>
          <a:prstGeom prst="rect">
            <a:avLst/>
          </a:prstGeom>
          <a:noFill/>
          <a:ln>
            <a:noFill/>
          </a:ln>
        </p:spPr>
      </p:pic>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1 Thessalonians</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fontScale="92500" lnSpcReduction="10000"/>
          </a:bodyPr>
          <a:lstStyle/>
          <a:p>
            <a:pPr marL="1219170" lvl="2" indent="0" fontAlgn="ctr">
              <a:buNone/>
            </a:pPr>
            <a:r>
              <a:rPr lang="en-US" dirty="0"/>
              <a:t>“So then we must not sleep as the rest, but must stay alert and sober. For those who sleep, sleep at night and those who get drunk are drunk at night. But since we are of the day, we must stay sober by putting on the breastplate of faith and love and as a helmet our hope for salvation. For God did not destine us for wrath but for gaining salvation through our Lord Jesus Christ. </a:t>
            </a:r>
            <a:r>
              <a:rPr lang="en-US" dirty="0">
                <a:solidFill>
                  <a:srgbClr val="FFFF00"/>
                </a:solidFill>
              </a:rPr>
              <a:t>He died for us so that whether we are alert or asleep we will come to life together with him . Therefore encourage one another and build up each other, just as you are in fact doing.</a:t>
            </a:r>
            <a:r>
              <a:rPr lang="en-US" dirty="0"/>
              <a:t>” (1 Thess 5:6-11)</a:t>
            </a:r>
          </a:p>
        </p:txBody>
      </p:sp>
    </p:spTree>
    <p:extLst>
      <p:ext uri="{BB962C8B-B14F-4D97-AF65-F5344CB8AC3E}">
        <p14:creationId xmlns:p14="http://schemas.microsoft.com/office/powerpoint/2010/main" val="66182316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The Righteousness of God</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marL="1219170" lvl="2" indent="0" fontAlgn="ctr">
              <a:buNone/>
            </a:pPr>
            <a:r>
              <a:rPr lang="en-US" dirty="0"/>
              <a:t>“In other words, in Christ God was reconciling the world to himself, not counting people’s trespasses against them, and he has given us the message of reconciliation. Therefore we are ambassadors for Christ, as though God were making His plea through us. We plead with you on Christ’s behalf, “Be reconciled to God!” God made the one who did not know sin to be sin for us, </a:t>
            </a:r>
            <a:r>
              <a:rPr lang="en-US" dirty="0">
                <a:solidFill>
                  <a:srgbClr val="FFFF00"/>
                </a:solidFill>
              </a:rPr>
              <a:t>so that in him we would </a:t>
            </a:r>
            <a:r>
              <a:rPr lang="en-US" i="1" u="sng" dirty="0">
                <a:solidFill>
                  <a:srgbClr val="FFFF00"/>
                </a:solidFill>
              </a:rPr>
              <a:t>become</a:t>
            </a:r>
            <a:r>
              <a:rPr lang="en-US" dirty="0">
                <a:solidFill>
                  <a:srgbClr val="FFFF00"/>
                </a:solidFill>
              </a:rPr>
              <a:t> the righteousness of God</a:t>
            </a:r>
            <a:r>
              <a:rPr lang="en-US" dirty="0"/>
              <a:t>.” (2 Corinthians 5:19-21)</a:t>
            </a:r>
          </a:p>
        </p:txBody>
      </p:sp>
    </p:spTree>
    <p:extLst>
      <p:ext uri="{BB962C8B-B14F-4D97-AF65-F5344CB8AC3E}">
        <p14:creationId xmlns:p14="http://schemas.microsoft.com/office/powerpoint/2010/main" val="212872080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The Righteousness of God</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lnSpcReduction="10000"/>
          </a:bodyPr>
          <a:lstStyle/>
          <a:p>
            <a:pPr marL="1219170" lvl="2" indent="0" fontAlgn="ctr">
              <a:buNone/>
            </a:pPr>
            <a:r>
              <a:rPr lang="en-US" dirty="0"/>
              <a:t>Paul does not say:</a:t>
            </a:r>
          </a:p>
          <a:p>
            <a:pPr marL="1219170" lvl="2" indent="0" fontAlgn="ctr">
              <a:buNone/>
            </a:pPr>
            <a:r>
              <a:rPr lang="en-US" dirty="0"/>
              <a:t>“that we might </a:t>
            </a:r>
            <a:r>
              <a:rPr lang="en-US" dirty="0">
                <a:solidFill>
                  <a:srgbClr val="FFFF00"/>
                </a:solidFill>
              </a:rPr>
              <a:t>know about </a:t>
            </a:r>
            <a:r>
              <a:rPr lang="en-US" dirty="0"/>
              <a:t>the righteousness of God”</a:t>
            </a:r>
          </a:p>
          <a:p>
            <a:pPr marL="1219170" lvl="2" indent="0" fontAlgn="ctr">
              <a:buNone/>
            </a:pPr>
            <a:r>
              <a:rPr lang="en-US" dirty="0"/>
              <a:t>“that we might </a:t>
            </a:r>
            <a:r>
              <a:rPr lang="en-US" dirty="0">
                <a:solidFill>
                  <a:srgbClr val="FFFF00"/>
                </a:solidFill>
              </a:rPr>
              <a:t>believe in </a:t>
            </a:r>
            <a:r>
              <a:rPr lang="en-US" dirty="0"/>
              <a:t>the righteousness of God”</a:t>
            </a:r>
          </a:p>
          <a:p>
            <a:pPr marL="1219170" lvl="2" indent="0" fontAlgn="ctr">
              <a:buNone/>
            </a:pPr>
            <a:r>
              <a:rPr lang="en-US" dirty="0"/>
              <a:t>“that we might </a:t>
            </a:r>
            <a:r>
              <a:rPr lang="en-US" dirty="0">
                <a:solidFill>
                  <a:srgbClr val="FFFF00"/>
                </a:solidFill>
              </a:rPr>
              <a:t>receive</a:t>
            </a:r>
            <a:r>
              <a:rPr lang="en-US" dirty="0"/>
              <a:t> the righteousness of God”</a:t>
            </a:r>
          </a:p>
          <a:p>
            <a:pPr marL="1219170" lvl="2" indent="0" fontAlgn="ctr">
              <a:buNone/>
            </a:pPr>
            <a:r>
              <a:rPr lang="en-US" dirty="0"/>
              <a:t>But rather:</a:t>
            </a:r>
          </a:p>
          <a:p>
            <a:pPr marL="1219170" lvl="2" indent="0" fontAlgn="ctr">
              <a:buNone/>
            </a:pPr>
            <a:r>
              <a:rPr lang="en-US" dirty="0"/>
              <a:t>“that we may </a:t>
            </a:r>
            <a:r>
              <a:rPr lang="en-US" u="sng" dirty="0">
                <a:solidFill>
                  <a:srgbClr val="FFFF00"/>
                </a:solidFill>
              </a:rPr>
              <a:t>become</a:t>
            </a:r>
            <a:r>
              <a:rPr lang="en-US" dirty="0"/>
              <a:t> the righteousness of God”</a:t>
            </a:r>
          </a:p>
          <a:p>
            <a:pPr marL="1219170" lvl="2" indent="0" fontAlgn="ctr">
              <a:buNone/>
            </a:pPr>
            <a:r>
              <a:rPr lang="en-US" dirty="0"/>
              <a:t>We are in a new and right relationship with God.</a:t>
            </a:r>
          </a:p>
          <a:p>
            <a:pPr marL="1219170" lvl="2" indent="0" fontAlgn="ctr">
              <a:buNone/>
            </a:pPr>
            <a:r>
              <a:rPr lang="en-US" dirty="0"/>
              <a:t>The church </a:t>
            </a:r>
            <a:r>
              <a:rPr lang="en-US" u="sng" dirty="0">
                <a:solidFill>
                  <a:srgbClr val="FFFF00"/>
                </a:solidFill>
              </a:rPr>
              <a:t>incarnates</a:t>
            </a:r>
            <a:r>
              <a:rPr lang="en-US" dirty="0"/>
              <a:t> the righteousness of God!</a:t>
            </a:r>
          </a:p>
        </p:txBody>
      </p:sp>
    </p:spTree>
    <p:extLst>
      <p:ext uri="{BB962C8B-B14F-4D97-AF65-F5344CB8AC3E}">
        <p14:creationId xmlns:p14="http://schemas.microsoft.com/office/powerpoint/2010/main" val="296080107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Fellow Heirs</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fontScale="92500" lnSpcReduction="20000"/>
          </a:bodyPr>
          <a:lstStyle/>
          <a:p>
            <a:pPr marL="1219170" lvl="2" indent="0" fontAlgn="ctr">
              <a:buNone/>
            </a:pPr>
            <a:r>
              <a:rPr lang="en-US" dirty="0"/>
              <a:t>“The Spirit himself bears witness to our spirit that we are God’s children. And if children, then heirs (namely, heirs of God and also fellow heirs with Christ) – if indeed we suffer with him so we may also be glorified with him. For I consider that our present sufferings cannot even be compared to the glory that will be revealed to us. For the creation eagerly waits for the revelation of the sons of God. For the creation was subjected to futility – not willingly but because of God who subjected it – in hope that the creation itself will also be set free from the bondage of decay into the glorious freedom of God’s children.”</a:t>
            </a:r>
          </a:p>
        </p:txBody>
      </p:sp>
    </p:spTree>
    <p:extLst>
      <p:ext uri="{BB962C8B-B14F-4D97-AF65-F5344CB8AC3E}">
        <p14:creationId xmlns:p14="http://schemas.microsoft.com/office/powerpoint/2010/main" val="250349279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Fellow Heirs</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marL="1219170" lvl="2" indent="0" fontAlgn="ctr">
              <a:buNone/>
            </a:pPr>
            <a:r>
              <a:rPr lang="en-US" dirty="0"/>
              <a:t>“For we know that the whole creation groans and suffers together until now. Not only this, but we ourselves also, who have the first fruits of the Spirit, groan inwardly as we eagerly await our adoption, the redemption of our bodies. For in hope we were saved. Now hope that is seen is not hope, because who hopes for what he sees? But if we hope for what we do not see, we eagerly wait for it with endurance.” (Romans 8:16-25)</a:t>
            </a:r>
          </a:p>
        </p:txBody>
      </p:sp>
    </p:spTree>
    <p:extLst>
      <p:ext uri="{BB962C8B-B14F-4D97-AF65-F5344CB8AC3E}">
        <p14:creationId xmlns:p14="http://schemas.microsoft.com/office/powerpoint/2010/main" val="257578927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Summary</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marL="1219170" lvl="2" indent="0" fontAlgn="ctr">
              <a:buNone/>
            </a:pPr>
            <a:r>
              <a:rPr lang="en-US" dirty="0"/>
              <a:t>Paul frames the church community within a divine cosmic paradigm shift in which suffering and joy will both be present until the Parousia.</a:t>
            </a:r>
          </a:p>
          <a:p>
            <a:pPr marL="1219170" lvl="2" indent="0" fontAlgn="ctr">
              <a:buNone/>
            </a:pPr>
            <a:r>
              <a:rPr lang="en-US" dirty="0"/>
              <a:t>The church community is the eschatological beachhead where the power of God has invaded the world.</a:t>
            </a:r>
          </a:p>
          <a:p>
            <a:pPr marL="1219170" lvl="2" indent="0" fontAlgn="ctr">
              <a:buNone/>
            </a:pPr>
            <a:r>
              <a:rPr lang="en-US" dirty="0"/>
              <a:t>The church community is to live faithfully between the times under Spirit’s control and moral discernment.</a:t>
            </a:r>
          </a:p>
        </p:txBody>
      </p:sp>
    </p:spTree>
    <p:extLst>
      <p:ext uri="{BB962C8B-B14F-4D97-AF65-F5344CB8AC3E}">
        <p14:creationId xmlns:p14="http://schemas.microsoft.com/office/powerpoint/2010/main" val="324533961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lstStyle/>
          <a:p>
            <a:pPr algn="ctr"/>
            <a:r>
              <a:rPr lang="en-US" b="1" dirty="0"/>
              <a:t>THE CHURCH</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marL="0" indent="0" algn="ctr">
              <a:buNone/>
            </a:pPr>
            <a:r>
              <a:rPr lang="en-US" sz="3600" kern="100" dirty="0">
                <a:latin typeface="Calibri" panose="020F0502020204030204" pitchFamily="34" charset="0"/>
                <a:ea typeface="Calibri" panose="020F0502020204030204" pitchFamily="34" charset="0"/>
                <a:cs typeface="Times New Roman" panose="02020603050405020304" pitchFamily="18" charset="0"/>
              </a:rPr>
              <a:t>Community of Christ Followers</a:t>
            </a:r>
          </a:p>
          <a:p>
            <a:pPr marL="0" indent="0" algn="ctr">
              <a:buNone/>
            </a:pPr>
            <a:r>
              <a:rPr lang="en-US" sz="3600" kern="100" dirty="0">
                <a:latin typeface="Calibri" panose="020F0502020204030204" pitchFamily="34" charset="0"/>
                <a:ea typeface="Calibri" panose="020F0502020204030204" pitchFamily="34" charset="0"/>
                <a:cs typeface="Times New Roman" panose="02020603050405020304" pitchFamily="18" charset="0"/>
              </a:rPr>
              <a:t>Fulfilling Christ’s Mission</a:t>
            </a:r>
          </a:p>
          <a:p>
            <a:pPr marL="0" indent="0" algn="ctr">
              <a:buNone/>
            </a:pPr>
            <a:r>
              <a:rPr lang="en-US" sz="3600" kern="100" dirty="0">
                <a:latin typeface="Calibri" panose="020F0502020204030204" pitchFamily="34" charset="0"/>
                <a:ea typeface="Calibri" panose="020F0502020204030204" pitchFamily="34" charset="0"/>
                <a:cs typeface="Times New Roman" panose="02020603050405020304" pitchFamily="18" charset="0"/>
              </a:rPr>
              <a:t>Through Unity and Power of the Holy Spirit</a:t>
            </a:r>
          </a:p>
          <a:p>
            <a:pPr marL="0" indent="0" algn="ctr">
              <a:buNone/>
            </a:pPr>
            <a:r>
              <a:rPr lang="en-US" sz="3600" kern="100" dirty="0">
                <a:latin typeface="Calibri" panose="020F0502020204030204" pitchFamily="34" charset="0"/>
                <a:ea typeface="Calibri" panose="020F0502020204030204" pitchFamily="34" charset="0"/>
                <a:cs typeface="Times New Roman" panose="02020603050405020304" pitchFamily="18" charset="0"/>
              </a:rPr>
              <a:t>To the Glory of God</a:t>
            </a:r>
            <a:endParaRPr lang="en-US" sz="3600" dirty="0"/>
          </a:p>
        </p:txBody>
      </p:sp>
    </p:spTree>
    <p:extLst>
      <p:ext uri="{BB962C8B-B14F-4D97-AF65-F5344CB8AC3E}">
        <p14:creationId xmlns:p14="http://schemas.microsoft.com/office/powerpoint/2010/main" val="3698673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lstStyle/>
          <a:p>
            <a:pPr algn="ctr"/>
            <a:r>
              <a:rPr lang="en-US" b="1" dirty="0"/>
              <a:t>Tag Lines</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marL="0" indent="0" algn="ctr">
              <a:buNone/>
            </a:pPr>
            <a:r>
              <a:rPr lang="en-US" sz="3200" dirty="0"/>
              <a:t>Just Do It</a:t>
            </a:r>
          </a:p>
          <a:p>
            <a:pPr marL="0" indent="0" algn="ctr">
              <a:buNone/>
            </a:pPr>
            <a:r>
              <a:rPr lang="en-US" sz="3200" dirty="0" err="1"/>
              <a:t>Betcha</a:t>
            </a:r>
            <a:r>
              <a:rPr lang="en-US" sz="3200" dirty="0"/>
              <a:t> Can’t Eat Just One</a:t>
            </a:r>
          </a:p>
          <a:p>
            <a:pPr marL="0" indent="0" algn="ctr">
              <a:buNone/>
            </a:pPr>
            <a:r>
              <a:rPr lang="en-US" sz="3200" dirty="0"/>
              <a:t>Have It Your Way</a:t>
            </a:r>
          </a:p>
          <a:p>
            <a:pPr marL="0" indent="0" algn="ctr">
              <a:buNone/>
            </a:pPr>
            <a:r>
              <a:rPr lang="en-US" sz="3200" dirty="0"/>
              <a:t>I’m Loving It</a:t>
            </a:r>
          </a:p>
          <a:p>
            <a:pPr marL="0" indent="0" algn="ctr">
              <a:buNone/>
            </a:pPr>
            <a:r>
              <a:rPr lang="en-US" sz="3200" dirty="0"/>
              <a:t>Think Outside The Bun</a:t>
            </a:r>
          </a:p>
          <a:p>
            <a:pPr marL="0" indent="0" algn="ctr">
              <a:buNone/>
            </a:pPr>
            <a:r>
              <a:rPr lang="en-US" sz="3200" dirty="0"/>
              <a:t>Like A Good Neighbor</a:t>
            </a:r>
          </a:p>
          <a:p>
            <a:pPr marL="0" indent="0" algn="ctr">
              <a:buNone/>
            </a:pPr>
            <a:r>
              <a:rPr lang="en-US" sz="3200" dirty="0"/>
              <a:t>What’s In Your Wallet?</a:t>
            </a:r>
          </a:p>
          <a:p>
            <a:pPr marL="0" indent="0" algn="ctr">
              <a:buNone/>
            </a:pPr>
            <a:endParaRPr lang="en-US" sz="3600" dirty="0"/>
          </a:p>
        </p:txBody>
      </p:sp>
    </p:spTree>
    <p:extLst>
      <p:ext uri="{BB962C8B-B14F-4D97-AF65-F5344CB8AC3E}">
        <p14:creationId xmlns:p14="http://schemas.microsoft.com/office/powerpoint/2010/main" val="23378710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dirty="0"/>
              <a:t>Paul</a:t>
            </a:r>
            <a:endParaRPr lang="en-US" sz="3200" dirty="0"/>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lstStyle/>
          <a:p>
            <a:pPr marL="914400" lvl="2" indent="0" algn="ctr" fontAlgn="ctr">
              <a:buNone/>
            </a:pPr>
            <a:r>
              <a:rPr lang="en-US" sz="5400" dirty="0"/>
              <a:t>The Fellowship of His Sufferings</a:t>
            </a:r>
            <a:endParaRPr lang="en-US" dirty="0"/>
          </a:p>
        </p:txBody>
      </p:sp>
    </p:spTree>
    <p:extLst>
      <p:ext uri="{BB962C8B-B14F-4D97-AF65-F5344CB8AC3E}">
        <p14:creationId xmlns:p14="http://schemas.microsoft.com/office/powerpoint/2010/main" val="261787079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dirty="0"/>
              <a:t>Paul</a:t>
            </a:r>
            <a:endParaRPr lang="en-US" sz="3200" dirty="0"/>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lstStyle/>
          <a:p>
            <a:pPr marL="914400" lvl="2" indent="0" fontAlgn="ctr">
              <a:buNone/>
            </a:pPr>
            <a:r>
              <a:rPr lang="en-US" sz="5400" dirty="0"/>
              <a:t>What do we know about Paul?</a:t>
            </a:r>
          </a:p>
          <a:p>
            <a:pPr marL="914400" lvl="2" indent="0" fontAlgn="ctr">
              <a:buNone/>
            </a:pPr>
            <a:r>
              <a:rPr lang="en-US" sz="5400" dirty="0"/>
              <a:t>What do we not know about Paul?</a:t>
            </a:r>
          </a:p>
        </p:txBody>
      </p:sp>
    </p:spTree>
    <p:extLst>
      <p:ext uri="{BB962C8B-B14F-4D97-AF65-F5344CB8AC3E}">
        <p14:creationId xmlns:p14="http://schemas.microsoft.com/office/powerpoint/2010/main" val="267554884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dirty="0"/>
              <a:t>Paul</a:t>
            </a:r>
            <a:endParaRPr lang="en-US" sz="3200" dirty="0"/>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lstStyle/>
          <a:p>
            <a:pPr lvl="2" fontAlgn="ctr"/>
            <a:r>
              <a:rPr lang="en-US" sz="2800" dirty="0"/>
              <a:t>Earliest canonical NT writer.</a:t>
            </a:r>
          </a:p>
          <a:p>
            <a:pPr lvl="2" fontAlgn="ctr"/>
            <a:r>
              <a:rPr lang="en-US" sz="2800" dirty="0"/>
              <a:t>From prosecutor to missionary.</a:t>
            </a:r>
          </a:p>
          <a:p>
            <a:pPr lvl="2" fontAlgn="ctr"/>
            <a:r>
              <a:rPr lang="en-US" sz="2800" dirty="0"/>
              <a:t>A message of a crucified man raised to life by God.</a:t>
            </a:r>
          </a:p>
          <a:p>
            <a:pPr lvl="2" fontAlgn="ctr"/>
            <a:r>
              <a:rPr lang="en-US" sz="2800" dirty="0"/>
              <a:t>A message of a new age that will transform the whole world.</a:t>
            </a:r>
          </a:p>
          <a:p>
            <a:pPr lvl="2" fontAlgn="ctr"/>
            <a:r>
              <a:rPr lang="en-US" sz="2800" dirty="0"/>
              <a:t>Pastoral letters to established communities.</a:t>
            </a:r>
          </a:p>
          <a:p>
            <a:pPr lvl="2" fontAlgn="ctr"/>
            <a:r>
              <a:rPr lang="en-US" sz="2800" dirty="0"/>
              <a:t>The challenge of Paul’s unspoken message.</a:t>
            </a:r>
          </a:p>
          <a:p>
            <a:pPr lvl="2" fontAlgn="ctr">
              <a:buClr>
                <a:schemeClr val="bg1"/>
              </a:buClr>
            </a:pPr>
            <a:endParaRPr lang="en-US" sz="2800" dirty="0"/>
          </a:p>
          <a:p>
            <a:pPr lvl="2" fontAlgn="ctr"/>
            <a:endParaRPr lang="en-US" sz="2800" dirty="0"/>
          </a:p>
          <a:p>
            <a:pPr marL="0" indent="0">
              <a:buNone/>
            </a:pPr>
            <a:endParaRPr lang="en-US" dirty="0"/>
          </a:p>
        </p:txBody>
      </p:sp>
    </p:spTree>
    <p:extLst>
      <p:ext uri="{BB962C8B-B14F-4D97-AF65-F5344CB8AC3E}">
        <p14:creationId xmlns:p14="http://schemas.microsoft.com/office/powerpoint/2010/main" val="72804375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dirty="0"/>
              <a:t>Paul’s Ethics</a:t>
            </a:r>
            <a:endParaRPr lang="en-US" sz="3200" dirty="0"/>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lstStyle/>
          <a:p>
            <a:pPr lvl="2" fontAlgn="ctr"/>
            <a:r>
              <a:rPr lang="en-US" sz="2800" dirty="0"/>
              <a:t>No systematic presentation of “Christian ethics”.</a:t>
            </a:r>
          </a:p>
          <a:p>
            <a:pPr lvl="2" fontAlgn="ctr"/>
            <a:r>
              <a:rPr lang="en-US" sz="2800" dirty="0"/>
              <a:t>No “manual of discipline” or “code of conduct”.</a:t>
            </a:r>
          </a:p>
          <a:p>
            <a:pPr lvl="2" fontAlgn="ctr"/>
            <a:r>
              <a:rPr lang="en-US" sz="2800" dirty="0"/>
              <a:t>Primarily responds ad hoc to pastoral problems as they arise.</a:t>
            </a:r>
          </a:p>
          <a:p>
            <a:pPr lvl="2" fontAlgn="ctr"/>
            <a:r>
              <a:rPr lang="en-US" sz="2800" dirty="0"/>
              <a:t>Are Paul’s moral norms from traditional sources or derived from logic internal to his gospel?</a:t>
            </a:r>
          </a:p>
          <a:p>
            <a:pPr lvl="2" fontAlgn="ctr"/>
            <a:r>
              <a:rPr lang="en-US" sz="2800" dirty="0"/>
              <a:t>Some scholars suggest there is no direct connection between Paul’s ethical prescriptions and his theological proclamation.</a:t>
            </a:r>
          </a:p>
          <a:p>
            <a:pPr lvl="2" fontAlgn="ctr"/>
            <a:r>
              <a:rPr lang="en-US" sz="2800" dirty="0"/>
              <a:t>Paul’s gospel provides motivation to do what is right but does not generate a singular Christian account of “what is right”.</a:t>
            </a:r>
          </a:p>
          <a:p>
            <a:pPr marL="0" indent="0">
              <a:buNone/>
            </a:pPr>
            <a:endParaRPr lang="en-US" dirty="0"/>
          </a:p>
        </p:txBody>
      </p:sp>
    </p:spTree>
    <p:extLst>
      <p:ext uri="{BB962C8B-B14F-4D97-AF65-F5344CB8AC3E}">
        <p14:creationId xmlns:p14="http://schemas.microsoft.com/office/powerpoint/2010/main" val="320138968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dirty="0"/>
              <a:t>Paul’s Ethics</a:t>
            </a:r>
            <a:endParaRPr lang="en-US" sz="3200" dirty="0"/>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lstStyle/>
          <a:p>
            <a:pPr lvl="2" fontAlgn="ctr"/>
            <a:r>
              <a:rPr lang="en-US" sz="2800" dirty="0"/>
              <a:t>Our study will seek to demonstrate how Paul’s ethical teachings are rooted in his theological thought.</a:t>
            </a:r>
          </a:p>
          <a:p>
            <a:pPr lvl="2" fontAlgn="ctr"/>
            <a:r>
              <a:rPr lang="en-US" sz="2800" dirty="0"/>
              <a:t>Paul’s ethics and theology are packed together.</a:t>
            </a:r>
          </a:p>
          <a:p>
            <a:pPr lvl="2" fontAlgn="ctr"/>
            <a:r>
              <a:rPr lang="en-US" sz="2800" dirty="0"/>
              <a:t>His theology progresses and unfolds as he writes.</a:t>
            </a:r>
          </a:p>
          <a:p>
            <a:pPr lvl="2" fontAlgn="ctr"/>
            <a:r>
              <a:rPr lang="en-US" sz="2800" dirty="0"/>
              <a:t>Paul’s constant aim is to shape the behavior of his churches.</a:t>
            </a:r>
          </a:p>
          <a:p>
            <a:pPr lvl="2" fontAlgn="ctr"/>
            <a:r>
              <a:rPr lang="en-US" sz="2800" dirty="0"/>
              <a:t>His theology is not an exercise, it is a tool for constructing community.</a:t>
            </a:r>
          </a:p>
          <a:p>
            <a:pPr lvl="2" fontAlgn="ctr"/>
            <a:r>
              <a:rPr lang="en-US" sz="2800" dirty="0"/>
              <a:t>Everything is brought under the scrutiny of the gospel.</a:t>
            </a:r>
          </a:p>
          <a:p>
            <a:pPr marL="0" indent="0">
              <a:buNone/>
            </a:pPr>
            <a:endParaRPr lang="en-US" dirty="0"/>
          </a:p>
        </p:txBody>
      </p:sp>
    </p:spTree>
    <p:extLst>
      <p:ext uri="{BB962C8B-B14F-4D97-AF65-F5344CB8AC3E}">
        <p14:creationId xmlns:p14="http://schemas.microsoft.com/office/powerpoint/2010/main" val="345689281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69606</TotalTime>
  <Words>1774</Words>
  <Application>Microsoft Macintosh PowerPoint</Application>
  <PresentationFormat>Widescreen</PresentationFormat>
  <Paragraphs>116</Paragraphs>
  <Slides>25</Slides>
  <Notes>25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Black</vt:lpstr>
      <vt:lpstr>FULFILLING THE MISSION OF CHRIST</vt:lpstr>
      <vt:lpstr>PowerPoint Presentation</vt:lpstr>
      <vt:lpstr>THE CHURCH</vt:lpstr>
      <vt:lpstr>Tag Lines</vt:lpstr>
      <vt:lpstr>Paul</vt:lpstr>
      <vt:lpstr>Paul</vt:lpstr>
      <vt:lpstr>Paul</vt:lpstr>
      <vt:lpstr>Paul’s Ethics</vt:lpstr>
      <vt:lpstr>Paul’s Ethics</vt:lpstr>
      <vt:lpstr>Theological Motifs for Pauline Ethics</vt:lpstr>
      <vt:lpstr>New Creation</vt:lpstr>
      <vt:lpstr>New Creation</vt:lpstr>
      <vt:lpstr>New Creation</vt:lpstr>
      <vt:lpstr>New Creation</vt:lpstr>
      <vt:lpstr>New Creation</vt:lpstr>
      <vt:lpstr>1 Thessalonians</vt:lpstr>
      <vt:lpstr>1 Thessalonians</vt:lpstr>
      <vt:lpstr>1 Thessalonians</vt:lpstr>
      <vt:lpstr>1 Thessalonians</vt:lpstr>
      <vt:lpstr>1 Thessalonians</vt:lpstr>
      <vt:lpstr>The Righteousness of God</vt:lpstr>
      <vt:lpstr>The Righteousness of God</vt:lpstr>
      <vt:lpstr>Fellow Heirs</vt:lpstr>
      <vt:lpstr>Fellow Heirs</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HEAVEN AND HELL</dc:title>
  <dc:creator>Jess Ellis</dc:creator>
  <cp:lastModifiedBy>Jess Ellis</cp:lastModifiedBy>
  <cp:revision>168</cp:revision>
  <dcterms:created xsi:type="dcterms:W3CDTF">2019-06-01T02:06:24Z</dcterms:created>
  <dcterms:modified xsi:type="dcterms:W3CDTF">2023-11-19T16:59:22Z</dcterms:modified>
</cp:coreProperties>
</file>