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ppt/theme/themeOverride13.xml" ContentType="application/vnd.openxmlformats-officedocument.themeOverride+xml"/>
  <Override PartName="/ppt/notesSlides/notesSlide14.xml" ContentType="application/vnd.openxmlformats-officedocument.presentationml.notesSlide+xml"/>
  <Override PartName="/ppt/theme/themeOverride14.xml" ContentType="application/vnd.openxmlformats-officedocument.themeOverride+xml"/>
  <Override PartName="/ppt/notesSlides/notesSlide15.xml" ContentType="application/vnd.openxmlformats-officedocument.presentationml.notesSlide+xml"/>
  <Override PartName="/ppt/theme/themeOverride15.xml" ContentType="application/vnd.openxmlformats-officedocument.themeOverr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332" r:id="rId3"/>
    <p:sldId id="352" r:id="rId4"/>
    <p:sldId id="257" r:id="rId5"/>
    <p:sldId id="337" r:id="rId6"/>
    <p:sldId id="354" r:id="rId7"/>
    <p:sldId id="355" r:id="rId8"/>
    <p:sldId id="373" r:id="rId9"/>
    <p:sldId id="356" r:id="rId10"/>
    <p:sldId id="357" r:id="rId11"/>
    <p:sldId id="358" r:id="rId12"/>
    <p:sldId id="359" r:id="rId13"/>
    <p:sldId id="360" r:id="rId14"/>
    <p:sldId id="361" r:id="rId15"/>
    <p:sldId id="362" r:id="rId16"/>
    <p:sldId id="3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9"/>
    <p:restoredTop sz="94462"/>
  </p:normalViewPr>
  <p:slideViewPr>
    <p:cSldViewPr snapToGrid="0" snapToObjects="1">
      <p:cViewPr varScale="1">
        <p:scale>
          <a:sx n="104" d="100"/>
          <a:sy n="104" d="100"/>
        </p:scale>
        <p:origin x="888" y="200"/>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12/5/23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10</a:t>
            </a:fld>
            <a:endParaRPr lang="en-US"/>
          </a:p>
        </p:txBody>
      </p:sp>
    </p:spTree>
    <p:extLst>
      <p:ext uri="{BB962C8B-B14F-4D97-AF65-F5344CB8AC3E}">
        <p14:creationId xmlns:p14="http://schemas.microsoft.com/office/powerpoint/2010/main" val="3221995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11</a:t>
            </a:fld>
            <a:endParaRPr lang="en-US"/>
          </a:p>
        </p:txBody>
      </p:sp>
    </p:spTree>
    <p:extLst>
      <p:ext uri="{BB962C8B-B14F-4D97-AF65-F5344CB8AC3E}">
        <p14:creationId xmlns:p14="http://schemas.microsoft.com/office/powerpoint/2010/main" val="498765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12</a:t>
            </a:fld>
            <a:endParaRPr lang="en-US"/>
          </a:p>
        </p:txBody>
      </p:sp>
    </p:spTree>
    <p:extLst>
      <p:ext uri="{BB962C8B-B14F-4D97-AF65-F5344CB8AC3E}">
        <p14:creationId xmlns:p14="http://schemas.microsoft.com/office/powerpoint/2010/main" val="1049490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13</a:t>
            </a:fld>
            <a:endParaRPr lang="en-US"/>
          </a:p>
        </p:txBody>
      </p:sp>
    </p:spTree>
    <p:extLst>
      <p:ext uri="{BB962C8B-B14F-4D97-AF65-F5344CB8AC3E}">
        <p14:creationId xmlns:p14="http://schemas.microsoft.com/office/powerpoint/2010/main" val="3565053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14</a:t>
            </a:fld>
            <a:endParaRPr lang="en-US"/>
          </a:p>
        </p:txBody>
      </p:sp>
    </p:spTree>
    <p:extLst>
      <p:ext uri="{BB962C8B-B14F-4D97-AF65-F5344CB8AC3E}">
        <p14:creationId xmlns:p14="http://schemas.microsoft.com/office/powerpoint/2010/main" val="1678716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15</a:t>
            </a:fld>
            <a:endParaRPr lang="en-US"/>
          </a:p>
        </p:txBody>
      </p:sp>
    </p:spTree>
    <p:extLst>
      <p:ext uri="{BB962C8B-B14F-4D97-AF65-F5344CB8AC3E}">
        <p14:creationId xmlns:p14="http://schemas.microsoft.com/office/powerpoint/2010/main" val="1182581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16</a:t>
            </a:fld>
            <a:endParaRPr lang="en-US"/>
          </a:p>
        </p:txBody>
      </p:sp>
    </p:spTree>
    <p:extLst>
      <p:ext uri="{BB962C8B-B14F-4D97-AF65-F5344CB8AC3E}">
        <p14:creationId xmlns:p14="http://schemas.microsoft.com/office/powerpoint/2010/main" val="291886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2122355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4</a:t>
            </a:fld>
            <a:endParaRPr lang="en-US"/>
          </a:p>
        </p:txBody>
      </p:sp>
    </p:spTree>
    <p:extLst>
      <p:ext uri="{BB962C8B-B14F-4D97-AF65-F5344CB8AC3E}">
        <p14:creationId xmlns:p14="http://schemas.microsoft.com/office/powerpoint/2010/main" val="507116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5</a:t>
            </a:fld>
            <a:endParaRPr lang="en-US"/>
          </a:p>
        </p:txBody>
      </p:sp>
    </p:spTree>
    <p:extLst>
      <p:ext uri="{BB962C8B-B14F-4D97-AF65-F5344CB8AC3E}">
        <p14:creationId xmlns:p14="http://schemas.microsoft.com/office/powerpoint/2010/main" val="347681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6</a:t>
            </a:fld>
            <a:endParaRPr lang="en-US"/>
          </a:p>
        </p:txBody>
      </p:sp>
    </p:spTree>
    <p:extLst>
      <p:ext uri="{BB962C8B-B14F-4D97-AF65-F5344CB8AC3E}">
        <p14:creationId xmlns:p14="http://schemas.microsoft.com/office/powerpoint/2010/main" val="1302508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7</a:t>
            </a:fld>
            <a:endParaRPr lang="en-US"/>
          </a:p>
        </p:txBody>
      </p:sp>
    </p:spTree>
    <p:extLst>
      <p:ext uri="{BB962C8B-B14F-4D97-AF65-F5344CB8AC3E}">
        <p14:creationId xmlns:p14="http://schemas.microsoft.com/office/powerpoint/2010/main" val="2955298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8</a:t>
            </a:fld>
            <a:endParaRPr lang="en-US"/>
          </a:p>
        </p:txBody>
      </p:sp>
    </p:spTree>
    <p:extLst>
      <p:ext uri="{BB962C8B-B14F-4D97-AF65-F5344CB8AC3E}">
        <p14:creationId xmlns:p14="http://schemas.microsoft.com/office/powerpoint/2010/main" val="1470726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9</a:t>
            </a:fld>
            <a:endParaRPr lang="en-US"/>
          </a:p>
        </p:txBody>
      </p:sp>
    </p:spTree>
    <p:extLst>
      <p:ext uri="{BB962C8B-B14F-4D97-AF65-F5344CB8AC3E}">
        <p14:creationId xmlns:p14="http://schemas.microsoft.com/office/powerpoint/2010/main" val="45875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EABE1F-423C-5046-A537-B106733C88A5}" type="datetimeFigureOut">
              <a:rPr lang="en-US" smtClean="0"/>
              <a:t>12/5/23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4577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185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22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622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ABE1F-423C-5046-A537-B106733C88A5}" type="datetimeFigureOut">
              <a:rPr lang="en-US" smtClean="0"/>
              <a:t>12/5/23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16440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ABE1F-423C-5046-A537-B106733C88A5}" type="datetimeFigureOut">
              <a:rPr lang="en-US" smtClean="0"/>
              <a:t>12/5/23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02723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ABE1F-423C-5046-A537-B106733C88A5}" type="datetimeFigureOut">
              <a:rPr lang="en-US" smtClean="0"/>
              <a:t>12/5/23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459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EABE1F-423C-5046-A537-B106733C88A5}" type="datetimeFigureOut">
              <a:rPr lang="en-US" smtClean="0"/>
              <a:t>12/5/23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6129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ABE1F-423C-5046-A537-B106733C88A5}" type="datetimeFigureOut">
              <a:rPr lang="en-US" smtClean="0"/>
              <a:t>12/5/23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70413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81658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839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1EABE1F-423C-5046-A537-B106733C88A5}" type="datetimeFigureOut">
              <a:rPr lang="en-US" smtClean="0"/>
              <a:t>12/5/23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3767686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FULFILLING THE MISSION OF CHRIST</a:t>
            </a:r>
          </a:p>
        </p:txBody>
      </p:sp>
    </p:spTree>
    <p:extLst>
      <p:ext uri="{BB962C8B-B14F-4D97-AF65-F5344CB8AC3E}">
        <p14:creationId xmlns:p14="http://schemas.microsoft.com/office/powerpoint/2010/main" val="19864627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marL="0" indent="0" fontAlgn="ctr">
              <a:buClr>
                <a:schemeClr val="tx1"/>
              </a:buClr>
              <a:buNone/>
            </a:pPr>
            <a:r>
              <a:rPr lang="en-US" sz="3200" dirty="0"/>
              <a:t>“No Christian is at liberty to regard himself as an isolated disciple of the Lord Jesus, having to decide questions of duty and liberty solely with reference to himself. As Christians are one body in Christ, so the great law of love binds them to act in all things with tenderness and consideration for their brethren in “ the common salvation”. Of this unselfishness Christ is the perfect model of all Christians.” (JFB Commentary on Romans 5:1-2)</a:t>
            </a:r>
          </a:p>
        </p:txBody>
      </p:sp>
    </p:spTree>
    <p:extLst>
      <p:ext uri="{BB962C8B-B14F-4D97-AF65-F5344CB8AC3E}">
        <p14:creationId xmlns:p14="http://schemas.microsoft.com/office/powerpoint/2010/main" val="12262457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fontAlgn="ctr">
              <a:buClr>
                <a:schemeClr val="tx1"/>
              </a:buClr>
            </a:pPr>
            <a:r>
              <a:rPr lang="en-US" sz="3200" dirty="0"/>
              <a:t>What is God “doing” between the ages?</a:t>
            </a:r>
          </a:p>
          <a:p>
            <a:pPr lvl="1" fontAlgn="ctr">
              <a:buClr>
                <a:schemeClr val="tx1"/>
              </a:buClr>
            </a:pPr>
            <a:r>
              <a:rPr lang="en-US" sz="3200" dirty="0"/>
              <a:t>Working through the Spirit to create communities who embody the reconciliation and healing of the world.</a:t>
            </a:r>
          </a:p>
          <a:p>
            <a:pPr lvl="1" fontAlgn="ctr">
              <a:buClr>
                <a:schemeClr val="tx1"/>
              </a:buClr>
            </a:pPr>
            <a:r>
              <a:rPr lang="en-US" sz="3200" dirty="0"/>
              <a:t>Empowering communities to become “one in Christ Jesus”.</a:t>
            </a:r>
          </a:p>
          <a:p>
            <a:pPr lvl="1" fontAlgn="ctr">
              <a:buClr>
                <a:schemeClr val="tx1"/>
              </a:buClr>
            </a:pPr>
            <a:r>
              <a:rPr lang="en-US" sz="3200" dirty="0"/>
              <a:t>Communities no longer divided by distinctions of ethnicity, social status, or gender.</a:t>
            </a:r>
          </a:p>
          <a:p>
            <a:pPr lvl="1" fontAlgn="ctr">
              <a:buClr>
                <a:schemeClr val="tx1"/>
              </a:buClr>
            </a:pPr>
            <a:r>
              <a:rPr lang="en-US" sz="3200" dirty="0"/>
              <a:t>Communities all together in one family in which they are all joint heirs.</a:t>
            </a:r>
          </a:p>
        </p:txBody>
      </p:sp>
    </p:spTree>
    <p:extLst>
      <p:ext uri="{BB962C8B-B14F-4D97-AF65-F5344CB8AC3E}">
        <p14:creationId xmlns:p14="http://schemas.microsoft.com/office/powerpoint/2010/main" val="127409378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fontAlgn="ctr">
              <a:buClr>
                <a:schemeClr val="tx1"/>
              </a:buClr>
            </a:pPr>
            <a:r>
              <a:rPr lang="en-US" sz="3200" dirty="0"/>
              <a:t>But families have issues.</a:t>
            </a:r>
          </a:p>
          <a:p>
            <a:pPr fontAlgn="ctr">
              <a:buClr>
                <a:schemeClr val="tx1"/>
              </a:buClr>
            </a:pPr>
            <a:r>
              <a:rPr lang="en-US" sz="3200" dirty="0"/>
              <a:t>Offenses against the unity of the community:</a:t>
            </a:r>
          </a:p>
          <a:p>
            <a:pPr lvl="1" fontAlgn="ctr">
              <a:buClr>
                <a:schemeClr val="tx1"/>
              </a:buClr>
            </a:pPr>
            <a:r>
              <a:rPr lang="en-US" sz="3200" dirty="0"/>
              <a:t>“Now the works of the flesh are obvious: sexual immorality, impurity, depravity, idolatry, sorcery, hostilities, strife, jealousy, outbursts of anger, selfish rivalries, dissensions, fractions, envying, murder, drunkenness, carousing, and similar things. I am warning you, as I had warned you before: Those who practice such things will not inherit the kingdom of God!” (Galatians 5:19-21)</a:t>
            </a:r>
          </a:p>
        </p:txBody>
      </p:sp>
    </p:spTree>
    <p:extLst>
      <p:ext uri="{BB962C8B-B14F-4D97-AF65-F5344CB8AC3E}">
        <p14:creationId xmlns:p14="http://schemas.microsoft.com/office/powerpoint/2010/main" val="22577180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The Galatians are called to express sacrificial love and mutual service for each other in their communal conformity to Christ.</a:t>
            </a:r>
          </a:p>
          <a:p>
            <a:pPr lvl="1" fontAlgn="ctr">
              <a:buClr>
                <a:schemeClr val="tx1"/>
              </a:buClr>
            </a:pPr>
            <a:r>
              <a:rPr lang="en-US" sz="3200" dirty="0"/>
              <a:t>“For you were called to freedom, brothers and sisters; only do not use your freedom as an opportunity to indulge your flesh, but through love serve one another.” (Galatians 5:13)</a:t>
            </a:r>
          </a:p>
          <a:p>
            <a:pPr lvl="1" fontAlgn="ctr">
              <a:buClr>
                <a:schemeClr val="tx1"/>
              </a:buClr>
            </a:pPr>
            <a:r>
              <a:rPr lang="en-US" sz="3200" dirty="0"/>
              <a:t>”Carry one another’s burdens, and in this way you will fulfill the law of Christ”. (Galatians 6:2)</a:t>
            </a:r>
          </a:p>
        </p:txBody>
      </p:sp>
    </p:spTree>
    <p:extLst>
      <p:ext uri="{BB962C8B-B14F-4D97-AF65-F5344CB8AC3E}">
        <p14:creationId xmlns:p14="http://schemas.microsoft.com/office/powerpoint/2010/main" val="35881162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Communal unity in Corinth.</a:t>
            </a:r>
          </a:p>
          <a:p>
            <a:pPr lvl="1" fontAlgn="ctr">
              <a:buClr>
                <a:schemeClr val="tx1"/>
              </a:buClr>
            </a:pPr>
            <a:r>
              <a:rPr lang="en-US" sz="3200" dirty="0"/>
              <a:t>“God is faithful, by whom you were called into fellowship with his son, Jesus Christ our Lord. I urge you, brothers and sisters, by the name of our Lord Jesus Christ, to agree together, to end your divisions, and to be united by the same mind and purpose.” (1 Corinthians 1:9-10)</a:t>
            </a:r>
          </a:p>
        </p:txBody>
      </p:sp>
    </p:spTree>
    <p:extLst>
      <p:ext uri="{BB962C8B-B14F-4D97-AF65-F5344CB8AC3E}">
        <p14:creationId xmlns:p14="http://schemas.microsoft.com/office/powerpoint/2010/main" val="27151872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fontAlgn="ctr">
              <a:buClr>
                <a:schemeClr val="tx1"/>
              </a:buClr>
            </a:pPr>
            <a:r>
              <a:rPr lang="en-US" sz="3200" dirty="0"/>
              <a:t>But families have issues.</a:t>
            </a:r>
          </a:p>
          <a:p>
            <a:pPr lvl="1" fontAlgn="ctr">
              <a:buClr>
                <a:schemeClr val="tx1"/>
              </a:buClr>
            </a:pPr>
            <a:r>
              <a:rPr lang="en-US" sz="3200" dirty="0"/>
              <a:t>“So, brothers and sisters, I could not speak to you as spiritual people, but instead as people of the flesh, as infants in Christ. I fed you milk, not solid food, for you were not yet ready. In fact, you are still not ready, for you are still influenced by the flesh. For since there is still jealousy and dissension among you, are you not influenced by the flesh and behaving like unregenerate people?” (1 Corinthians 3:1-3)</a:t>
            </a:r>
          </a:p>
        </p:txBody>
      </p:sp>
    </p:spTree>
    <p:extLst>
      <p:ext uri="{BB962C8B-B14F-4D97-AF65-F5344CB8AC3E}">
        <p14:creationId xmlns:p14="http://schemas.microsoft.com/office/powerpoint/2010/main" val="15686041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10000"/>
          </a:bodyPr>
          <a:lstStyle/>
          <a:p>
            <a:pPr fontAlgn="ctr">
              <a:buClr>
                <a:schemeClr val="tx1"/>
              </a:buClr>
            </a:pPr>
            <a:r>
              <a:rPr lang="en-US" sz="3200" dirty="0"/>
              <a:t>Paul’s goal is to build communities, not just to save souls.</a:t>
            </a:r>
          </a:p>
          <a:p>
            <a:pPr fontAlgn="ctr">
              <a:buClr>
                <a:schemeClr val="tx1"/>
              </a:buClr>
            </a:pPr>
            <a:r>
              <a:rPr lang="en-US" sz="3200" dirty="0"/>
              <a:t>The community is God’s building. (3:9)</a:t>
            </a:r>
          </a:p>
          <a:p>
            <a:pPr fontAlgn="ctr">
              <a:buClr>
                <a:schemeClr val="tx1"/>
              </a:buClr>
            </a:pPr>
            <a:r>
              <a:rPr lang="en-US" sz="3200" dirty="0"/>
              <a:t>Paul has laid a foundation and expects the community to build on it. (3:10)</a:t>
            </a:r>
          </a:p>
          <a:p>
            <a:pPr fontAlgn="ctr">
              <a:buClr>
                <a:schemeClr val="tx1"/>
              </a:buClr>
            </a:pPr>
            <a:r>
              <a:rPr lang="en-US" sz="3200" dirty="0"/>
              <a:t>The community is God’s temple where God’s Spirit dwells. (3:16)</a:t>
            </a:r>
          </a:p>
          <a:p>
            <a:pPr fontAlgn="ctr">
              <a:buClr>
                <a:schemeClr val="tx1"/>
              </a:buClr>
            </a:pPr>
            <a:r>
              <a:rPr lang="en-US" sz="3200" dirty="0"/>
              <a:t>The community takes the place of the Jerusalem temple as the place where the glory of God resides.</a:t>
            </a:r>
          </a:p>
          <a:p>
            <a:pPr fontAlgn="ctr">
              <a:buClr>
                <a:schemeClr val="tx1"/>
              </a:buClr>
            </a:pPr>
            <a:r>
              <a:rPr lang="en-US" sz="3200" dirty="0"/>
              <a:t>When the community suffers division, the temple of God is dishonored.</a:t>
            </a:r>
          </a:p>
          <a:p>
            <a:pPr fontAlgn="ctr">
              <a:buClr>
                <a:schemeClr val="tx1"/>
              </a:buClr>
            </a:pPr>
            <a:endParaRPr lang="en-US" sz="3200" dirty="0"/>
          </a:p>
        </p:txBody>
      </p:sp>
    </p:spTree>
    <p:extLst>
      <p:ext uri="{BB962C8B-B14F-4D97-AF65-F5344CB8AC3E}">
        <p14:creationId xmlns:p14="http://schemas.microsoft.com/office/powerpoint/2010/main" val="23361763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idx="1"/>
          </p:nvPr>
        </p:nvPicPr>
        <p:blipFill rotWithShape="1">
          <a:blip r:embed="rId4">
            <a:alphaModFix/>
          </a:blip>
          <a:srcRect/>
          <a:stretch/>
        </p:blipFill>
        <p:spPr>
          <a:xfrm>
            <a:off x="0" y="44116"/>
            <a:ext cx="12192000" cy="6769768"/>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CHURCH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Community of Christ Followers</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Fulfilling Christ’s Mission</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Through Unity and Power of the Holy Spirit</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To the Glory of God</a:t>
            </a:r>
            <a:endParaRPr lang="en-US" sz="3600" dirty="0"/>
          </a:p>
        </p:txBody>
      </p:sp>
    </p:spTree>
    <p:extLst>
      <p:ext uri="{BB962C8B-B14F-4D97-AF65-F5344CB8AC3E}">
        <p14:creationId xmlns:p14="http://schemas.microsoft.com/office/powerpoint/2010/main" val="369867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dirty="0"/>
              <a:t>Paul</a:t>
            </a:r>
            <a:endParaRPr lang="en-US" sz="3200" dirty="0"/>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marL="914400" lvl="2" indent="0" algn="ctr" fontAlgn="ctr">
              <a:buNone/>
            </a:pPr>
            <a:r>
              <a:rPr lang="en-US" sz="5400" dirty="0"/>
              <a:t>The Fellowship of His Sufferings</a:t>
            </a:r>
            <a:endParaRPr lang="en-US" dirty="0"/>
          </a:p>
        </p:txBody>
      </p:sp>
    </p:spTree>
    <p:extLst>
      <p:ext uri="{BB962C8B-B14F-4D97-AF65-F5344CB8AC3E}">
        <p14:creationId xmlns:p14="http://schemas.microsoft.com/office/powerpoint/2010/main" val="26178707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Theological Motifs for Pauline Ethics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3600" dirty="0"/>
              <a:t>New Creation</a:t>
            </a:r>
          </a:p>
          <a:p>
            <a:pPr lvl="2" fontAlgn="ctr"/>
            <a:r>
              <a:rPr lang="en-US" sz="3600" dirty="0"/>
              <a:t>The Cross</a:t>
            </a:r>
          </a:p>
          <a:p>
            <a:pPr lvl="2" fontAlgn="ctr"/>
            <a:r>
              <a:rPr lang="en-US" sz="3600" dirty="0"/>
              <a:t>The New Community in Christ</a:t>
            </a:r>
          </a:p>
        </p:txBody>
      </p:sp>
    </p:spTree>
    <p:extLst>
      <p:ext uri="{BB962C8B-B14F-4D97-AF65-F5344CB8AC3E}">
        <p14:creationId xmlns:p14="http://schemas.microsoft.com/office/powerpoint/2010/main" val="36692047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Summary</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lvl="2" fontAlgn="ctr">
              <a:buClr>
                <a:schemeClr val="tx1"/>
              </a:buClr>
            </a:pPr>
            <a:r>
              <a:rPr lang="en-US" sz="2400" dirty="0"/>
              <a:t>Paul frames the church community within a divine cosmic paradigm shift in which suffering and joy will both be present until the Parousia (End Times).</a:t>
            </a:r>
          </a:p>
          <a:p>
            <a:pPr lvl="2" fontAlgn="ctr">
              <a:buClr>
                <a:schemeClr val="tx1"/>
              </a:buClr>
            </a:pPr>
            <a:r>
              <a:rPr lang="en-US" sz="2400" dirty="0"/>
              <a:t>The church community is the beachhead where the power of God has invaded the world.</a:t>
            </a:r>
          </a:p>
          <a:p>
            <a:pPr lvl="2" fontAlgn="ctr">
              <a:buClr>
                <a:schemeClr val="tx1"/>
              </a:buClr>
            </a:pPr>
            <a:r>
              <a:rPr lang="en-US" sz="2400" dirty="0"/>
              <a:t>The church community is to live faithfully between the times under Spirit’s control and moral discernment.</a:t>
            </a:r>
          </a:p>
          <a:p>
            <a:pPr lvl="2" fontAlgn="ctr">
              <a:buClr>
                <a:schemeClr val="tx1"/>
              </a:buClr>
            </a:pPr>
            <a:r>
              <a:rPr lang="en-US" sz="2400" dirty="0"/>
              <a:t>The faithfulness of Jesus Christ becomes the animating force within the church community.</a:t>
            </a:r>
          </a:p>
          <a:p>
            <a:pPr lvl="2" fontAlgn="ctr">
              <a:buClr>
                <a:schemeClr val="tx1"/>
              </a:buClr>
            </a:pPr>
            <a:r>
              <a:rPr lang="en-US" sz="2400" dirty="0"/>
              <a:t>Paul demonstrates a fundamental connection between his Christology and his ethics.</a:t>
            </a:r>
          </a:p>
          <a:p>
            <a:pPr lvl="2" fontAlgn="ctr">
              <a:buClr>
                <a:schemeClr val="tx1"/>
              </a:buClr>
            </a:pPr>
            <a:r>
              <a:rPr lang="en-US" sz="2400" dirty="0"/>
              <a:t>To be in Christ is to have one’s life conformed to the self-giving love enacted in the cross.</a:t>
            </a:r>
          </a:p>
        </p:txBody>
      </p:sp>
    </p:spTree>
    <p:extLst>
      <p:ext uri="{BB962C8B-B14F-4D97-AF65-F5344CB8AC3E}">
        <p14:creationId xmlns:p14="http://schemas.microsoft.com/office/powerpoint/2010/main" val="32453396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marL="0" indent="0" algn="ctr" fontAlgn="ctr">
              <a:buClr>
                <a:schemeClr val="tx1"/>
              </a:buClr>
              <a:buNone/>
            </a:pPr>
            <a:r>
              <a:rPr lang="en-US" sz="4800" dirty="0"/>
              <a:t>“</a:t>
            </a:r>
            <a:r>
              <a:rPr lang="en-US" sz="4800" dirty="0" err="1"/>
              <a:t>Ekklesia</a:t>
            </a:r>
            <a:r>
              <a:rPr lang="en-US" sz="4800" dirty="0"/>
              <a:t>” | The Called Out Ones</a:t>
            </a:r>
          </a:p>
          <a:p>
            <a:pPr marL="0" indent="0" algn="ctr" fontAlgn="ctr">
              <a:buClr>
                <a:schemeClr val="tx1"/>
              </a:buClr>
              <a:buNone/>
            </a:pPr>
            <a:r>
              <a:rPr lang="en-US" sz="3200" dirty="0"/>
              <a:t>Describe the first century church in your own words.</a:t>
            </a:r>
          </a:p>
        </p:txBody>
      </p:sp>
    </p:spTree>
    <p:extLst>
      <p:ext uri="{BB962C8B-B14F-4D97-AF65-F5344CB8AC3E}">
        <p14:creationId xmlns:p14="http://schemas.microsoft.com/office/powerpoint/2010/main" val="345210610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fontAlgn="ctr">
              <a:buClr>
                <a:schemeClr val="tx1"/>
              </a:buClr>
            </a:pPr>
            <a:r>
              <a:rPr lang="en-US" sz="3200" dirty="0"/>
              <a:t>What was the primary purpose of Paul’s letters?</a:t>
            </a:r>
          </a:p>
          <a:p>
            <a:pPr lvl="1" fontAlgn="ctr">
              <a:buClr>
                <a:schemeClr val="tx1"/>
              </a:buClr>
            </a:pPr>
            <a:r>
              <a:rPr lang="en-US" sz="3200" dirty="0"/>
              <a:t>To strengthen, support, and encourage struggling mission communities.</a:t>
            </a:r>
          </a:p>
          <a:p>
            <a:pPr fontAlgn="ctr">
              <a:buClr>
                <a:schemeClr val="tx1"/>
              </a:buClr>
            </a:pPr>
            <a:r>
              <a:rPr lang="en-US" sz="3200" dirty="0"/>
              <a:t>Was community formation just a matter of practical necessity?</a:t>
            </a:r>
          </a:p>
          <a:p>
            <a:pPr lvl="1" fontAlgn="ctr">
              <a:buClr>
                <a:schemeClr val="tx1"/>
              </a:buClr>
            </a:pPr>
            <a:r>
              <a:rPr lang="en-US" sz="3200" dirty="0"/>
              <a:t>It was a fundamental theological theme in Paul’s proclamation of the gospel.</a:t>
            </a:r>
          </a:p>
        </p:txBody>
      </p:sp>
    </p:spTree>
    <p:extLst>
      <p:ext uri="{BB962C8B-B14F-4D97-AF65-F5344CB8AC3E}">
        <p14:creationId xmlns:p14="http://schemas.microsoft.com/office/powerpoint/2010/main" val="8289043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fontAlgn="ctr">
              <a:buClr>
                <a:schemeClr val="tx1"/>
              </a:buClr>
            </a:pPr>
            <a:r>
              <a:rPr lang="en-US" sz="3200" dirty="0"/>
              <a:t>“Now may the God of endurance and comfort give you unity with one another in accordance with Christ Jesus, so that together you may with one voice glorify the God and Father of our Lord Jesus Christ.” (Romans 15:5-6)</a:t>
            </a:r>
          </a:p>
          <a:p>
            <a:pPr fontAlgn="ctr">
              <a:buClr>
                <a:schemeClr val="tx1"/>
              </a:buClr>
            </a:pPr>
            <a:r>
              <a:rPr lang="en-US" sz="3200" dirty="0"/>
              <a:t>“Now may the God of hope fill you with all joy and peace as you believe in him, so that you may abound in hope by the power of the Holy Spirit.” (Romans 15:13)</a:t>
            </a:r>
          </a:p>
        </p:txBody>
      </p:sp>
    </p:spTree>
    <p:extLst>
      <p:ext uri="{BB962C8B-B14F-4D97-AF65-F5344CB8AC3E}">
        <p14:creationId xmlns:p14="http://schemas.microsoft.com/office/powerpoint/2010/main" val="12892182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78430</TotalTime>
  <Words>935</Words>
  <Application>Microsoft Macintosh PowerPoint</Application>
  <PresentationFormat>Widescreen</PresentationFormat>
  <Paragraphs>74</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Black</vt:lpstr>
      <vt:lpstr>FULFILLING THE MISSION OF CHRIST</vt:lpstr>
      <vt:lpstr>PowerPoint Presentation</vt:lpstr>
      <vt:lpstr>THE CHURCH</vt:lpstr>
      <vt:lpstr>Paul</vt:lpstr>
      <vt:lpstr>Theological Motifs for Pauline Ethics</vt:lpstr>
      <vt:lpstr>Summary</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lpstr>The New Community In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181</cp:revision>
  <dcterms:created xsi:type="dcterms:W3CDTF">2019-06-01T02:06:24Z</dcterms:created>
  <dcterms:modified xsi:type="dcterms:W3CDTF">2023-12-05T17:00:16Z</dcterms:modified>
</cp:coreProperties>
</file>