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328" r:id="rId4"/>
    <p:sldId id="378" r:id="rId5"/>
    <p:sldId id="355" r:id="rId6"/>
    <p:sldId id="365" r:id="rId7"/>
    <p:sldId id="326" r:id="rId8"/>
    <p:sldId id="377" r:id="rId9"/>
    <p:sldId id="376" r:id="rId10"/>
    <p:sldId id="358" r:id="rId11"/>
    <p:sldId id="357" r:id="rId12"/>
    <p:sldId id="356" r:id="rId13"/>
    <p:sldId id="382" r:id="rId14"/>
    <p:sldId id="381" r:id="rId15"/>
    <p:sldId id="353" r:id="rId16"/>
    <p:sldId id="348" r:id="rId17"/>
    <p:sldId id="359"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7" d="100"/>
          <a:sy n="117" d="100"/>
        </p:scale>
        <p:origin x="3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customschemas.google.com/relationships/presentationmetadata" Target="metadata"/><Relationship Id="rId3" Type="http://schemas.openxmlformats.org/officeDocument/2006/relationships/slide" Target="slides/slide2.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3"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22.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24.xml"/><Relationship Id="rId4" Type="http://schemas.openxmlformats.org/officeDocument/2006/relationships/customXml" Target="../ink/ink23.xml"/></Relationships>
</file>

<file path=ppt/slides/_rels/slide1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27.xml"/><Relationship Id="rId4" Type="http://schemas.openxmlformats.org/officeDocument/2006/relationships/customXml" Target="../ink/ink26.xml"/></Relationships>
</file>

<file path=ppt/slides/_rels/slide1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28.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30.xml"/><Relationship Id="rId4" Type="http://schemas.openxmlformats.org/officeDocument/2006/relationships/customXml" Target="../ink/ink29.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33.xml"/><Relationship Id="rId4" Type="http://schemas.openxmlformats.org/officeDocument/2006/relationships/customXml" Target="../ink/ink3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3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36.xml"/><Relationship Id="rId4" Type="http://schemas.openxmlformats.org/officeDocument/2006/relationships/customXml" Target="../ink/ink3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39.xml"/><Relationship Id="rId4" Type="http://schemas.openxmlformats.org/officeDocument/2006/relationships/customXml" Target="../ink/ink3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4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42.xml"/><Relationship Id="rId4" Type="http://schemas.openxmlformats.org/officeDocument/2006/relationships/customXml" Target="../ink/ink41.xml"/></Relationships>
</file>

<file path=ppt/slides/_rels/slide1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3.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45.xml"/><Relationship Id="rId4" Type="http://schemas.openxmlformats.org/officeDocument/2006/relationships/customXml" Target="../ink/ink4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3.xml"/><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6.xml"/><Relationship Id="rId4" Type="http://schemas.openxmlformats.org/officeDocument/2006/relationships/customXml" Target="../ink/ink5.xml"/></Relationships>
</file>

<file path=ppt/slides/_rels/slide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9.xml"/><Relationship Id="rId4" Type="http://schemas.openxmlformats.org/officeDocument/2006/relationships/customXml" Target="../ink/ink8.xml"/></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12.xml"/><Relationship Id="rId4" Type="http://schemas.openxmlformats.org/officeDocument/2006/relationships/customXml" Target="../ink/ink1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15.xml"/><Relationship Id="rId4" Type="http://schemas.openxmlformats.org/officeDocument/2006/relationships/customXml" Target="../ink/ink1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18.xml"/><Relationship Id="rId4" Type="http://schemas.openxmlformats.org/officeDocument/2006/relationships/customXml" Target="../ink/ink1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1.xml"/><Relationship Id="rId4" Type="http://schemas.openxmlformats.org/officeDocument/2006/relationships/customXml" Target="../ink/ink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Isaiah 8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4400" b="1" baseline="30000" dirty="0">
                <a:solidFill>
                  <a:schemeClr val="bg1"/>
                </a:solidFill>
              </a:rPr>
              <a:t>14 </a:t>
            </a:r>
            <a:r>
              <a:rPr lang="en-US" sz="4400" dirty="0">
                <a:solidFill>
                  <a:schemeClr val="bg1"/>
                </a:solidFill>
              </a:rPr>
              <a:t>Then Yahweh will be a holy place of safety for you.</a:t>
            </a:r>
            <a:endParaRPr lang="en-US" sz="6600" dirty="0">
              <a:solidFill>
                <a:schemeClr val="bg1"/>
              </a:solidFill>
            </a:endParaRPr>
          </a:p>
          <a:p>
            <a:r>
              <a:rPr lang="en-US" sz="4400" dirty="0">
                <a:solidFill>
                  <a:schemeClr val="bg1"/>
                </a:solidFill>
              </a:rPr>
              <a:t>But that’s not true for many people in Israel and Judah.</a:t>
            </a:r>
            <a:br>
              <a:rPr lang="en-US" sz="6600" dirty="0">
                <a:solidFill>
                  <a:schemeClr val="bg1"/>
                </a:solidFill>
              </a:rPr>
            </a:br>
            <a:r>
              <a:rPr lang="en-US" sz="4400" dirty="0">
                <a:solidFill>
                  <a:schemeClr val="bg1"/>
                </a:solidFill>
              </a:rPr>
              <a:t> </a:t>
            </a:r>
            <a:br>
              <a:rPr lang="en-US" sz="4400" u="sng" dirty="0">
                <a:solidFill>
                  <a:schemeClr val="bg1"/>
                </a:solidFill>
              </a:rPr>
            </a:br>
            <a:endParaRPr lang="en-US" sz="4400" u="sng"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49947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Isaiah 8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br>
              <a:rPr lang="en-US" sz="4400" dirty="0">
                <a:solidFill>
                  <a:schemeClr val="bg1"/>
                </a:solidFill>
              </a:rPr>
            </a:br>
            <a:r>
              <a:rPr lang="en-US" sz="4000" u="sng" dirty="0">
                <a:solidFill>
                  <a:schemeClr val="bg1"/>
                </a:solidFill>
              </a:rPr>
              <a:t>He will be a stone that causes them to trip.</a:t>
            </a:r>
            <a:br>
              <a:rPr lang="en-US" sz="6000" u="sng" dirty="0">
                <a:solidFill>
                  <a:schemeClr val="bg1"/>
                </a:solidFill>
              </a:rPr>
            </a:br>
            <a:r>
              <a:rPr lang="en-US" sz="4000" u="sng" dirty="0">
                <a:solidFill>
                  <a:schemeClr val="bg1"/>
                </a:solidFill>
              </a:rPr>
              <a:t> He will be a rock that makes them fall. </a:t>
            </a:r>
          </a:p>
          <a:p>
            <a:r>
              <a:rPr lang="en-US" sz="4000" dirty="0">
                <a:solidFill>
                  <a:schemeClr val="bg1"/>
                </a:solidFill>
              </a:rPr>
              <a:t>And for the people of Jerusalem</a:t>
            </a:r>
            <a:br>
              <a:rPr lang="en-US" sz="6000" dirty="0">
                <a:solidFill>
                  <a:schemeClr val="bg1"/>
                </a:solidFill>
              </a:rPr>
            </a:br>
            <a:r>
              <a:rPr lang="en-US" sz="4000" dirty="0">
                <a:solidFill>
                  <a:schemeClr val="bg1"/>
                </a:solidFill>
              </a:rPr>
              <a:t>    he will be a trap and a snare.</a:t>
            </a:r>
            <a:endParaRPr lang="en-US" sz="6000" dirty="0">
              <a:solidFill>
                <a:schemeClr val="bg1"/>
              </a:solidFill>
            </a:endParaRPr>
          </a:p>
          <a:p>
            <a:r>
              <a:rPr lang="en-US" sz="4000" b="1" baseline="30000" dirty="0">
                <a:solidFill>
                  <a:schemeClr val="bg1"/>
                </a:solidFill>
              </a:rPr>
              <a:t>15 </a:t>
            </a:r>
            <a:r>
              <a:rPr lang="en-US" sz="4000" dirty="0">
                <a:solidFill>
                  <a:schemeClr val="bg1"/>
                </a:solidFill>
              </a:rPr>
              <a:t>Many of them will trip.</a:t>
            </a:r>
            <a:br>
              <a:rPr lang="en-US" sz="6000" dirty="0">
                <a:solidFill>
                  <a:schemeClr val="bg1"/>
                </a:solidFill>
              </a:rPr>
            </a:br>
            <a:r>
              <a:rPr lang="en-US" sz="4000" dirty="0">
                <a:solidFill>
                  <a:schemeClr val="bg1"/>
                </a:solidFill>
              </a:rPr>
              <a:t>    They will fall and be broken.</a:t>
            </a:r>
            <a:br>
              <a:rPr lang="en-US" sz="6000" dirty="0">
                <a:solidFill>
                  <a:schemeClr val="bg1"/>
                </a:solidFill>
              </a:rPr>
            </a:br>
            <a:r>
              <a:rPr lang="en-US" sz="4000" dirty="0">
                <a:solidFill>
                  <a:schemeClr val="bg1"/>
                </a:solidFill>
              </a:rPr>
              <a:t>    They will be trapped and captured.”</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0246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Hosea 1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Marry Gomer the prostitute</a:t>
            </a:r>
          </a:p>
          <a:p>
            <a:r>
              <a:rPr lang="en-US" sz="4000" dirty="0">
                <a:solidFill>
                  <a:schemeClr val="bg1"/>
                </a:solidFill>
              </a:rPr>
              <a:t>Name your first son Jezreel</a:t>
            </a:r>
          </a:p>
          <a:p>
            <a:r>
              <a:rPr lang="en-US" sz="4000" dirty="0">
                <a:solidFill>
                  <a:schemeClr val="bg1"/>
                </a:solidFill>
              </a:rPr>
              <a:t>Name your daughter Lo-</a:t>
            </a:r>
            <a:r>
              <a:rPr lang="en-US" sz="4000" dirty="0" err="1">
                <a:solidFill>
                  <a:schemeClr val="bg1"/>
                </a:solidFill>
              </a:rPr>
              <a:t>ruhamah</a:t>
            </a:r>
            <a:r>
              <a:rPr lang="en-US" sz="4000" dirty="0">
                <a:solidFill>
                  <a:schemeClr val="bg1"/>
                </a:solidFill>
              </a:rPr>
              <a:t> (no mercy, compassion, pity)</a:t>
            </a:r>
          </a:p>
          <a:p>
            <a:r>
              <a:rPr lang="en-US" sz="4000" dirty="0">
                <a:solidFill>
                  <a:schemeClr val="bg1"/>
                </a:solidFill>
              </a:rPr>
              <a:t>Name your 2</a:t>
            </a:r>
            <a:r>
              <a:rPr lang="en-US" sz="4000" baseline="30000" dirty="0">
                <a:solidFill>
                  <a:schemeClr val="bg1"/>
                </a:solidFill>
              </a:rPr>
              <a:t>nd</a:t>
            </a:r>
            <a:r>
              <a:rPr lang="en-US" sz="4000" dirty="0">
                <a:solidFill>
                  <a:schemeClr val="bg1"/>
                </a:solidFill>
              </a:rPr>
              <a:t> son Lo-</a:t>
            </a:r>
            <a:r>
              <a:rPr lang="en-US" sz="4000" dirty="0" err="1">
                <a:solidFill>
                  <a:schemeClr val="bg1"/>
                </a:solidFill>
              </a:rPr>
              <a:t>ammi</a:t>
            </a:r>
            <a:r>
              <a:rPr lang="en-US" sz="4000" dirty="0">
                <a:solidFill>
                  <a:schemeClr val="bg1"/>
                </a:solidFill>
              </a:rPr>
              <a:t> (not my people)</a:t>
            </a:r>
          </a:p>
          <a:p>
            <a:endParaRPr lang="en-US"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26533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Hosea 1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“Yet the Israelites will be like the sand on the seashore, which cannot be measured or counted.</a:t>
            </a:r>
          </a:p>
          <a:p>
            <a:r>
              <a:rPr lang="en-US" sz="4000" dirty="0">
                <a:solidFill>
                  <a:schemeClr val="bg1"/>
                </a:solidFill>
              </a:rPr>
              <a:t>In the place where it was said to them, ‘You are not my people,’ they will be called ‘children of the living God.’ </a:t>
            </a:r>
            <a:endParaRPr lang="en-US" sz="4000" b="1" dirty="0">
              <a:solidFill>
                <a:schemeClr val="bg1"/>
              </a:solidFill>
            </a:endParaRPr>
          </a:p>
          <a:p>
            <a:r>
              <a:rPr lang="en-US" sz="4000" dirty="0">
                <a:solidFill>
                  <a:schemeClr val="bg1"/>
                </a:solidFill>
              </a:rPr>
              <a:t>The people of Judah and the people of Israel will come together; they will appoint one leader and will come up out of the land, for great will be the day of Jezreel. </a:t>
            </a:r>
            <a:endParaRPr lang="en-US" sz="48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0610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Hosea 2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“So at that time I will answer her,”</a:t>
            </a:r>
            <a:br>
              <a:rPr lang="en-US" sz="4800" dirty="0">
                <a:solidFill>
                  <a:schemeClr val="bg1"/>
                </a:solidFill>
              </a:rPr>
            </a:br>
            <a:r>
              <a:rPr lang="en-US" sz="4000" dirty="0">
                <a:solidFill>
                  <a:schemeClr val="bg1"/>
                </a:solidFill>
              </a:rPr>
              <a:t>    announces Yahweh.</a:t>
            </a:r>
            <a:br>
              <a:rPr lang="en-US" sz="4800" dirty="0">
                <a:solidFill>
                  <a:schemeClr val="bg1"/>
                </a:solidFill>
              </a:rPr>
            </a:br>
            <a:r>
              <a:rPr lang="en-US" sz="4000" dirty="0">
                <a:solidFill>
                  <a:schemeClr val="bg1"/>
                </a:solidFill>
              </a:rPr>
              <a:t>“I will command the skies</a:t>
            </a:r>
            <a:br>
              <a:rPr lang="en-US" sz="4800" dirty="0">
                <a:solidFill>
                  <a:schemeClr val="bg1"/>
                </a:solidFill>
              </a:rPr>
            </a:br>
            <a:r>
              <a:rPr lang="en-US" sz="4000" dirty="0">
                <a:solidFill>
                  <a:schemeClr val="bg1"/>
                </a:solidFill>
              </a:rPr>
              <a:t>    to send rain on the earth.</a:t>
            </a:r>
            <a:br>
              <a:rPr lang="en-US" sz="4800" dirty="0">
                <a:solidFill>
                  <a:schemeClr val="bg1"/>
                </a:solidFill>
              </a:rPr>
            </a:br>
            <a:endParaRPr lang="en-US" sz="4800" dirty="0">
              <a:solidFill>
                <a:schemeClr val="bg1"/>
              </a:solidFill>
            </a:endParaRPr>
          </a:p>
          <a:p>
            <a:r>
              <a:rPr lang="en-US" sz="4000" b="1" baseline="30000" dirty="0">
                <a:solidFill>
                  <a:schemeClr val="bg1"/>
                </a:solidFill>
              </a:rPr>
              <a:t>22 </a:t>
            </a:r>
            <a:r>
              <a:rPr lang="en-US" sz="4000" dirty="0">
                <a:solidFill>
                  <a:schemeClr val="bg1"/>
                </a:solidFill>
              </a:rPr>
              <a:t>Then the earth will produce grain, olive oil and fresh wine.</a:t>
            </a:r>
            <a:br>
              <a:rPr lang="en-US" sz="4800" dirty="0">
                <a:solidFill>
                  <a:schemeClr val="bg1"/>
                </a:solidFill>
              </a:rPr>
            </a:br>
            <a:r>
              <a:rPr lang="en-US" sz="4000" dirty="0">
                <a:solidFill>
                  <a:schemeClr val="bg1"/>
                </a:solidFill>
              </a:rPr>
              <a:t>    And Israel will be called Jezreel.</a:t>
            </a:r>
            <a:br>
              <a:rPr lang="en-US" sz="4800" dirty="0">
                <a:solidFill>
                  <a:schemeClr val="bg1"/>
                </a:solidFill>
              </a:rPr>
            </a:br>
            <a:r>
              <a:rPr lang="en-US" sz="4000" dirty="0">
                <a:solidFill>
                  <a:schemeClr val="bg1"/>
                </a:solidFill>
              </a:rPr>
              <a:t>    That’s because I will answer her prayers.</a:t>
            </a:r>
            <a:br>
              <a:rPr lang="en-US" sz="3600" dirty="0">
                <a:solidFill>
                  <a:schemeClr val="bg1"/>
                </a:solidFill>
              </a:rPr>
            </a:br>
            <a:endParaRPr lang="en-US"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094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Hosea 2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b="1" baseline="30000" dirty="0">
                <a:solidFill>
                  <a:schemeClr val="bg1"/>
                </a:solidFill>
              </a:rPr>
              <a:t>23 </a:t>
            </a:r>
            <a:r>
              <a:rPr lang="en-US" sz="4000" dirty="0">
                <a:solidFill>
                  <a:schemeClr val="bg1"/>
                </a:solidFill>
              </a:rPr>
              <a:t>I will plant her in the land for myself.</a:t>
            </a:r>
            <a:br>
              <a:rPr lang="en-US" sz="4800" dirty="0">
                <a:solidFill>
                  <a:schemeClr val="bg1"/>
                </a:solidFill>
              </a:rPr>
            </a:br>
            <a:r>
              <a:rPr lang="en-US" sz="4000" dirty="0">
                <a:solidFill>
                  <a:schemeClr val="bg1"/>
                </a:solidFill>
              </a:rPr>
              <a:t>    I will show my compassion to the one called </a:t>
            </a:r>
          </a:p>
          <a:p>
            <a:r>
              <a:rPr lang="en-US" sz="4000" dirty="0">
                <a:solidFill>
                  <a:schemeClr val="bg1"/>
                </a:solidFill>
              </a:rPr>
              <a:t>“Lo-</a:t>
            </a:r>
            <a:r>
              <a:rPr lang="en-US" sz="4000" dirty="0" err="1">
                <a:solidFill>
                  <a:schemeClr val="bg1"/>
                </a:solidFill>
              </a:rPr>
              <a:t>ruhamah</a:t>
            </a:r>
            <a:r>
              <a:rPr lang="en-US" sz="4000" dirty="0">
                <a:solidFill>
                  <a:schemeClr val="bg1"/>
                </a:solidFill>
              </a:rPr>
              <a:t>” (Not compassion)</a:t>
            </a:r>
          </a:p>
          <a:p>
            <a:pPr marL="114300" indent="0">
              <a:buNone/>
            </a:pPr>
            <a:endParaRPr lang="en-US" sz="4000" dirty="0">
              <a:solidFill>
                <a:schemeClr val="bg1"/>
              </a:solidFill>
            </a:endParaRPr>
          </a:p>
          <a:p>
            <a:pPr marL="114300" indent="0">
              <a:buNone/>
            </a:pPr>
            <a:r>
              <a:rPr lang="en-US" sz="4000" dirty="0">
                <a:solidFill>
                  <a:schemeClr val="bg1"/>
                </a:solidFill>
              </a:rPr>
              <a:t>I will say, ‘You are my people’</a:t>
            </a:r>
            <a:br>
              <a:rPr lang="en-US" sz="4800" dirty="0">
                <a:solidFill>
                  <a:schemeClr val="bg1"/>
                </a:solidFill>
              </a:rPr>
            </a:br>
            <a:r>
              <a:rPr lang="en-US" sz="4000" dirty="0">
                <a:solidFill>
                  <a:schemeClr val="bg1"/>
                </a:solidFill>
              </a:rPr>
              <a:t>    to those who were called </a:t>
            </a:r>
          </a:p>
          <a:p>
            <a:pPr marL="114300" indent="0">
              <a:buNone/>
            </a:pPr>
            <a:r>
              <a:rPr lang="en-US" sz="4000" dirty="0">
                <a:solidFill>
                  <a:schemeClr val="bg1"/>
                </a:solidFill>
              </a:rPr>
              <a:t>Lo-</a:t>
            </a:r>
            <a:r>
              <a:rPr lang="en-US" sz="4000" dirty="0" err="1">
                <a:solidFill>
                  <a:schemeClr val="bg1"/>
                </a:solidFill>
              </a:rPr>
              <a:t>ammi</a:t>
            </a:r>
            <a:r>
              <a:rPr lang="en-US" sz="4000" dirty="0">
                <a:solidFill>
                  <a:schemeClr val="bg1"/>
                </a:solidFill>
              </a:rPr>
              <a:t>  (Not My People).</a:t>
            </a:r>
            <a:br>
              <a:rPr lang="en-US" sz="4800" dirty="0">
                <a:solidFill>
                  <a:schemeClr val="bg1"/>
                </a:solidFill>
              </a:rPr>
            </a:br>
            <a:r>
              <a:rPr lang="en-US" sz="4000" dirty="0">
                <a:solidFill>
                  <a:schemeClr val="bg1"/>
                </a:solidFill>
              </a:rPr>
              <a:t>    And they will say, ‘You are my God.’ ”</a:t>
            </a:r>
            <a:endParaRPr lang="en-US" sz="48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9543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pPr marL="114300" indent="0">
              <a:buNone/>
            </a:pPr>
            <a:r>
              <a:rPr lang="en-US" sz="3200" dirty="0">
                <a:solidFill>
                  <a:schemeClr val="bg1"/>
                </a:solidFill>
              </a:rPr>
              <a:t>Romans 9</a:t>
            </a:r>
          </a:p>
          <a:p>
            <a:pPr marL="114300" indent="0">
              <a:buNone/>
            </a:pPr>
            <a:r>
              <a:rPr lang="en-US" sz="4400" dirty="0">
                <a:solidFill>
                  <a:schemeClr val="bg1"/>
                </a:solidFill>
              </a:rPr>
              <a:t>The people of Israel, chosen to be Gods adopted children, He made covenants with them and yet they are not saved.</a:t>
            </a:r>
          </a:p>
          <a:p>
            <a:pPr marL="114300" indent="0">
              <a:buNone/>
            </a:pPr>
            <a:endParaRPr lang="en-US" sz="4400" dirty="0">
              <a:solidFill>
                <a:schemeClr val="bg1"/>
              </a:solidFill>
            </a:endParaRPr>
          </a:p>
          <a:p>
            <a:pPr marL="114300" indent="0">
              <a:buNone/>
            </a:pPr>
            <a:r>
              <a:rPr lang="en-US" sz="4400" dirty="0">
                <a:solidFill>
                  <a:schemeClr val="bg1"/>
                </a:solidFill>
              </a:rPr>
              <a:t>Does that mean Yahweh failed to fulfill his promise to Israel? </a:t>
            </a:r>
            <a:endParaRPr lang="en-US" sz="6000" dirty="0">
              <a:solidFill>
                <a:schemeClr val="bg1"/>
              </a:solidFill>
            </a:endParaRPr>
          </a:p>
          <a:p>
            <a:pPr marL="114300" indent="0">
              <a:buNone/>
            </a:pPr>
            <a:endParaRPr lang="en-US" sz="3600" dirty="0">
              <a:solidFill>
                <a:schemeClr val="bg1"/>
              </a:solidFill>
            </a:endParaRPr>
          </a:p>
          <a:p>
            <a:pPr marL="114300" indent="0">
              <a:buNone/>
            </a:pPr>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23774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pPr marL="114300" indent="0">
              <a:buNone/>
            </a:pPr>
            <a:r>
              <a:rPr lang="en-US" sz="3200" dirty="0">
                <a:solidFill>
                  <a:schemeClr val="bg1"/>
                </a:solidFill>
              </a:rPr>
              <a:t>Romans 9</a:t>
            </a:r>
          </a:p>
          <a:p>
            <a:pPr marL="114300" indent="0">
              <a:buNone/>
            </a:pPr>
            <a:r>
              <a:rPr lang="en-US" sz="4400" dirty="0">
                <a:solidFill>
                  <a:schemeClr val="bg1"/>
                </a:solidFill>
              </a:rPr>
              <a:t>No, for not all who are born into the nation of Israel are truly members of Israel.</a:t>
            </a:r>
          </a:p>
          <a:p>
            <a:pPr marL="114300" indent="0">
              <a:buNone/>
            </a:pPr>
            <a:r>
              <a:rPr lang="en-US" sz="4400" dirty="0">
                <a:solidFill>
                  <a:schemeClr val="bg1"/>
                </a:solidFill>
              </a:rPr>
              <a:t>Being a physical descendant of Abraham does not mean you are necessarily  children of God…</a:t>
            </a:r>
          </a:p>
          <a:p>
            <a:pPr marL="114300" indent="0">
              <a:buNone/>
            </a:pPr>
            <a:r>
              <a:rPr lang="en-US" sz="4400" dirty="0">
                <a:solidFill>
                  <a:schemeClr val="bg1"/>
                </a:solidFill>
              </a:rPr>
              <a:t>(Jacob was loved Esau was hated/ rejected) </a:t>
            </a:r>
            <a:endParaRPr lang="en-US" sz="6000" dirty="0">
              <a:solidFill>
                <a:schemeClr val="bg1"/>
              </a:solidFill>
            </a:endParaRPr>
          </a:p>
          <a:p>
            <a:pPr marL="114300" indent="0">
              <a:buNone/>
            </a:pPr>
            <a:endParaRPr lang="en-US" sz="3600" dirty="0">
              <a:solidFill>
                <a:schemeClr val="bg1"/>
              </a:solidFill>
            </a:endParaRPr>
          </a:p>
          <a:p>
            <a:pPr marL="114300" indent="0">
              <a:buNone/>
            </a:pPr>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5819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The Plan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1) humanity needs rescuing </a:t>
            </a:r>
          </a:p>
          <a:p>
            <a:r>
              <a:rPr lang="en-US" sz="4000" dirty="0">
                <a:solidFill>
                  <a:schemeClr val="bg1"/>
                </a:solidFill>
              </a:rPr>
              <a:t>2) Abraham’s family is the rescue plan; to be blessed and to be a blessing to the nations. </a:t>
            </a:r>
          </a:p>
          <a:p>
            <a:r>
              <a:rPr lang="en-US" sz="4000" dirty="0">
                <a:solidFill>
                  <a:schemeClr val="bg1"/>
                </a:solidFill>
              </a:rPr>
              <a:t>3) Israel cannot rescue the world because she needs rescuing. </a:t>
            </a:r>
          </a:p>
          <a:p>
            <a:r>
              <a:rPr lang="en-US" sz="4000" dirty="0">
                <a:solidFill>
                  <a:schemeClr val="bg1"/>
                </a:solidFill>
              </a:rPr>
              <a:t>4) God rescues Israel by bringing about a true Israelite—the messiah, the branch, the servant, the messenger.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6418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The Plan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solidFill>
            <a:schemeClr val="tx1"/>
          </a:solidFill>
        </p:spPr>
        <p:txBody>
          <a:bodyPr>
            <a:noAutofit/>
          </a:bodyPr>
          <a:lstStyle/>
          <a:p>
            <a:r>
              <a:rPr lang="en-US" sz="4000" dirty="0">
                <a:solidFill>
                  <a:schemeClr val="bg1"/>
                </a:solidFill>
              </a:rPr>
              <a:t>Romans 8</a:t>
            </a:r>
          </a:p>
          <a:p>
            <a:endParaRPr lang="en-US" sz="4000" dirty="0">
              <a:solidFill>
                <a:schemeClr val="bg1"/>
              </a:solidFill>
            </a:endParaRPr>
          </a:p>
          <a:p>
            <a:r>
              <a:rPr lang="en-US" sz="4000" dirty="0">
                <a:solidFill>
                  <a:schemeClr val="bg1"/>
                </a:solidFill>
              </a:rPr>
              <a:t>Romans 9</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27880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Jeremiah 18</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75657"/>
            <a:ext cx="11257613" cy="5529942"/>
          </a:xfrm>
          <a:solidFill>
            <a:schemeClr val="tx1"/>
          </a:solidFill>
        </p:spPr>
        <p:txBody>
          <a:bodyPr>
            <a:normAutofit/>
          </a:bodyPr>
          <a:lstStyle/>
          <a:p>
            <a:r>
              <a:rPr lang="en-US" sz="4000" b="1" dirty="0">
                <a:solidFill>
                  <a:schemeClr val="bg1"/>
                </a:solidFill>
              </a:rPr>
              <a:t> </a:t>
            </a:r>
            <a:r>
              <a:rPr lang="en-US" sz="4000" dirty="0">
                <a:solidFill>
                  <a:schemeClr val="bg1"/>
                </a:solidFill>
              </a:rPr>
              <a:t>Yahweh said to Jeremiah:</a:t>
            </a:r>
            <a:r>
              <a:rPr lang="en-US" sz="4000" b="1" baseline="30000" dirty="0">
                <a:solidFill>
                  <a:schemeClr val="bg1"/>
                </a:solidFill>
              </a:rPr>
              <a:t>2 </a:t>
            </a:r>
            <a:r>
              <a:rPr lang="en-US" sz="4000" dirty="0">
                <a:solidFill>
                  <a:schemeClr val="bg1"/>
                </a:solidFill>
              </a:rPr>
              <a:t>“Go down to the potter’s house. I will speak to you further there.”</a:t>
            </a:r>
            <a:r>
              <a:rPr lang="en-US" sz="4000" baseline="30000" dirty="0">
                <a:solidFill>
                  <a:schemeClr val="bg1"/>
                </a:solidFill>
              </a:rPr>
              <a:t> </a:t>
            </a:r>
            <a:r>
              <a:rPr lang="en-US" sz="4000" b="1" baseline="30000" dirty="0">
                <a:solidFill>
                  <a:schemeClr val="bg1"/>
                </a:solidFill>
              </a:rPr>
              <a:t>3 </a:t>
            </a:r>
            <a:r>
              <a:rPr lang="en-US" sz="4000" dirty="0">
                <a:solidFill>
                  <a:schemeClr val="bg1"/>
                </a:solidFill>
              </a:rPr>
              <a:t>So I went down to the potter’s house and found him working at his wheel.</a:t>
            </a:r>
          </a:p>
          <a:p>
            <a:r>
              <a:rPr lang="en-US" sz="4000" dirty="0">
                <a:solidFill>
                  <a:schemeClr val="bg1"/>
                </a:solidFill>
              </a:rPr>
              <a:t> </a:t>
            </a:r>
            <a:r>
              <a:rPr lang="en-US" sz="4000" b="1" baseline="30000" dirty="0">
                <a:solidFill>
                  <a:schemeClr val="bg1"/>
                </a:solidFill>
              </a:rPr>
              <a:t>4 </a:t>
            </a:r>
            <a:r>
              <a:rPr lang="en-US" sz="4000" dirty="0">
                <a:solidFill>
                  <a:schemeClr val="bg1"/>
                </a:solidFill>
              </a:rPr>
              <a:t>Now and then, there would be something wrong with the pot he was molding from the clay with his hands. So he would rework the clay into another kind of pot as he saw fit.</a:t>
            </a:r>
            <a:endParaRPr lang="en-US" sz="5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07956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Jeremiah</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75657"/>
            <a:ext cx="11257613" cy="5529942"/>
          </a:xfrm>
          <a:solidFill>
            <a:schemeClr val="tx1"/>
          </a:solidFill>
        </p:spPr>
        <p:txBody>
          <a:bodyPr>
            <a:normAutofit/>
          </a:bodyPr>
          <a:lstStyle/>
          <a:p>
            <a:r>
              <a:rPr lang="en-US" sz="4000" b="1" dirty="0">
                <a:solidFill>
                  <a:schemeClr val="bg1"/>
                </a:solidFill>
              </a:rPr>
              <a:t>Yahweh says People of Israel, I can do with you just as this potter does,</a:t>
            </a:r>
          </a:p>
          <a:p>
            <a:r>
              <a:rPr lang="en-US" sz="4000" b="1" dirty="0">
                <a:solidFill>
                  <a:schemeClr val="bg1"/>
                </a:solidFill>
              </a:rPr>
              <a:t> I’m warning you that you are </a:t>
            </a:r>
            <a:r>
              <a:rPr lang="en-US" sz="4000" b="1" u="sng" dirty="0">
                <a:solidFill>
                  <a:schemeClr val="bg1"/>
                </a:solidFill>
              </a:rPr>
              <a:t>destined for destruction </a:t>
            </a:r>
            <a:r>
              <a:rPr lang="en-US" sz="4000" b="1" dirty="0">
                <a:solidFill>
                  <a:schemeClr val="bg1"/>
                </a:solidFill>
              </a:rPr>
              <a:t>but suppose you turn away from your sin then I will not do what I said and I will not bring trouble on it as I had planned. </a:t>
            </a:r>
            <a:endParaRPr lang="en-US" sz="5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543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Isaiah 8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4000" dirty="0">
                <a:solidFill>
                  <a:schemeClr val="bg1"/>
                </a:solidFill>
              </a:rPr>
              <a:t>Yahweh tells Isaiah to name his new born son </a:t>
            </a:r>
          </a:p>
          <a:p>
            <a:r>
              <a:rPr lang="en-US" sz="4000" dirty="0">
                <a:solidFill>
                  <a:schemeClr val="bg1"/>
                </a:solidFill>
              </a:rPr>
              <a:t>“Maher-</a:t>
            </a:r>
            <a:r>
              <a:rPr lang="en-US" sz="4000" dirty="0" err="1">
                <a:solidFill>
                  <a:schemeClr val="bg1"/>
                </a:solidFill>
              </a:rPr>
              <a:t>shala</a:t>
            </a:r>
            <a:r>
              <a:rPr lang="en-US" sz="4000" dirty="0">
                <a:solidFill>
                  <a:schemeClr val="bg1"/>
                </a:solidFill>
              </a:rPr>
              <a:t>-hash-</a:t>
            </a:r>
            <a:r>
              <a:rPr lang="en-US" sz="4000" dirty="0" err="1">
                <a:solidFill>
                  <a:schemeClr val="bg1"/>
                </a:solidFill>
              </a:rPr>
              <a:t>baz</a:t>
            </a:r>
            <a:r>
              <a:rPr lang="en-US" sz="4000" dirty="0">
                <a:solidFill>
                  <a:schemeClr val="bg1"/>
                </a:solidFill>
              </a:rPr>
              <a:t>”</a:t>
            </a:r>
          </a:p>
          <a:p>
            <a:r>
              <a:rPr lang="en-US" sz="4000" dirty="0">
                <a:solidFill>
                  <a:schemeClr val="bg1"/>
                </a:solidFill>
              </a:rPr>
              <a:t>“Swift to plunder and quick to carry away” </a:t>
            </a:r>
          </a:p>
          <a:p>
            <a:r>
              <a:rPr lang="en-US" sz="4400" dirty="0">
                <a:solidFill>
                  <a:schemeClr val="bg1"/>
                </a:solidFill>
              </a:rPr>
              <a:t>Before the child can say “mom and dad” the king of Assyria will come destroy them. </a:t>
            </a:r>
            <a:endParaRPr lang="en-US"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7624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Isaiah 8:6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600" dirty="0">
                <a:solidFill>
                  <a:schemeClr val="bg1"/>
                </a:solidFill>
              </a:rPr>
              <a:t> “My care for the people of Judah is like the gently flowing waters of </a:t>
            </a:r>
            <a:r>
              <a:rPr lang="en-US" sz="3600" dirty="0" err="1">
                <a:solidFill>
                  <a:schemeClr val="bg1"/>
                </a:solidFill>
              </a:rPr>
              <a:t>Shiloah</a:t>
            </a:r>
            <a:r>
              <a:rPr lang="en-US" sz="3600" dirty="0">
                <a:solidFill>
                  <a:schemeClr val="bg1"/>
                </a:solidFill>
              </a:rPr>
              <a:t>, but they have rejected it. </a:t>
            </a:r>
          </a:p>
          <a:p>
            <a:r>
              <a:rPr lang="en-US" sz="3600" dirty="0">
                <a:solidFill>
                  <a:schemeClr val="bg1"/>
                </a:solidFill>
              </a:rPr>
              <a:t>They are rejoicing over what will happen to King </a:t>
            </a:r>
            <a:r>
              <a:rPr lang="en-US" sz="3600" dirty="0" err="1">
                <a:solidFill>
                  <a:schemeClr val="bg1"/>
                </a:solidFill>
              </a:rPr>
              <a:t>Rezin</a:t>
            </a:r>
            <a:r>
              <a:rPr lang="en-US" sz="3600" dirty="0">
                <a:solidFill>
                  <a:schemeClr val="bg1"/>
                </a:solidFill>
              </a:rPr>
              <a:t> (Syria) and King </a:t>
            </a:r>
            <a:r>
              <a:rPr lang="en-US" sz="3600" dirty="0" err="1">
                <a:solidFill>
                  <a:schemeClr val="bg1"/>
                </a:solidFill>
              </a:rPr>
              <a:t>Pekah</a:t>
            </a:r>
            <a:r>
              <a:rPr lang="en-US" sz="3600" dirty="0">
                <a:solidFill>
                  <a:schemeClr val="bg1"/>
                </a:solidFill>
              </a:rPr>
              <a:t> (Israel).</a:t>
            </a:r>
            <a:endParaRPr lang="en-US" sz="3600" i="1" dirty="0">
              <a:solidFill>
                <a:schemeClr val="bg1"/>
              </a:solidFill>
            </a:endParaRPr>
          </a:p>
          <a:p>
            <a:r>
              <a:rPr lang="en-US" sz="3600" dirty="0">
                <a:solidFill>
                  <a:schemeClr val="bg1"/>
                </a:solidFill>
              </a:rPr>
              <a:t> Therefore, Yahweh will overwhelm them with a mighty flood from the Euphrates River—the king of Assyria and all his glory.</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93594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Isaiah 8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5506386"/>
          </a:xfrm>
          <a:solidFill>
            <a:schemeClr val="tx1"/>
          </a:solidFill>
        </p:spPr>
        <p:txBody>
          <a:bodyPr>
            <a:normAutofit/>
          </a:bodyPr>
          <a:lstStyle/>
          <a:p>
            <a:r>
              <a:rPr lang="en-US" sz="3600" dirty="0">
                <a:solidFill>
                  <a:schemeClr val="bg1"/>
                </a:solidFill>
              </a:rPr>
              <a:t>“People of Judah, do not listen to conspiracy theories.</a:t>
            </a:r>
            <a:br>
              <a:rPr lang="en-US" sz="5400" dirty="0">
                <a:solidFill>
                  <a:schemeClr val="bg1"/>
                </a:solidFill>
              </a:rPr>
            </a:br>
            <a:r>
              <a:rPr lang="en-US" sz="3600" dirty="0">
                <a:solidFill>
                  <a:schemeClr val="bg1"/>
                </a:solidFill>
              </a:rPr>
              <a:t>Do not fear what they fear.</a:t>
            </a:r>
            <a:br>
              <a:rPr lang="en-US" sz="5400" dirty="0">
                <a:solidFill>
                  <a:schemeClr val="bg1"/>
                </a:solidFill>
              </a:rPr>
            </a:br>
            <a:r>
              <a:rPr lang="en-US" sz="3600" dirty="0">
                <a:solidFill>
                  <a:schemeClr val="bg1"/>
                </a:solidFill>
              </a:rPr>
              <a:t>    Do not be afraid.</a:t>
            </a:r>
            <a:endParaRPr lang="en-US" sz="5400" dirty="0">
              <a:solidFill>
                <a:schemeClr val="bg1"/>
              </a:solidFill>
            </a:endParaRPr>
          </a:p>
          <a:p>
            <a:r>
              <a:rPr lang="en-US" sz="3600" b="1" baseline="30000" dirty="0">
                <a:solidFill>
                  <a:schemeClr val="bg1"/>
                </a:solidFill>
              </a:rPr>
              <a:t>13 </a:t>
            </a:r>
            <a:r>
              <a:rPr lang="en-US" sz="3600" dirty="0">
                <a:solidFill>
                  <a:schemeClr val="bg1"/>
                </a:solidFill>
              </a:rPr>
              <a:t>Yahweh rules over all.</a:t>
            </a:r>
            <a:br>
              <a:rPr lang="en-US" sz="5400" dirty="0">
                <a:solidFill>
                  <a:schemeClr val="bg1"/>
                </a:solidFill>
              </a:rPr>
            </a:br>
            <a:r>
              <a:rPr lang="en-US" sz="3600" dirty="0">
                <a:solidFill>
                  <a:schemeClr val="bg1"/>
                </a:solidFill>
              </a:rPr>
              <a:t>    So you must think about him as holy.</a:t>
            </a:r>
            <a:br>
              <a:rPr lang="en-US" sz="5400" dirty="0">
                <a:solidFill>
                  <a:schemeClr val="bg1"/>
                </a:solidFill>
              </a:rPr>
            </a:br>
            <a:r>
              <a:rPr lang="en-US" sz="3600" dirty="0">
                <a:solidFill>
                  <a:schemeClr val="bg1"/>
                </a:solidFill>
              </a:rPr>
              <a:t>You must have respect for him.</a:t>
            </a:r>
            <a:br>
              <a:rPr lang="en-US" sz="5400" dirty="0">
                <a:solidFill>
                  <a:schemeClr val="bg1"/>
                </a:solidFill>
              </a:rPr>
            </a:br>
            <a:r>
              <a:rPr lang="en-US" sz="3600" dirty="0">
                <a:solidFill>
                  <a:schemeClr val="bg1"/>
                </a:solidFill>
              </a:rPr>
              <a:t>    You must fear him.</a:t>
            </a:r>
            <a:br>
              <a:rPr lang="en-US" sz="4400" dirty="0">
                <a:solidFill>
                  <a:schemeClr val="bg1"/>
                </a:solidFill>
              </a:rPr>
            </a:b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43898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37731</TotalTime>
  <Words>855</Words>
  <Application>Microsoft Office PowerPoint</Application>
  <PresentationFormat>Widescreen</PresentationFormat>
  <Paragraphs>63</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Paul’s Worldview</vt:lpstr>
      <vt:lpstr>PowerPoint Presentation</vt:lpstr>
      <vt:lpstr>The Plan )</vt:lpstr>
      <vt:lpstr>The Plan )</vt:lpstr>
      <vt:lpstr>Jeremiah 18</vt:lpstr>
      <vt:lpstr>Jeremiah</vt:lpstr>
      <vt:lpstr>Isaiah 8 )</vt:lpstr>
      <vt:lpstr>Isaiah 8:6 )</vt:lpstr>
      <vt:lpstr>Isaiah 8 )</vt:lpstr>
      <vt:lpstr>Isaiah 8 )</vt:lpstr>
      <vt:lpstr>Isaiah 8 )</vt:lpstr>
      <vt:lpstr>Hosea 1 )</vt:lpstr>
      <vt:lpstr>Hosea 1 )</vt:lpstr>
      <vt:lpstr>Hosea 2 )</vt:lpstr>
      <vt:lpstr>Hosea 2 )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88</cp:revision>
  <dcterms:created xsi:type="dcterms:W3CDTF">2022-07-24T15:54:16Z</dcterms:created>
  <dcterms:modified xsi:type="dcterms:W3CDTF">2023-02-13T13:05:06Z</dcterms:modified>
</cp:coreProperties>
</file>