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337" r:id="rId3"/>
    <p:sldId id="335" r:id="rId4"/>
    <p:sldId id="339" r:id="rId5"/>
    <p:sldId id="345" r:id="rId6"/>
    <p:sldId id="340" r:id="rId7"/>
    <p:sldId id="341" r:id="rId8"/>
    <p:sldId id="344" r:id="rId9"/>
    <p:sldId id="338" r:id="rId10"/>
    <p:sldId id="347" r:id="rId11"/>
    <p:sldId id="348" r:id="rId12"/>
    <p:sldId id="349" r:id="rId13"/>
    <p:sldId id="350" r:id="rId14"/>
    <p:sldId id="351" r:id="rId15"/>
    <p:sldId id="352" r:id="rId16"/>
    <p:sldId id="353" r:id="rId17"/>
    <p:sldId id="354" r:id="rId18"/>
    <p:sldId id="355" r:id="rId19"/>
    <p:sldId id="356" r:id="rId20"/>
    <p:sldId id="357" r:id="rId21"/>
    <p:sldId id="3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74"/>
    <p:restoredTop sz="94444"/>
  </p:normalViewPr>
  <p:slideViewPr>
    <p:cSldViewPr snapToGrid="0" snapToObjects="1">
      <p:cViewPr varScale="1">
        <p:scale>
          <a:sx n="105" d="100"/>
          <a:sy n="105" d="100"/>
        </p:scale>
        <p:origin x="1152" y="200"/>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15</a:t>
            </a:fld>
            <a:endParaRPr lang="en-US"/>
          </a:p>
        </p:txBody>
      </p:sp>
    </p:spTree>
    <p:extLst>
      <p:ext uri="{BB962C8B-B14F-4D97-AF65-F5344CB8AC3E}">
        <p14:creationId xmlns:p14="http://schemas.microsoft.com/office/powerpoint/2010/main" val="251931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16</a:t>
            </a:fld>
            <a:endParaRPr lang="en-US"/>
          </a:p>
        </p:txBody>
      </p:sp>
    </p:spTree>
    <p:extLst>
      <p:ext uri="{BB962C8B-B14F-4D97-AF65-F5344CB8AC3E}">
        <p14:creationId xmlns:p14="http://schemas.microsoft.com/office/powerpoint/2010/main" val="1422451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17</a:t>
            </a:fld>
            <a:endParaRPr lang="en-US"/>
          </a:p>
        </p:txBody>
      </p:sp>
    </p:spTree>
    <p:extLst>
      <p:ext uri="{BB962C8B-B14F-4D97-AF65-F5344CB8AC3E}">
        <p14:creationId xmlns:p14="http://schemas.microsoft.com/office/powerpoint/2010/main" val="3435673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18</a:t>
            </a:fld>
            <a:endParaRPr lang="en-US"/>
          </a:p>
        </p:txBody>
      </p:sp>
    </p:spTree>
    <p:extLst>
      <p:ext uri="{BB962C8B-B14F-4D97-AF65-F5344CB8AC3E}">
        <p14:creationId xmlns:p14="http://schemas.microsoft.com/office/powerpoint/2010/main" val="2057238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19</a:t>
            </a:fld>
            <a:endParaRPr lang="en-US"/>
          </a:p>
        </p:txBody>
      </p:sp>
    </p:spTree>
    <p:extLst>
      <p:ext uri="{BB962C8B-B14F-4D97-AF65-F5344CB8AC3E}">
        <p14:creationId xmlns:p14="http://schemas.microsoft.com/office/powerpoint/2010/main" val="2277600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20</a:t>
            </a:fld>
            <a:endParaRPr lang="en-US"/>
          </a:p>
        </p:txBody>
      </p:sp>
    </p:spTree>
    <p:extLst>
      <p:ext uri="{BB962C8B-B14F-4D97-AF65-F5344CB8AC3E}">
        <p14:creationId xmlns:p14="http://schemas.microsoft.com/office/powerpoint/2010/main" val="2937269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21</a:t>
            </a:fld>
            <a:endParaRPr lang="en-US"/>
          </a:p>
        </p:txBody>
      </p:sp>
    </p:spTree>
    <p:extLst>
      <p:ext uri="{BB962C8B-B14F-4D97-AF65-F5344CB8AC3E}">
        <p14:creationId xmlns:p14="http://schemas.microsoft.com/office/powerpoint/2010/main" val="130358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a:t>
            </a:fld>
            <a:endParaRPr lang="en-US"/>
          </a:p>
        </p:txBody>
      </p:sp>
    </p:spTree>
    <p:extLst>
      <p:ext uri="{BB962C8B-B14F-4D97-AF65-F5344CB8AC3E}">
        <p14:creationId xmlns:p14="http://schemas.microsoft.com/office/powerpoint/2010/main" val="402965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3852248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251310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1349963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4186360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3035841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3390226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14</a:t>
            </a:fld>
            <a:endParaRPr lang="en-US"/>
          </a:p>
        </p:txBody>
      </p:sp>
    </p:spTree>
    <p:extLst>
      <p:ext uri="{BB962C8B-B14F-4D97-AF65-F5344CB8AC3E}">
        <p14:creationId xmlns:p14="http://schemas.microsoft.com/office/powerpoint/2010/main" val="516906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00582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22849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8064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312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26890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53932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18916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09455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575990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95432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08309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3/20/24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542872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RESURRECTION</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6000" dirty="0"/>
              <a:t>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7500" lnSpcReduction="20000"/>
          </a:bodyPr>
          <a:lstStyle/>
          <a:p>
            <a:pPr marL="1219170" lvl="2" indent="0" fontAlgn="ctr">
              <a:buNone/>
            </a:pPr>
            <a:r>
              <a:rPr lang="en-US" sz="3600" dirty="0"/>
              <a:t>“For the love of Christ controls us, since we have concluded this, that Christ died for all; therefore all have died. And he died for all so that those who live should no longer live for themselves but for him who died for them and was raised. So then from now on we acknowledge no one from an outward human point of view. Even though we have known Christ from such a human point of view, now we do not know him in that way any longer. </a:t>
            </a:r>
            <a:r>
              <a:rPr lang="en-US" sz="3600" dirty="0">
                <a:solidFill>
                  <a:srgbClr val="FFFF00"/>
                </a:solidFill>
              </a:rPr>
              <a:t>So then, if anyone is in Christ, he is a new creation; what is old has passed away - look, what is new has come!</a:t>
            </a:r>
            <a:r>
              <a:rPr lang="en-US" sz="3600" dirty="0"/>
              <a:t> And all these things are from God who reconciled us to himself through Christ, and who has given us the ministry of reconciliation.” (2 Corinthians 5: 14-18)</a:t>
            </a:r>
          </a:p>
        </p:txBody>
      </p:sp>
    </p:spTree>
    <p:extLst>
      <p:ext uri="{BB962C8B-B14F-4D97-AF65-F5344CB8AC3E}">
        <p14:creationId xmlns:p14="http://schemas.microsoft.com/office/powerpoint/2010/main" val="340416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6000" dirty="0"/>
              <a:t>The Righteousness of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sz="2800" dirty="0"/>
              <a:t>“In other words, in Christ God was reconciling the world to himself, not counting people’s trespasses against them, and he has given us the message of reconciliation. Therefore we are ambassadors for Christ, as though God were making His plea through us. We plead with you on Christ’s behalf, “Be reconciled to God!” God made the one who did not know sin to be sin for us, </a:t>
            </a:r>
            <a:r>
              <a:rPr lang="en-US" sz="2800" dirty="0">
                <a:solidFill>
                  <a:srgbClr val="FFFF00"/>
                </a:solidFill>
              </a:rPr>
              <a:t>so that in Him we would </a:t>
            </a:r>
            <a:r>
              <a:rPr lang="en-US" sz="2800" i="1" u="sng" dirty="0">
                <a:solidFill>
                  <a:srgbClr val="FFFF00"/>
                </a:solidFill>
              </a:rPr>
              <a:t>become</a:t>
            </a:r>
            <a:r>
              <a:rPr lang="en-US" sz="2800" dirty="0">
                <a:solidFill>
                  <a:srgbClr val="FFFF00"/>
                </a:solidFill>
              </a:rPr>
              <a:t> the righteousness of God</a:t>
            </a:r>
            <a:r>
              <a:rPr lang="en-US" sz="2800" dirty="0"/>
              <a:t>.” (2 Corinthians 5:19-21)</a:t>
            </a:r>
          </a:p>
        </p:txBody>
      </p:sp>
    </p:spTree>
    <p:extLst>
      <p:ext uri="{BB962C8B-B14F-4D97-AF65-F5344CB8AC3E}">
        <p14:creationId xmlns:p14="http://schemas.microsoft.com/office/powerpoint/2010/main" val="212872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6000" dirty="0"/>
              <a:t>The Righteousness of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1219170" lvl="2" indent="0" fontAlgn="ctr">
              <a:buNone/>
            </a:pPr>
            <a:r>
              <a:rPr lang="en-US" dirty="0"/>
              <a:t>Paul does not say:</a:t>
            </a:r>
          </a:p>
          <a:p>
            <a:pPr marL="1219170" lvl="2" indent="0" fontAlgn="ctr">
              <a:buNone/>
            </a:pPr>
            <a:r>
              <a:rPr lang="en-US" dirty="0"/>
              <a:t>“that we might </a:t>
            </a:r>
            <a:r>
              <a:rPr lang="en-US" dirty="0">
                <a:solidFill>
                  <a:srgbClr val="FFFF00"/>
                </a:solidFill>
              </a:rPr>
              <a:t>know about </a:t>
            </a:r>
            <a:r>
              <a:rPr lang="en-US" dirty="0"/>
              <a:t>the righteousness of God”</a:t>
            </a:r>
          </a:p>
          <a:p>
            <a:pPr marL="1219170" lvl="2" indent="0" fontAlgn="ctr">
              <a:buNone/>
            </a:pPr>
            <a:r>
              <a:rPr lang="en-US" dirty="0"/>
              <a:t>“that we might </a:t>
            </a:r>
            <a:r>
              <a:rPr lang="en-US" dirty="0">
                <a:solidFill>
                  <a:srgbClr val="FFFF00"/>
                </a:solidFill>
              </a:rPr>
              <a:t>believe in </a:t>
            </a:r>
            <a:r>
              <a:rPr lang="en-US" dirty="0"/>
              <a:t>the righteousness of God”</a:t>
            </a:r>
          </a:p>
          <a:p>
            <a:pPr marL="1219170" lvl="2" indent="0" fontAlgn="ctr">
              <a:buNone/>
            </a:pPr>
            <a:r>
              <a:rPr lang="en-US" dirty="0"/>
              <a:t>“that we might </a:t>
            </a:r>
            <a:r>
              <a:rPr lang="en-US" dirty="0">
                <a:solidFill>
                  <a:srgbClr val="FFFF00"/>
                </a:solidFill>
              </a:rPr>
              <a:t>receive</a:t>
            </a:r>
            <a:r>
              <a:rPr lang="en-US" dirty="0"/>
              <a:t> the righteousness of God”</a:t>
            </a:r>
          </a:p>
          <a:p>
            <a:pPr marL="1219170" lvl="2" indent="0" fontAlgn="ctr">
              <a:buNone/>
            </a:pPr>
            <a:r>
              <a:rPr lang="en-US" dirty="0"/>
              <a:t>But rather:</a:t>
            </a:r>
          </a:p>
          <a:p>
            <a:pPr marL="1219170" lvl="2" indent="0" fontAlgn="ctr">
              <a:buNone/>
            </a:pPr>
            <a:r>
              <a:rPr lang="en-US" dirty="0"/>
              <a:t>“that we may </a:t>
            </a:r>
            <a:r>
              <a:rPr lang="en-US" u="sng" dirty="0">
                <a:solidFill>
                  <a:srgbClr val="FFFF00"/>
                </a:solidFill>
              </a:rPr>
              <a:t>become</a:t>
            </a:r>
            <a:r>
              <a:rPr lang="en-US" dirty="0"/>
              <a:t> the righteousness of God”</a:t>
            </a:r>
          </a:p>
          <a:p>
            <a:pPr marL="1219170" lvl="2" indent="0" fontAlgn="ctr">
              <a:buNone/>
            </a:pPr>
            <a:r>
              <a:rPr lang="en-US" dirty="0"/>
              <a:t>We are in a new and right relationship with God.</a:t>
            </a:r>
          </a:p>
          <a:p>
            <a:pPr marL="1219170" lvl="2" indent="0" fontAlgn="ctr">
              <a:buNone/>
            </a:pPr>
            <a:r>
              <a:rPr lang="en-US" dirty="0"/>
              <a:t>The church </a:t>
            </a:r>
            <a:r>
              <a:rPr lang="en-US" u="sng" dirty="0">
                <a:solidFill>
                  <a:srgbClr val="FFFF00"/>
                </a:solidFill>
              </a:rPr>
              <a:t>incarnates</a:t>
            </a:r>
            <a:r>
              <a:rPr lang="en-US" dirty="0"/>
              <a:t> the righteousness of God!</a:t>
            </a:r>
          </a:p>
        </p:txBody>
      </p:sp>
    </p:spTree>
    <p:extLst>
      <p:ext uri="{BB962C8B-B14F-4D97-AF65-F5344CB8AC3E}">
        <p14:creationId xmlns:p14="http://schemas.microsoft.com/office/powerpoint/2010/main" val="296080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6000" dirty="0"/>
              <a:t>The Gospels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1" fontAlgn="ctr">
              <a:buFont typeface="Arial" panose="020B0604020202020204" pitchFamily="34" charset="0"/>
              <a:buChar char="•"/>
            </a:pPr>
            <a:r>
              <a:rPr lang="en-US" sz="2800" dirty="0"/>
              <a:t>Paul’s primary purpose was to develop a community of Christ followers into a new age brought about by the Christ event “in a manner worthy of the gospel of Christ”. (Phi. 1:27)</a:t>
            </a:r>
          </a:p>
          <a:p>
            <a:pPr lvl="1" fontAlgn="ctr">
              <a:buFont typeface="Arial" panose="020B0604020202020204" pitchFamily="34" charset="0"/>
              <a:buChar char="•"/>
            </a:pPr>
            <a:r>
              <a:rPr lang="en-US" sz="2800" dirty="0"/>
              <a:t>Paul says little about Jesus’ life prior to Jesus’ death.</a:t>
            </a:r>
          </a:p>
          <a:p>
            <a:pPr lvl="1" fontAlgn="ctr">
              <a:buFont typeface="Arial" panose="020B0604020202020204" pitchFamily="34" charset="0"/>
              <a:buChar char="•"/>
            </a:pPr>
            <a:r>
              <a:rPr lang="en-US" sz="2800" dirty="0"/>
              <a:t>The Gospels on the other hand tell the story of Jesus leading up to and including the Christ event.</a:t>
            </a:r>
          </a:p>
          <a:p>
            <a:pPr lvl="1" fontAlgn="ctr">
              <a:buFont typeface="Arial" panose="020B0604020202020204" pitchFamily="34" charset="0"/>
              <a:buChar char="•"/>
            </a:pPr>
            <a:r>
              <a:rPr lang="en-US" sz="2800" dirty="0"/>
              <a:t>Each “evangelist” tells his story from a slightly different perspective based on their own individual history and experience.</a:t>
            </a:r>
          </a:p>
          <a:p>
            <a:pPr marL="1219170" lvl="2" indent="0" fontAlgn="ctr">
              <a:buNone/>
            </a:pPr>
            <a:endParaRPr lang="en-US" dirty="0"/>
          </a:p>
        </p:txBody>
      </p:sp>
    </p:spTree>
    <p:extLst>
      <p:ext uri="{BB962C8B-B14F-4D97-AF65-F5344CB8AC3E}">
        <p14:creationId xmlns:p14="http://schemas.microsoft.com/office/powerpoint/2010/main" val="24540909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6000" dirty="0"/>
              <a:t>The Gospels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85000" lnSpcReduction="10000"/>
          </a:bodyPr>
          <a:lstStyle/>
          <a:p>
            <a:pPr marL="533399" indent="-457200" fontAlgn="ctr"/>
            <a:r>
              <a:rPr lang="en-US" sz="3500" dirty="0"/>
              <a:t>The synoptic Gospels of Mark (55AD), Luke (60AD) and Matthew (70AD) include very similar stories often told in a similar sequence and in similar or sometimes identical wording.</a:t>
            </a:r>
          </a:p>
          <a:p>
            <a:pPr marL="533399" indent="-457200" fontAlgn="ctr"/>
            <a:r>
              <a:rPr lang="en-US" sz="3500" dirty="0"/>
              <a:t>Mark was written first and over 75% of his content can be found in </a:t>
            </a:r>
            <a:r>
              <a:rPr lang="en-US" sz="3500" u="sng" dirty="0"/>
              <a:t>both</a:t>
            </a:r>
            <a:r>
              <a:rPr lang="en-US" sz="3500" dirty="0"/>
              <a:t> Matthew and Luke and 97% is found in at least one of the other accounts.</a:t>
            </a:r>
          </a:p>
          <a:p>
            <a:pPr marL="533399" indent="-457200" fontAlgn="ctr"/>
            <a:r>
              <a:rPr lang="en-US" sz="3500" dirty="0"/>
              <a:t>Matthew (24%) and Luke (23%) have material in common that is not found in Mark.</a:t>
            </a:r>
          </a:p>
          <a:p>
            <a:pPr marL="533399" indent="-457200" fontAlgn="ctr"/>
            <a:r>
              <a:rPr lang="en-US" sz="3500" dirty="0"/>
              <a:t>John (85AD) pursues his own path especially in the resurrection story.</a:t>
            </a:r>
          </a:p>
          <a:p>
            <a:pPr lvl="2" fontAlgn="ctr"/>
            <a:endParaRPr lang="en-US" sz="2800" dirty="0"/>
          </a:p>
          <a:p>
            <a:pPr lvl="2" fontAlgn="ctr"/>
            <a:endParaRPr lang="en-US" sz="2800" dirty="0"/>
          </a:p>
          <a:p>
            <a:pPr marL="1219170" lvl="2" indent="0" fontAlgn="ctr">
              <a:buNone/>
            </a:pPr>
            <a:endParaRPr lang="en-US" dirty="0"/>
          </a:p>
        </p:txBody>
      </p:sp>
    </p:spTree>
    <p:extLst>
      <p:ext uri="{BB962C8B-B14F-4D97-AF65-F5344CB8AC3E}">
        <p14:creationId xmlns:p14="http://schemas.microsoft.com/office/powerpoint/2010/main" val="32959361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Surprise of the Resurrection Narratives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533399" indent="-457200" fontAlgn="ctr"/>
            <a:r>
              <a:rPr lang="en-US" sz="3200" dirty="0"/>
              <a:t>The Strange Silence of the Bible in the Resurrection Stories.</a:t>
            </a:r>
          </a:p>
          <a:p>
            <a:pPr marL="1066785" lvl="1" indent="-457200" fontAlgn="ctr"/>
            <a:r>
              <a:rPr lang="en-US" sz="3200" dirty="0"/>
              <a:t>The build up prior to the resurrection is full of scriptural quotation, allusion, reference and echo but after the burial scene, the scriptural reference goes oddly silent.</a:t>
            </a:r>
          </a:p>
          <a:p>
            <a:pPr marL="1066785" lvl="1" indent="-457200" fontAlgn="ctr"/>
            <a:r>
              <a:rPr lang="en-US" sz="3200" dirty="0"/>
              <a:t>From the earliest tradition outside the Gospels we see that the resurrection of Jesus was seen as having occurred precisely ‘according to the scriptures’.</a:t>
            </a:r>
          </a:p>
          <a:p>
            <a:pPr marL="1066785" lvl="1" indent="-457200" fontAlgn="ctr"/>
            <a:r>
              <a:rPr lang="en-US" sz="3200" dirty="0"/>
              <a:t>Not an angel, disciple, one of the women, or even Jesus makes reference to a biblical passage.</a:t>
            </a:r>
          </a:p>
          <a:p>
            <a:pPr marL="76199" indent="0" fontAlgn="ctr">
              <a:buNone/>
            </a:pPr>
            <a:endParaRPr lang="en-US" sz="3334" dirty="0"/>
          </a:p>
          <a:p>
            <a:pPr lvl="1" fontAlgn="ctr">
              <a:buFont typeface="Arial" panose="020B0604020202020204" pitchFamily="34" charset="0"/>
              <a:buChar char="•"/>
            </a:pPr>
            <a:endParaRPr lang="en-US" sz="2800" dirty="0"/>
          </a:p>
          <a:p>
            <a:pPr marL="1219170" lvl="2" indent="0" fontAlgn="ctr">
              <a:buNone/>
            </a:pPr>
            <a:endParaRPr lang="en-US" dirty="0"/>
          </a:p>
        </p:txBody>
      </p:sp>
    </p:spTree>
    <p:extLst>
      <p:ext uri="{BB962C8B-B14F-4D97-AF65-F5344CB8AC3E}">
        <p14:creationId xmlns:p14="http://schemas.microsoft.com/office/powerpoint/2010/main" val="969716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Surprise of the Resurrection Narratives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a:bodyPr>
          <a:lstStyle/>
          <a:p>
            <a:pPr marL="533399" indent="-457200" fontAlgn="ctr"/>
            <a:r>
              <a:rPr lang="en-US" sz="3200" dirty="0"/>
              <a:t>The Strange Absence of Personal Hope in the Stories</a:t>
            </a:r>
          </a:p>
          <a:p>
            <a:pPr marL="1066785" lvl="1" indent="-457200" fontAlgn="ctr"/>
            <a:r>
              <a:rPr lang="en-US" sz="3200" dirty="0"/>
              <a:t>It is extremely strange and interesting that at no stage do the Gospel writers mention the future hope of the Christian.</a:t>
            </a:r>
          </a:p>
          <a:p>
            <a:pPr marL="1066785" lvl="1" indent="-457200" fontAlgn="ctr"/>
            <a:r>
              <a:rPr lang="en-US" sz="3200" dirty="0"/>
              <a:t>’Going to heaven when you die’, ‘life after death’, ’eternal life’, nor even ‘the resurrection of all Christ’s people’ is mentioned in the four accounts.</a:t>
            </a:r>
          </a:p>
          <a:p>
            <a:pPr marL="1066785" lvl="1" indent="-457200" fontAlgn="ctr"/>
            <a:r>
              <a:rPr lang="en-US" sz="3200" dirty="0"/>
              <a:t>Instead, there is an open-ended commission within the present age that ‘Jesus is risen, therefore you have work ahead of you’.</a:t>
            </a:r>
            <a:endParaRPr lang="en-US" sz="2800" dirty="0"/>
          </a:p>
          <a:p>
            <a:pPr marL="1219170" lvl="2" indent="0" fontAlgn="ctr">
              <a:buNone/>
            </a:pPr>
            <a:endParaRPr lang="en-US" dirty="0"/>
          </a:p>
        </p:txBody>
      </p:sp>
    </p:spTree>
    <p:extLst>
      <p:ext uri="{BB962C8B-B14F-4D97-AF65-F5344CB8AC3E}">
        <p14:creationId xmlns:p14="http://schemas.microsoft.com/office/powerpoint/2010/main" val="3658540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Surprise of the Resurrection Narratives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533399" indent="-457200" fontAlgn="ctr"/>
            <a:r>
              <a:rPr lang="en-US" sz="3200" dirty="0"/>
              <a:t>The Strange Portrait of Jesus in the Stories</a:t>
            </a:r>
          </a:p>
          <a:p>
            <a:pPr marL="1066785" lvl="1" indent="-457200" fontAlgn="ctr"/>
            <a:r>
              <a:rPr lang="en-US" sz="3200" dirty="0"/>
              <a:t>Jesus is never depicted as a heavenly being, radiant and shining like a star. (Daniel 12:2-3)</a:t>
            </a:r>
          </a:p>
          <a:p>
            <a:pPr marL="1066785" lvl="1" indent="-457200" fontAlgn="ctr"/>
            <a:r>
              <a:rPr lang="en-US" sz="3200" dirty="0"/>
              <a:t>The brilliant light of the transfiguration is significantly absent.</a:t>
            </a:r>
          </a:p>
          <a:p>
            <a:pPr marL="1066785" lvl="1" indent="-457200" fontAlgn="ctr"/>
            <a:r>
              <a:rPr lang="en-US" sz="3200" dirty="0"/>
              <a:t>Jesus does not appear as exalted to a position of either divinity or heavenly glory.</a:t>
            </a:r>
          </a:p>
          <a:p>
            <a:pPr marL="1066785" lvl="1" indent="-457200" fontAlgn="ctr"/>
            <a:r>
              <a:rPr lang="en-US" sz="3200" dirty="0"/>
              <a:t>Jesus is risen, both embodied and somehow different (transphysicality).</a:t>
            </a:r>
          </a:p>
          <a:p>
            <a:pPr marL="1219170" lvl="2" indent="0" fontAlgn="ctr">
              <a:buNone/>
            </a:pPr>
            <a:endParaRPr lang="en-US" dirty="0"/>
          </a:p>
        </p:txBody>
      </p:sp>
    </p:spTree>
    <p:extLst>
      <p:ext uri="{BB962C8B-B14F-4D97-AF65-F5344CB8AC3E}">
        <p14:creationId xmlns:p14="http://schemas.microsoft.com/office/powerpoint/2010/main" val="1210675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Surprise of the Resurrection Narratives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20000"/>
          </a:bodyPr>
          <a:lstStyle/>
          <a:p>
            <a:pPr marL="533399" indent="-457200" fontAlgn="ctr"/>
            <a:r>
              <a:rPr lang="en-US" sz="3200" dirty="0"/>
              <a:t>The Strange Presence of the Women in the Stories</a:t>
            </a:r>
          </a:p>
          <a:p>
            <a:pPr marL="1066785" lvl="1" indent="-457200" fontAlgn="ctr"/>
            <a:r>
              <a:rPr lang="en-US" sz="3200" dirty="0"/>
              <a:t>The most obvious thing in common and the most obvious of the four strange things is that the stories all begin with women as the first eye witnesses.</a:t>
            </a:r>
          </a:p>
          <a:p>
            <a:pPr marL="1066785" lvl="1" indent="-457200" fontAlgn="ctr"/>
            <a:r>
              <a:rPr lang="en-US" sz="3200" dirty="0"/>
              <a:t>Women were not acceptable as legal witnesses in the first century.</a:t>
            </a:r>
          </a:p>
          <a:p>
            <a:pPr marL="1066785" lvl="1" indent="-457200" fontAlgn="ctr"/>
            <a:r>
              <a:rPr lang="en-US" sz="3200" dirty="0"/>
              <a:t>The writers simply tell it as it is, the women were there in the beginning just as they were there at the end.</a:t>
            </a:r>
          </a:p>
          <a:p>
            <a:pPr marL="1066785" lvl="1" indent="-457200" fontAlgn="ctr"/>
            <a:r>
              <a:rPr lang="en-US" sz="3200" dirty="0"/>
              <a:t>Paul makes no mention of the women in his account in 1 Corinthians 15.</a:t>
            </a:r>
          </a:p>
          <a:p>
            <a:pPr marL="1066785" lvl="1" indent="-457200" fontAlgn="ctr"/>
            <a:endParaRPr lang="en-US" sz="3200" dirty="0"/>
          </a:p>
        </p:txBody>
      </p:sp>
    </p:spTree>
    <p:extLst>
      <p:ext uri="{BB962C8B-B14F-4D97-AF65-F5344CB8AC3E}">
        <p14:creationId xmlns:p14="http://schemas.microsoft.com/office/powerpoint/2010/main" val="37735920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Surprise of the Resurrection Narratives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533399" indent="-457200" fontAlgn="ctr"/>
            <a:r>
              <a:rPr lang="en-US" sz="3200" dirty="0"/>
              <a:t>A couple of my own questions:</a:t>
            </a:r>
          </a:p>
          <a:p>
            <a:pPr marL="1066785" lvl="1" indent="-457200" fontAlgn="ctr"/>
            <a:r>
              <a:rPr lang="en-US" sz="3200" dirty="0"/>
              <a:t>Why does Jesus not walk into the temple and go before the Sanhedrin and proclaim: “Hi boys, I’m Back!”</a:t>
            </a:r>
          </a:p>
          <a:p>
            <a:pPr marL="1066785" lvl="1" indent="-457200" fontAlgn="ctr"/>
            <a:r>
              <a:rPr lang="en-US" sz="3200" dirty="0"/>
              <a:t>Why is there no mention of Nicodemus?</a:t>
            </a:r>
          </a:p>
        </p:txBody>
      </p:sp>
    </p:spTree>
    <p:extLst>
      <p:ext uri="{BB962C8B-B14F-4D97-AF65-F5344CB8AC3E}">
        <p14:creationId xmlns:p14="http://schemas.microsoft.com/office/powerpoint/2010/main" val="3718828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QUESTION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4800" u="sng" dirty="0"/>
              <a:t>WHY DID JESUS HAVE TO DIE?</a:t>
            </a:r>
            <a:endParaRPr lang="en-US" sz="4800" dirty="0"/>
          </a:p>
        </p:txBody>
      </p:sp>
    </p:spTree>
    <p:extLst>
      <p:ext uri="{BB962C8B-B14F-4D97-AF65-F5344CB8AC3E}">
        <p14:creationId xmlns:p14="http://schemas.microsoft.com/office/powerpoint/2010/main" val="13263995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Resurrection of the Son of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533399" indent="-457200" fontAlgn="ctr"/>
            <a:r>
              <a:rPr lang="en-US" sz="4000" dirty="0"/>
              <a:t>The boldest statement ever made.</a:t>
            </a:r>
          </a:p>
          <a:p>
            <a:pPr marL="533399" indent="-457200" fontAlgn="ctr"/>
            <a:r>
              <a:rPr lang="en-US" sz="4000" dirty="0"/>
              <a:t>The most impactful event in history.</a:t>
            </a:r>
          </a:p>
          <a:p>
            <a:pPr marL="533399" indent="-457200" fontAlgn="ctr"/>
            <a:r>
              <a:rPr lang="en-US" sz="4000" dirty="0"/>
              <a:t>Contested and debated for centuries.</a:t>
            </a:r>
          </a:p>
          <a:p>
            <a:pPr marL="533399" indent="-457200" fontAlgn="ctr"/>
            <a:r>
              <a:rPr lang="en-US" sz="4000" dirty="0"/>
              <a:t>The foundation of the Christian faith.</a:t>
            </a:r>
          </a:p>
        </p:txBody>
      </p:sp>
    </p:spTree>
    <p:extLst>
      <p:ext uri="{BB962C8B-B14F-4D97-AF65-F5344CB8AC3E}">
        <p14:creationId xmlns:p14="http://schemas.microsoft.com/office/powerpoint/2010/main" val="1826764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dirty="0"/>
              <a:t>The Resurrection of the Son of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76199" indent="0" algn="ctr" fontAlgn="ctr">
              <a:buNone/>
            </a:pPr>
            <a:r>
              <a:rPr lang="en-US" sz="5400" dirty="0"/>
              <a:t>So, what does it mean to you?</a:t>
            </a:r>
          </a:p>
          <a:p>
            <a:pPr marL="76199" indent="0" algn="ctr" fontAlgn="ctr">
              <a:buNone/>
            </a:pPr>
            <a:r>
              <a:rPr lang="en-US" sz="5400" dirty="0"/>
              <a:t>The Road to Emmaus</a:t>
            </a:r>
          </a:p>
          <a:p>
            <a:pPr marL="76199" indent="0" algn="ctr" fontAlgn="ctr">
              <a:buNone/>
            </a:pPr>
            <a:r>
              <a:rPr lang="en-US" sz="5400" dirty="0"/>
              <a:t>Are your hearts burning within you?</a:t>
            </a:r>
          </a:p>
        </p:txBody>
      </p:sp>
    </p:spTree>
    <p:extLst>
      <p:ext uri="{BB962C8B-B14F-4D97-AF65-F5344CB8AC3E}">
        <p14:creationId xmlns:p14="http://schemas.microsoft.com/office/powerpoint/2010/main" val="92891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Redemption Perspectives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200" dirty="0"/>
              <a:t>Webster Definitions</a:t>
            </a:r>
          </a:p>
          <a:p>
            <a:pPr>
              <a:buClr>
                <a:schemeClr val="bg1"/>
              </a:buClr>
            </a:pPr>
            <a:r>
              <a:rPr lang="en-US" sz="3200" u="sng" dirty="0"/>
              <a:t>Redemption:</a:t>
            </a:r>
            <a:endParaRPr lang="en-US" sz="3200" dirty="0"/>
          </a:p>
          <a:p>
            <a:pPr lvl="1"/>
            <a:r>
              <a:rPr lang="en-US" sz="2800" dirty="0"/>
              <a:t>The act of saving or being saved from sin, error, or evil.</a:t>
            </a:r>
          </a:p>
          <a:p>
            <a:pPr lvl="1"/>
            <a:r>
              <a:rPr lang="en-US" sz="2800" dirty="0"/>
              <a:t>The action of regaining or gaining possession of something in exchange for payment, or clearing a debt.</a:t>
            </a:r>
          </a:p>
          <a:p>
            <a:pPr>
              <a:buClr>
                <a:schemeClr val="bg1"/>
              </a:buClr>
            </a:pPr>
            <a:r>
              <a:rPr lang="en-US" sz="3200" u="sng" dirty="0"/>
              <a:t>Atonement:</a:t>
            </a:r>
          </a:p>
          <a:p>
            <a:pPr lvl="1"/>
            <a:r>
              <a:rPr lang="en-US" sz="2800" dirty="0"/>
              <a:t>The reconciliation of God and humankind through Jesus Christ.</a:t>
            </a:r>
          </a:p>
          <a:p>
            <a:pPr marL="0" indent="0">
              <a:buNone/>
            </a:pPr>
            <a:endParaRPr lang="en-US" sz="3200" dirty="0"/>
          </a:p>
        </p:txBody>
      </p:sp>
    </p:spTree>
    <p:extLst>
      <p:ext uri="{BB962C8B-B14F-4D97-AF65-F5344CB8AC3E}">
        <p14:creationId xmlns:p14="http://schemas.microsoft.com/office/powerpoint/2010/main" val="10071425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normAutofit/>
          </a:bodyPr>
          <a:lstStyle/>
          <a:p>
            <a:r>
              <a:rPr lang="en-US" sz="6000" dirty="0"/>
              <a:t>Atonement Theories</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“As one of my favorite writers likes to say, </a:t>
            </a:r>
            <a:r>
              <a:rPr lang="en-US" sz="3200" dirty="0">
                <a:solidFill>
                  <a:srgbClr val="FFFF00"/>
                </a:solidFill>
              </a:rPr>
              <a:t>“</a:t>
            </a:r>
            <a:r>
              <a:rPr lang="en-US" sz="3200" i="1" dirty="0">
                <a:solidFill>
                  <a:srgbClr val="FFFF00"/>
                </a:solidFill>
              </a:rPr>
              <a:t>When Jesus wanted to explain the meaning of his death, he didn't give his disciples a theory. He gave them a meal</a:t>
            </a:r>
            <a:r>
              <a:rPr lang="en-US" sz="3200" dirty="0">
                <a:solidFill>
                  <a:srgbClr val="FFFF00"/>
                </a:solidFill>
              </a:rPr>
              <a:t>.” </a:t>
            </a:r>
            <a:r>
              <a:rPr lang="en-US" sz="3200" dirty="0"/>
              <a:t>Likewise, whenever we eat this meal, we retell an old story given new meaning by Jesus’s life, death, and resurrection.”</a:t>
            </a:r>
          </a:p>
          <a:p>
            <a:pPr>
              <a:buClr>
                <a:schemeClr val="bg1"/>
              </a:buClr>
            </a:pPr>
            <a:r>
              <a:rPr lang="en-US" sz="3200" dirty="0"/>
              <a:t>Wade Hodges </a:t>
            </a:r>
            <a:r>
              <a:rPr lang="en-US" sz="3200" dirty="0">
                <a:solidFill>
                  <a:srgbClr val="FFFF00"/>
                </a:solidFill>
              </a:rPr>
              <a:t>(N.T. Wright)</a:t>
            </a:r>
          </a:p>
        </p:txBody>
      </p:sp>
    </p:spTree>
    <p:extLst>
      <p:ext uri="{BB962C8B-B14F-4D97-AF65-F5344CB8AC3E}">
        <p14:creationId xmlns:p14="http://schemas.microsoft.com/office/powerpoint/2010/main" val="22074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normAutofit/>
          </a:bodyPr>
          <a:lstStyle/>
          <a:p>
            <a:r>
              <a:rPr lang="en-US" sz="6000" dirty="0"/>
              <a:t>Atonement Theories</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Legal Satisfaction Atonement Theory</a:t>
            </a:r>
          </a:p>
          <a:p>
            <a:pPr lvl="1"/>
            <a:r>
              <a:rPr lang="en-US" sz="2800" dirty="0"/>
              <a:t>Anselm of Canterbury (11</a:t>
            </a:r>
            <a:r>
              <a:rPr lang="en-US" sz="2800" baseline="30000" dirty="0"/>
              <a:t>th</a:t>
            </a:r>
            <a:r>
              <a:rPr lang="en-US" sz="2800" dirty="0"/>
              <a:t> Century)</a:t>
            </a:r>
          </a:p>
          <a:p>
            <a:pPr lvl="1"/>
            <a:r>
              <a:rPr lang="en-US" sz="2800" dirty="0"/>
              <a:t>Human sin requires a </a:t>
            </a:r>
            <a:r>
              <a:rPr lang="en-US" sz="2800" dirty="0">
                <a:solidFill>
                  <a:srgbClr val="FFFF00"/>
                </a:solidFill>
              </a:rPr>
              <a:t>legal</a:t>
            </a:r>
            <a:r>
              <a:rPr lang="en-US" sz="2800" dirty="0"/>
              <a:t> debt to be paid to God.</a:t>
            </a:r>
          </a:p>
          <a:p>
            <a:pPr lvl="1"/>
            <a:r>
              <a:rPr lang="en-US" sz="2800" dirty="0"/>
              <a:t>Because God’s honor is offended by human sin.</a:t>
            </a:r>
          </a:p>
          <a:p>
            <a:pPr lvl="1"/>
            <a:r>
              <a:rPr lang="en-US" sz="2800" dirty="0"/>
              <a:t>And no human could pay the honor debt.</a:t>
            </a:r>
          </a:p>
          <a:p>
            <a:pPr lvl="1"/>
            <a:r>
              <a:rPr lang="en-US" sz="2800" dirty="0"/>
              <a:t>So, Jesus vicariously pays the debt humans owe to God’s honor.</a:t>
            </a:r>
          </a:p>
        </p:txBody>
      </p:sp>
    </p:spTree>
    <p:extLst>
      <p:ext uri="{BB962C8B-B14F-4D97-AF65-F5344CB8AC3E}">
        <p14:creationId xmlns:p14="http://schemas.microsoft.com/office/powerpoint/2010/main" val="794199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normAutofit/>
          </a:bodyPr>
          <a:lstStyle/>
          <a:p>
            <a:r>
              <a:rPr lang="en-US" sz="6000" dirty="0"/>
              <a:t>Atonement Theories</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Moral Influence Atonement Theory</a:t>
            </a:r>
          </a:p>
          <a:p>
            <a:pPr lvl="1"/>
            <a:r>
              <a:rPr lang="en-US" sz="2800" dirty="0"/>
              <a:t>Peter Abelard (11</a:t>
            </a:r>
            <a:r>
              <a:rPr lang="en-US" sz="2800" baseline="30000" dirty="0"/>
              <a:t>th</a:t>
            </a:r>
            <a:r>
              <a:rPr lang="en-US" sz="2800" dirty="0"/>
              <a:t> Century)</a:t>
            </a:r>
          </a:p>
          <a:p>
            <a:pPr lvl="1"/>
            <a:r>
              <a:rPr lang="en-US" sz="2800" dirty="0"/>
              <a:t>Sharply disagreed with Anselm.</a:t>
            </a:r>
          </a:p>
          <a:p>
            <a:pPr lvl="1"/>
            <a:r>
              <a:rPr lang="en-US" sz="2800" dirty="0"/>
              <a:t>The work accomplished by Jesus on the cross was to demonstrate the love of a God who was willing to suffer.</a:t>
            </a:r>
          </a:p>
          <a:p>
            <a:pPr lvl="1"/>
            <a:r>
              <a:rPr lang="en-US" sz="2800" dirty="0"/>
              <a:t>That </a:t>
            </a:r>
            <a:r>
              <a:rPr lang="en-US" sz="2800" dirty="0">
                <a:solidFill>
                  <a:srgbClr val="FFFF00"/>
                </a:solidFill>
              </a:rPr>
              <a:t>demonstration</a:t>
            </a:r>
            <a:r>
              <a:rPr lang="en-US" sz="2800" dirty="0"/>
              <a:t> of crucified love then became the moral influence that can work </a:t>
            </a:r>
            <a:r>
              <a:rPr lang="en-US" sz="2800" dirty="0">
                <a:solidFill>
                  <a:srgbClr val="FFFF00"/>
                </a:solidFill>
              </a:rPr>
              <a:t>transformation</a:t>
            </a:r>
            <a:r>
              <a:rPr lang="en-US" sz="2800" dirty="0"/>
              <a:t> in humans.</a:t>
            </a:r>
          </a:p>
        </p:txBody>
      </p:sp>
    </p:spTree>
    <p:extLst>
      <p:ext uri="{BB962C8B-B14F-4D97-AF65-F5344CB8AC3E}">
        <p14:creationId xmlns:p14="http://schemas.microsoft.com/office/powerpoint/2010/main" val="1614037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normAutofit/>
          </a:bodyPr>
          <a:lstStyle/>
          <a:p>
            <a:r>
              <a:rPr lang="en-US" sz="6000" dirty="0"/>
              <a:t>Atonement Theories</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Penal Substitutionary Atonement Theory (PSAT)</a:t>
            </a:r>
          </a:p>
          <a:p>
            <a:pPr lvl="1"/>
            <a:r>
              <a:rPr lang="en-US" sz="2800" dirty="0"/>
              <a:t>John Calvin (16</a:t>
            </a:r>
            <a:r>
              <a:rPr lang="en-US" sz="2800" baseline="30000" dirty="0"/>
              <a:t>th</a:t>
            </a:r>
            <a:r>
              <a:rPr lang="en-US" sz="2800" dirty="0"/>
              <a:t> Century)</a:t>
            </a:r>
          </a:p>
          <a:p>
            <a:pPr lvl="1"/>
            <a:r>
              <a:rPr lang="en-US" sz="2800" dirty="0"/>
              <a:t>A spin on the Legal Satisfaction Atonement Theory.</a:t>
            </a:r>
          </a:p>
          <a:p>
            <a:pPr lvl="1"/>
            <a:r>
              <a:rPr lang="en-US" sz="2800" dirty="0"/>
              <a:t>Penal meaning punishment.</a:t>
            </a:r>
          </a:p>
          <a:p>
            <a:pPr lvl="1"/>
            <a:r>
              <a:rPr lang="en-US" sz="2800" dirty="0"/>
              <a:t>Substitutionary meaning taking our place.</a:t>
            </a:r>
          </a:p>
          <a:p>
            <a:pPr lvl="1"/>
            <a:r>
              <a:rPr lang="en-US" sz="2800" dirty="0"/>
              <a:t>Human sin is more like a crime that must be punished by God to maintain </a:t>
            </a:r>
            <a:r>
              <a:rPr lang="en-US" sz="2800" dirty="0">
                <a:solidFill>
                  <a:srgbClr val="FFFF00"/>
                </a:solidFill>
              </a:rPr>
              <a:t>justice</a:t>
            </a:r>
            <a:r>
              <a:rPr lang="en-US" sz="2800" dirty="0"/>
              <a:t>.</a:t>
            </a:r>
          </a:p>
          <a:p>
            <a:pPr lvl="1"/>
            <a:r>
              <a:rPr lang="en-US" sz="2800" dirty="0"/>
              <a:t>Jesus vicariously receives the punishment that sinful humans deserve.</a:t>
            </a:r>
          </a:p>
        </p:txBody>
      </p:sp>
    </p:spTree>
    <p:extLst>
      <p:ext uri="{BB962C8B-B14F-4D97-AF65-F5344CB8AC3E}">
        <p14:creationId xmlns:p14="http://schemas.microsoft.com/office/powerpoint/2010/main" val="257339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normAutofit/>
          </a:bodyPr>
          <a:lstStyle/>
          <a:p>
            <a:r>
              <a:rPr lang="en-US" sz="6000" dirty="0"/>
              <a:t>Atonement Theories</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Objective Model:</a:t>
            </a:r>
          </a:p>
          <a:p>
            <a:pPr lvl="1"/>
            <a:r>
              <a:rPr lang="en-US" sz="2800" dirty="0"/>
              <a:t>Legal Satisfaction and Penal Substitution</a:t>
            </a:r>
          </a:p>
          <a:p>
            <a:pPr lvl="1"/>
            <a:r>
              <a:rPr lang="en-US" sz="2800" dirty="0"/>
              <a:t>Jesus’s work on the cross accomplished something </a:t>
            </a:r>
            <a:r>
              <a:rPr lang="en-US" sz="2800" dirty="0">
                <a:solidFill>
                  <a:srgbClr val="FFFF00"/>
                </a:solidFill>
              </a:rPr>
              <a:t>“outside” </a:t>
            </a:r>
            <a:r>
              <a:rPr lang="en-US" sz="2800" dirty="0"/>
              <a:t>of humans.</a:t>
            </a:r>
          </a:p>
          <a:p>
            <a:pPr>
              <a:buClr>
                <a:schemeClr val="bg1"/>
              </a:buClr>
            </a:pPr>
            <a:r>
              <a:rPr lang="en-US" sz="3200" dirty="0"/>
              <a:t>Subjective Model:</a:t>
            </a:r>
          </a:p>
          <a:p>
            <a:pPr lvl="1"/>
            <a:r>
              <a:rPr lang="en-US" sz="2800" dirty="0"/>
              <a:t>Moral Influence</a:t>
            </a:r>
          </a:p>
          <a:p>
            <a:pPr lvl="1"/>
            <a:r>
              <a:rPr lang="en-US" sz="2800" dirty="0"/>
              <a:t>Jesus’ work on the cross accomplished something </a:t>
            </a:r>
            <a:r>
              <a:rPr lang="en-US" sz="2800" dirty="0">
                <a:solidFill>
                  <a:srgbClr val="FFFF00"/>
                </a:solidFill>
              </a:rPr>
              <a:t>“inside” </a:t>
            </a:r>
            <a:r>
              <a:rPr lang="en-US" sz="2800" dirty="0"/>
              <a:t>humans.</a:t>
            </a:r>
          </a:p>
        </p:txBody>
      </p:sp>
    </p:spTree>
    <p:extLst>
      <p:ext uri="{BB962C8B-B14F-4D97-AF65-F5344CB8AC3E}">
        <p14:creationId xmlns:p14="http://schemas.microsoft.com/office/powerpoint/2010/main" val="385525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6000" dirty="0"/>
              <a:t>Paul - 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lvl="2" fontAlgn="ctr"/>
            <a:r>
              <a:rPr lang="en-US" sz="3600" dirty="0"/>
              <a:t>The death and resurrection of Jesus was an apocalyptic event that signaled the end of the old age and the beginning of the new.</a:t>
            </a:r>
          </a:p>
          <a:p>
            <a:pPr lvl="2" fontAlgn="ctr"/>
            <a:r>
              <a:rPr lang="en-US" sz="3600" dirty="0"/>
              <a:t>Divine-Cosmic-Catastrophic-Paradigm Shift</a:t>
            </a:r>
          </a:p>
          <a:p>
            <a:pPr lvl="2" fontAlgn="ctr"/>
            <a:r>
              <a:rPr lang="en-US" sz="3600" dirty="0"/>
              <a:t>The church finds its identity and vocation by recognizing its role within the cosmic drama of God’s reconciliation of the world to Himself through Jesus Christ.</a:t>
            </a:r>
          </a:p>
        </p:txBody>
      </p:sp>
    </p:spTree>
    <p:extLst>
      <p:ext uri="{BB962C8B-B14F-4D97-AF65-F5344CB8AC3E}">
        <p14:creationId xmlns:p14="http://schemas.microsoft.com/office/powerpoint/2010/main" val="255670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69218</TotalTime>
  <Words>1412</Words>
  <Application>Microsoft Macintosh PowerPoint</Application>
  <PresentationFormat>Widescreen</PresentationFormat>
  <Paragraphs>121</Paragraphs>
  <Slides>21</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Black</vt:lpstr>
      <vt:lpstr>RESURRECTION</vt:lpstr>
      <vt:lpstr>QUESTION</vt:lpstr>
      <vt:lpstr>Redemption Perspectives</vt:lpstr>
      <vt:lpstr>Atonement Theories</vt:lpstr>
      <vt:lpstr>Atonement Theories</vt:lpstr>
      <vt:lpstr>Atonement Theories</vt:lpstr>
      <vt:lpstr>Atonement Theories</vt:lpstr>
      <vt:lpstr>Atonement Theories</vt:lpstr>
      <vt:lpstr>Paul - New Creation</vt:lpstr>
      <vt:lpstr>New Creation</vt:lpstr>
      <vt:lpstr>The Righteousness of God</vt:lpstr>
      <vt:lpstr>The Righteousness of God</vt:lpstr>
      <vt:lpstr>The Gospels</vt:lpstr>
      <vt:lpstr>The Gospels</vt:lpstr>
      <vt:lpstr>The Surprise of the Resurrection Narratives</vt:lpstr>
      <vt:lpstr>The Surprise of the Resurrection Narratives</vt:lpstr>
      <vt:lpstr>The Surprise of the Resurrection Narratives</vt:lpstr>
      <vt:lpstr>The Surprise of the Resurrection Narratives</vt:lpstr>
      <vt:lpstr>The Surprise of the Resurrection Narratives</vt:lpstr>
      <vt:lpstr>The Resurrection of the Son of God</vt:lpstr>
      <vt:lpstr>The Resurrection of the Son of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179</cp:revision>
  <dcterms:created xsi:type="dcterms:W3CDTF">2019-06-01T02:06:24Z</dcterms:created>
  <dcterms:modified xsi:type="dcterms:W3CDTF">2024-03-24T16:30:42Z</dcterms:modified>
</cp:coreProperties>
</file>