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29"/>
  </p:notesMasterIdLst>
  <p:handoutMasterIdLst>
    <p:handoutMasterId r:id="rId30"/>
  </p:handoutMasterIdLst>
  <p:sldIdLst>
    <p:sldId id="649" r:id="rId2"/>
    <p:sldId id="1132" r:id="rId3"/>
    <p:sldId id="1133" r:id="rId4"/>
    <p:sldId id="1128" r:id="rId5"/>
    <p:sldId id="1134" r:id="rId6"/>
    <p:sldId id="1135" r:id="rId7"/>
    <p:sldId id="1158" r:id="rId8"/>
    <p:sldId id="881" r:id="rId9"/>
    <p:sldId id="821" r:id="rId10"/>
    <p:sldId id="845" r:id="rId11"/>
    <p:sldId id="1169" r:id="rId12"/>
    <p:sldId id="271" r:id="rId13"/>
    <p:sldId id="272" r:id="rId14"/>
    <p:sldId id="1170" r:id="rId15"/>
    <p:sldId id="1171" r:id="rId16"/>
    <p:sldId id="273" r:id="rId17"/>
    <p:sldId id="274" r:id="rId18"/>
    <p:sldId id="275" r:id="rId19"/>
    <p:sldId id="1162" r:id="rId20"/>
    <p:sldId id="1163" r:id="rId21"/>
    <p:sldId id="1164" r:id="rId22"/>
    <p:sldId id="1165" r:id="rId23"/>
    <p:sldId id="1166" r:id="rId24"/>
    <p:sldId id="1167" r:id="rId25"/>
    <p:sldId id="1168" r:id="rId26"/>
    <p:sldId id="276" r:id="rId27"/>
    <p:sldId id="791" r:id="rId28"/>
  </p:sldIdLst>
  <p:sldSz cx="9144000" cy="5143500" type="screen16x9"/>
  <p:notesSz cx="9144000" cy="6858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AFFB9"/>
    <a:srgbClr val="F9FFBE"/>
    <a:srgbClr val="F7FFDD"/>
    <a:srgbClr val="FFFFBD"/>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4878"/>
    <p:restoredTop sz="92748"/>
  </p:normalViewPr>
  <p:slideViewPr>
    <p:cSldViewPr snapToGrid="0" snapToObjects="1">
      <p:cViewPr varScale="1">
        <p:scale>
          <a:sx n="134" d="100"/>
          <a:sy n="134" d="100"/>
        </p:scale>
        <p:origin x="376" y="168"/>
      </p:cViewPr>
      <p:guideLst>
        <p:guide orient="horz" pos="1620"/>
        <p:guide pos="2880"/>
      </p:guideLst>
    </p:cSldViewPr>
  </p:slideViewPr>
  <p:notesTextViewPr>
    <p:cViewPr>
      <p:scale>
        <a:sx n="100" d="100"/>
        <a:sy n="100" d="100"/>
      </p:scale>
      <p:origin x="0" y="0"/>
    </p:cViewPr>
  </p:notesTextViewPr>
  <p:sorterViewPr>
    <p:cViewPr>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handoutMaster" Target="handoutMasters/handoutMaster1.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C548491-4EC8-294C-AF21-EEDE883C046B}"/>
              </a:ext>
            </a:extLst>
          </p:cNvPr>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74E1471B-2E06-1E4C-A75A-7DEF33D9FECD}"/>
              </a:ext>
            </a:extLst>
          </p:cNvPr>
          <p:cNvSpPr>
            <a:spLocks noGrp="1"/>
          </p:cNvSpPr>
          <p:nvPr>
            <p:ph type="dt" sz="quarter" idx="1"/>
          </p:nvPr>
        </p:nvSpPr>
        <p:spPr>
          <a:xfrm>
            <a:off x="5179484" y="0"/>
            <a:ext cx="3962400" cy="344091"/>
          </a:xfrm>
          <a:prstGeom prst="rect">
            <a:avLst/>
          </a:prstGeom>
        </p:spPr>
        <p:txBody>
          <a:bodyPr vert="horz" lIns="91440" tIns="45720" rIns="91440" bIns="45720" rtlCol="0"/>
          <a:lstStyle>
            <a:lvl1pPr algn="r">
              <a:defRPr sz="1200"/>
            </a:lvl1pPr>
          </a:lstStyle>
          <a:p>
            <a:fld id="{94CA7C9F-0D65-D749-A018-7E2C211F1CC7}" type="datetimeFigureOut">
              <a:rPr lang="en-US" smtClean="0"/>
              <a:t>3/10/24</a:t>
            </a:fld>
            <a:endParaRPr lang="en-US"/>
          </a:p>
        </p:txBody>
      </p:sp>
      <p:sp>
        <p:nvSpPr>
          <p:cNvPr id="4" name="Footer Placeholder 3">
            <a:extLst>
              <a:ext uri="{FF2B5EF4-FFF2-40B4-BE49-F238E27FC236}">
                <a16:creationId xmlns:a16="http://schemas.microsoft.com/office/drawing/2014/main" id="{4F5850C6-0081-3449-A43A-F8E698EC071A}"/>
              </a:ext>
            </a:extLst>
          </p:cNvPr>
          <p:cNvSpPr>
            <a:spLocks noGrp="1"/>
          </p:cNvSpPr>
          <p:nvPr>
            <p:ph type="ftr" sz="quarter" idx="2"/>
          </p:nvPr>
        </p:nvSpPr>
        <p:spPr>
          <a:xfrm>
            <a:off x="0" y="6513910"/>
            <a:ext cx="3962400" cy="34409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C3504C9F-1AF7-0E47-AC5F-DFB8986A3B63}"/>
              </a:ext>
            </a:extLst>
          </p:cNvPr>
          <p:cNvSpPr>
            <a:spLocks noGrp="1"/>
          </p:cNvSpPr>
          <p:nvPr>
            <p:ph type="sldNum" sz="quarter" idx="3"/>
          </p:nvPr>
        </p:nvSpPr>
        <p:spPr>
          <a:xfrm>
            <a:off x="5179484" y="6513910"/>
            <a:ext cx="3962400" cy="344090"/>
          </a:xfrm>
          <a:prstGeom prst="rect">
            <a:avLst/>
          </a:prstGeom>
        </p:spPr>
        <p:txBody>
          <a:bodyPr vert="horz" lIns="91440" tIns="45720" rIns="91440" bIns="45720" rtlCol="0" anchor="b"/>
          <a:lstStyle>
            <a:lvl1pPr algn="r">
              <a:defRPr sz="1200"/>
            </a:lvl1pPr>
          </a:lstStyle>
          <a:p>
            <a:fld id="{F59797BB-EAFB-684A-916B-432BEE220940}" type="slidenum">
              <a:rPr lang="en-US" smtClean="0"/>
              <a:t>‹#›</a:t>
            </a:fld>
            <a:endParaRPr lang="en-US"/>
          </a:p>
        </p:txBody>
      </p:sp>
    </p:spTree>
    <p:extLst>
      <p:ext uri="{BB962C8B-B14F-4D97-AF65-F5344CB8AC3E}">
        <p14:creationId xmlns:p14="http://schemas.microsoft.com/office/powerpoint/2010/main" val="41238826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179484" y="0"/>
            <a:ext cx="3962400" cy="344091"/>
          </a:xfrm>
          <a:prstGeom prst="rect">
            <a:avLst/>
          </a:prstGeom>
        </p:spPr>
        <p:txBody>
          <a:bodyPr vert="horz" lIns="91440" tIns="45720" rIns="91440" bIns="45720" rtlCol="0"/>
          <a:lstStyle>
            <a:lvl1pPr algn="r">
              <a:defRPr sz="1200"/>
            </a:lvl1pPr>
          </a:lstStyle>
          <a:p>
            <a:fld id="{C7C602DC-97CC-284B-8DAC-4FDE98189F2D}" type="datetimeFigureOut">
              <a:rPr lang="en-US" smtClean="0"/>
              <a:t>3/10/24</a:t>
            </a:fld>
            <a:endParaRPr lang="en-US"/>
          </a:p>
        </p:txBody>
      </p:sp>
      <p:sp>
        <p:nvSpPr>
          <p:cNvPr id="4" name="Slide Image Placeholder 3"/>
          <p:cNvSpPr>
            <a:spLocks noGrp="1" noRot="1" noChangeAspect="1"/>
          </p:cNvSpPr>
          <p:nvPr>
            <p:ph type="sldImg" idx="2"/>
          </p:nvPr>
        </p:nvSpPr>
        <p:spPr>
          <a:xfrm>
            <a:off x="2514600" y="857250"/>
            <a:ext cx="4114800" cy="23145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14400" y="3300412"/>
            <a:ext cx="7315200" cy="2700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910"/>
            <a:ext cx="3962400" cy="34409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179484" y="6513910"/>
            <a:ext cx="3962400" cy="344090"/>
          </a:xfrm>
          <a:prstGeom prst="rect">
            <a:avLst/>
          </a:prstGeom>
        </p:spPr>
        <p:txBody>
          <a:bodyPr vert="horz" lIns="91440" tIns="45720" rIns="91440" bIns="45720" rtlCol="0" anchor="b"/>
          <a:lstStyle>
            <a:lvl1pPr algn="r">
              <a:defRPr sz="1200"/>
            </a:lvl1pPr>
          </a:lstStyle>
          <a:p>
            <a:fld id="{206D73B1-E4C9-414D-9FAC-68B90BD201AD}" type="slidenum">
              <a:rPr lang="en-US" smtClean="0"/>
              <a:t>‹#›</a:t>
            </a:fld>
            <a:endParaRPr lang="en-US"/>
          </a:p>
        </p:txBody>
      </p:sp>
    </p:spTree>
    <p:extLst>
      <p:ext uri="{BB962C8B-B14F-4D97-AF65-F5344CB8AC3E}">
        <p14:creationId xmlns:p14="http://schemas.microsoft.com/office/powerpoint/2010/main" val="4526552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06D73B1-E4C9-414D-9FAC-68B90BD201AD}" type="slidenum">
              <a:rPr lang="en-US" smtClean="0"/>
              <a:t>1</a:t>
            </a:fld>
            <a:endParaRPr lang="en-US"/>
          </a:p>
        </p:txBody>
      </p:sp>
    </p:spTree>
    <p:extLst>
      <p:ext uri="{BB962C8B-B14F-4D97-AF65-F5344CB8AC3E}">
        <p14:creationId xmlns:p14="http://schemas.microsoft.com/office/powerpoint/2010/main" val="26258900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8" name="Google Shape;228;p21:notes"/>
          <p:cNvSpPr txBox="1">
            <a:spLocks noGrp="1"/>
          </p:cNvSpPr>
          <p:nvPr>
            <p:ph type="body" idx="1"/>
          </p:nvPr>
        </p:nvSpPr>
        <p:spPr>
          <a:xfrm>
            <a:off x="685800" y="4400549"/>
            <a:ext cx="5486400" cy="3600451"/>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9" name="Google Shape;229;p2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26</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06D73B1-E4C9-414D-9FAC-68B90BD201AD}" type="slidenum">
              <a:rPr lang="en-US" smtClean="0"/>
              <a:t>2</a:t>
            </a:fld>
            <a:endParaRPr lang="en-US"/>
          </a:p>
        </p:txBody>
      </p:sp>
    </p:spTree>
    <p:extLst>
      <p:ext uri="{BB962C8B-B14F-4D97-AF65-F5344CB8AC3E}">
        <p14:creationId xmlns:p14="http://schemas.microsoft.com/office/powerpoint/2010/main" val="13477749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06D73B1-E4C9-414D-9FAC-68B90BD201AD}" type="slidenum">
              <a:rPr lang="en-US" smtClean="0"/>
              <a:t>7</a:t>
            </a:fld>
            <a:endParaRPr lang="en-US"/>
          </a:p>
        </p:txBody>
      </p:sp>
    </p:spTree>
    <p:extLst>
      <p:ext uri="{BB962C8B-B14F-4D97-AF65-F5344CB8AC3E}">
        <p14:creationId xmlns:p14="http://schemas.microsoft.com/office/powerpoint/2010/main" val="39820926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06D73B1-E4C9-414D-9FAC-68B90BD201AD}" type="slidenum">
              <a:rPr lang="en-US" smtClean="0"/>
              <a:t>9</a:t>
            </a:fld>
            <a:endParaRPr lang="en-US"/>
          </a:p>
        </p:txBody>
      </p:sp>
    </p:spTree>
    <p:extLst>
      <p:ext uri="{BB962C8B-B14F-4D97-AF65-F5344CB8AC3E}">
        <p14:creationId xmlns:p14="http://schemas.microsoft.com/office/powerpoint/2010/main" val="37044493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p1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3" name="Google Shape;253;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p1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9" name="Google Shape;259;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Google Shape;264;p1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5" name="Google Shape;265;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p1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1" name="Google Shape;271;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Google Shape;276;p1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7" name="Google Shape;277;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5FAF2BD-C3A4-9C46-AA60-9B225535B038}" type="datetime1">
              <a:rPr lang="en-US" smtClean="0"/>
              <a:t>3/10/24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B1E24D-ADA0-284A-9D8A-2DE776502195}" type="slidenum">
              <a:rPr lang="en-US" smtClean="0"/>
              <a:t>‹#›</a:t>
            </a:fld>
            <a:endParaRPr lang="en-US"/>
          </a:p>
        </p:txBody>
      </p:sp>
    </p:spTree>
    <p:extLst>
      <p:ext uri="{BB962C8B-B14F-4D97-AF65-F5344CB8AC3E}">
        <p14:creationId xmlns:p14="http://schemas.microsoft.com/office/powerpoint/2010/main" val="27020199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EB77D9C-21CA-A347-BF79-9272B049E90F}" type="datetime1">
              <a:rPr lang="en-US" smtClean="0"/>
              <a:t>3/10/24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B1E24D-ADA0-284A-9D8A-2DE776502195}" type="slidenum">
              <a:rPr lang="en-US" smtClean="0"/>
              <a:t>‹#›</a:t>
            </a:fld>
            <a:endParaRPr lang="en-US"/>
          </a:p>
        </p:txBody>
      </p:sp>
    </p:spTree>
    <p:extLst>
      <p:ext uri="{BB962C8B-B14F-4D97-AF65-F5344CB8AC3E}">
        <p14:creationId xmlns:p14="http://schemas.microsoft.com/office/powerpoint/2010/main" val="29494982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FE7530-D8EB-884C-AC33-3A22ED5BD00C}" type="datetime1">
              <a:rPr lang="en-US" smtClean="0"/>
              <a:t>3/10/24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B1E24D-ADA0-284A-9D8A-2DE776502195}" type="slidenum">
              <a:rPr lang="en-US" smtClean="0"/>
              <a:t>‹#›</a:t>
            </a:fld>
            <a:endParaRPr lang="en-US"/>
          </a:p>
        </p:txBody>
      </p:sp>
    </p:spTree>
    <p:extLst>
      <p:ext uri="{BB962C8B-B14F-4D97-AF65-F5344CB8AC3E}">
        <p14:creationId xmlns:p14="http://schemas.microsoft.com/office/powerpoint/2010/main" val="14279412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26D718F-07B1-084F-975A-027C40EEEFEF}" type="datetime1">
              <a:rPr lang="en-US" smtClean="0"/>
              <a:t>3/10/24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B1E24D-ADA0-284A-9D8A-2DE776502195}" type="slidenum">
              <a:rPr lang="en-US" smtClean="0"/>
              <a:t>‹#›</a:t>
            </a:fld>
            <a:endParaRPr lang="en-US"/>
          </a:p>
        </p:txBody>
      </p:sp>
    </p:spTree>
    <p:extLst>
      <p:ext uri="{BB962C8B-B14F-4D97-AF65-F5344CB8AC3E}">
        <p14:creationId xmlns:p14="http://schemas.microsoft.com/office/powerpoint/2010/main" val="22759333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D888EA9-15CC-B142-82E9-9AD924D3DDB0}" type="datetime1">
              <a:rPr lang="en-US" smtClean="0"/>
              <a:t>3/10/24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B1E24D-ADA0-284A-9D8A-2DE776502195}" type="slidenum">
              <a:rPr lang="en-US" smtClean="0"/>
              <a:t>‹#›</a:t>
            </a:fld>
            <a:endParaRPr lang="en-US"/>
          </a:p>
        </p:txBody>
      </p:sp>
    </p:spTree>
    <p:extLst>
      <p:ext uri="{BB962C8B-B14F-4D97-AF65-F5344CB8AC3E}">
        <p14:creationId xmlns:p14="http://schemas.microsoft.com/office/powerpoint/2010/main" val="17989526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30EAA01-AB58-C141-89C8-9EC0EF3E8F40}" type="datetime1">
              <a:rPr lang="en-US" smtClean="0"/>
              <a:t>3/10/24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3B1E24D-ADA0-284A-9D8A-2DE776502195}" type="slidenum">
              <a:rPr lang="en-US" smtClean="0"/>
              <a:t>‹#›</a:t>
            </a:fld>
            <a:endParaRPr lang="en-US"/>
          </a:p>
        </p:txBody>
      </p:sp>
    </p:spTree>
    <p:extLst>
      <p:ext uri="{BB962C8B-B14F-4D97-AF65-F5344CB8AC3E}">
        <p14:creationId xmlns:p14="http://schemas.microsoft.com/office/powerpoint/2010/main" val="1034301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EFAB16B-52E2-C247-BF5B-DCE008232514}" type="datetime1">
              <a:rPr lang="en-US" smtClean="0"/>
              <a:t>3/10/24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3B1E24D-ADA0-284A-9D8A-2DE776502195}" type="slidenum">
              <a:rPr lang="en-US" smtClean="0"/>
              <a:t>‹#›</a:t>
            </a:fld>
            <a:endParaRPr lang="en-US"/>
          </a:p>
        </p:txBody>
      </p:sp>
    </p:spTree>
    <p:extLst>
      <p:ext uri="{BB962C8B-B14F-4D97-AF65-F5344CB8AC3E}">
        <p14:creationId xmlns:p14="http://schemas.microsoft.com/office/powerpoint/2010/main" val="14179409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F47471E-6AF1-184D-8253-F425BB940B8E}" type="datetime1">
              <a:rPr lang="en-US" smtClean="0"/>
              <a:t>3/10/24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3B1E24D-ADA0-284A-9D8A-2DE776502195}" type="slidenum">
              <a:rPr lang="en-US" smtClean="0"/>
              <a:t>‹#›</a:t>
            </a:fld>
            <a:endParaRPr lang="en-US"/>
          </a:p>
        </p:txBody>
      </p:sp>
    </p:spTree>
    <p:extLst>
      <p:ext uri="{BB962C8B-B14F-4D97-AF65-F5344CB8AC3E}">
        <p14:creationId xmlns:p14="http://schemas.microsoft.com/office/powerpoint/2010/main" val="6560677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1B179FC-1235-E945-A15D-3DDFDAB437AD}" type="datetime1">
              <a:rPr lang="en-US" smtClean="0"/>
              <a:t>3/10/24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3B1E24D-ADA0-284A-9D8A-2DE776502195}" type="slidenum">
              <a:rPr lang="en-US" smtClean="0"/>
              <a:t>‹#›</a:t>
            </a:fld>
            <a:endParaRPr lang="en-US"/>
          </a:p>
        </p:txBody>
      </p:sp>
    </p:spTree>
    <p:extLst>
      <p:ext uri="{BB962C8B-B14F-4D97-AF65-F5344CB8AC3E}">
        <p14:creationId xmlns:p14="http://schemas.microsoft.com/office/powerpoint/2010/main" val="12491287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2AE85C0-82BA-ED48-8DFE-0660873F0225}" type="datetime1">
              <a:rPr lang="en-US" smtClean="0"/>
              <a:t>3/10/24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3B1E24D-ADA0-284A-9D8A-2DE776502195}" type="slidenum">
              <a:rPr lang="en-US" smtClean="0"/>
              <a:t>‹#›</a:t>
            </a:fld>
            <a:endParaRPr lang="en-US"/>
          </a:p>
        </p:txBody>
      </p:sp>
    </p:spTree>
    <p:extLst>
      <p:ext uri="{BB962C8B-B14F-4D97-AF65-F5344CB8AC3E}">
        <p14:creationId xmlns:p14="http://schemas.microsoft.com/office/powerpoint/2010/main" val="27301161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ECC890F-8F4A-C64A-A25D-D675FE19A236}" type="datetime1">
              <a:rPr lang="en-US" smtClean="0"/>
              <a:t>3/10/24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3B1E24D-ADA0-284A-9D8A-2DE776502195}" type="slidenum">
              <a:rPr lang="en-US" smtClean="0"/>
              <a:t>‹#›</a:t>
            </a:fld>
            <a:endParaRPr lang="en-US"/>
          </a:p>
        </p:txBody>
      </p:sp>
    </p:spTree>
    <p:extLst>
      <p:ext uri="{BB962C8B-B14F-4D97-AF65-F5344CB8AC3E}">
        <p14:creationId xmlns:p14="http://schemas.microsoft.com/office/powerpoint/2010/main" val="5065745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FF0894F-7010-7647-808B-4EACD22AA8B1}" type="datetime1">
              <a:rPr lang="en-US" smtClean="0"/>
              <a:t>3/10/24</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A3B1E24D-ADA0-284A-9D8A-2DE776502195}" type="slidenum">
              <a:rPr lang="en-US" smtClean="0"/>
              <a:t>‹#›</a:t>
            </a:fld>
            <a:endParaRPr lang="en-US"/>
          </a:p>
        </p:txBody>
      </p:sp>
    </p:spTree>
    <p:extLst>
      <p:ext uri="{BB962C8B-B14F-4D97-AF65-F5344CB8AC3E}">
        <p14:creationId xmlns:p14="http://schemas.microsoft.com/office/powerpoint/2010/main" val="2557711237"/>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hyperlink" Target="https://steppingintothejordan.com/study-trips/" TargetMode="Externa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hyperlink" Target="https://www.smu.edu/perkins/publicprograms/summit-for-faith-and-learning" TargetMode="Externa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3292822" y="12859"/>
            <a:ext cx="5851178" cy="3146901"/>
          </a:xfrm>
        </p:spPr>
        <p:txBody>
          <a:bodyPr>
            <a:normAutofit/>
          </a:bodyPr>
          <a:lstStyle/>
          <a:p>
            <a:r>
              <a:rPr lang="en-US" sz="6000" dirty="0">
                <a:effectLst>
                  <a:outerShdw blurRad="50800" dist="38100" algn="l" rotWithShape="0">
                    <a:prstClr val="black">
                      <a:alpha val="40000"/>
                    </a:prstClr>
                  </a:outerShdw>
                </a:effectLst>
              </a:rPr>
              <a:t>Being</a:t>
            </a:r>
            <a:br>
              <a:rPr lang="en-US" sz="6000" dirty="0">
                <a:effectLst>
                  <a:outerShdw blurRad="50800" dist="38100" algn="l" rotWithShape="0">
                    <a:prstClr val="black">
                      <a:alpha val="40000"/>
                    </a:prstClr>
                  </a:outerShdw>
                </a:effectLst>
              </a:rPr>
            </a:br>
            <a:r>
              <a:rPr lang="en-US" sz="6000" dirty="0">
                <a:effectLst>
                  <a:outerShdw blurRad="50800" dist="38100" algn="l" rotWithShape="0">
                    <a:prstClr val="black">
                      <a:alpha val="40000"/>
                    </a:prstClr>
                  </a:outerShdw>
                </a:effectLst>
              </a:rPr>
              <a:t>God’s</a:t>
            </a:r>
            <a:br>
              <a:rPr lang="en-US" sz="6000" dirty="0">
                <a:effectLst>
                  <a:outerShdw blurRad="50800" dist="38100" algn="l" rotWithShape="0">
                    <a:prstClr val="black">
                      <a:alpha val="40000"/>
                    </a:prstClr>
                  </a:outerShdw>
                </a:effectLst>
              </a:rPr>
            </a:br>
            <a:r>
              <a:rPr lang="en-US" sz="6000" dirty="0">
                <a:effectLst>
                  <a:outerShdw blurRad="50800" dist="38100" algn="l" rotWithShape="0">
                    <a:prstClr val="black">
                      <a:alpha val="40000"/>
                    </a:prstClr>
                  </a:outerShdw>
                </a:effectLst>
              </a:rPr>
              <a:t>Image</a:t>
            </a:r>
          </a:p>
        </p:txBody>
      </p:sp>
      <p:sp>
        <p:nvSpPr>
          <p:cNvPr id="5" name="Subtitle 4"/>
          <p:cNvSpPr>
            <a:spLocks noGrp="1"/>
          </p:cNvSpPr>
          <p:nvPr>
            <p:ph type="subTitle" idx="1"/>
          </p:nvPr>
        </p:nvSpPr>
        <p:spPr>
          <a:xfrm>
            <a:off x="3302982" y="3482658"/>
            <a:ext cx="5851178" cy="1314450"/>
          </a:xfrm>
        </p:spPr>
        <p:txBody>
          <a:bodyPr>
            <a:normAutofit/>
          </a:bodyPr>
          <a:lstStyle/>
          <a:p>
            <a:r>
              <a:rPr lang="en-US" dirty="0">
                <a:solidFill>
                  <a:schemeClr val="tx1"/>
                </a:solidFill>
                <a:effectLst>
                  <a:outerShdw blurRad="50800" dist="38100" dir="18900000" algn="bl" rotWithShape="0">
                    <a:prstClr val="black">
                      <a:alpha val="40000"/>
                    </a:prstClr>
                  </a:outerShdw>
                </a:effectLst>
              </a:rPr>
              <a:t>Women and Men</a:t>
            </a:r>
            <a:br>
              <a:rPr lang="en-US" dirty="0">
                <a:solidFill>
                  <a:schemeClr val="tx1"/>
                </a:solidFill>
                <a:effectLst>
                  <a:outerShdw blurRad="50800" dist="38100" dir="18900000" algn="bl" rotWithShape="0">
                    <a:prstClr val="black">
                      <a:alpha val="40000"/>
                    </a:prstClr>
                  </a:outerShdw>
                </a:effectLst>
              </a:rPr>
            </a:br>
            <a:r>
              <a:rPr lang="en-US" dirty="0">
                <a:solidFill>
                  <a:schemeClr val="tx1"/>
                </a:solidFill>
                <a:effectLst>
                  <a:outerShdw blurRad="50800" dist="38100" dir="18900000" algn="bl" rotWithShape="0">
                    <a:prstClr val="black">
                      <a:alpha val="40000"/>
                    </a:prstClr>
                  </a:outerShdw>
                </a:effectLst>
              </a:rPr>
              <a:t>in the Kingdom of God</a:t>
            </a:r>
          </a:p>
        </p:txBody>
      </p:sp>
      <p:pic>
        <p:nvPicPr>
          <p:cNvPr id="7" name="Picture 6">
            <a:extLst>
              <a:ext uri="{FF2B5EF4-FFF2-40B4-BE49-F238E27FC236}">
                <a16:creationId xmlns:a16="http://schemas.microsoft.com/office/drawing/2014/main" id="{64F572FB-E578-6B5A-9E0A-5C382480662B}"/>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172720" y="-772"/>
            <a:ext cx="3292823" cy="5131413"/>
          </a:xfrm>
          <a:prstGeom prst="rect">
            <a:avLst/>
          </a:prstGeom>
        </p:spPr>
      </p:pic>
    </p:spTree>
    <p:extLst>
      <p:ext uri="{BB962C8B-B14F-4D97-AF65-F5344CB8AC3E}">
        <p14:creationId xmlns:p14="http://schemas.microsoft.com/office/powerpoint/2010/main" val="19339593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583A4CF-5C7F-9243-63BE-725F91BD5B76}"/>
              </a:ext>
            </a:extLst>
          </p:cNvPr>
          <p:cNvPicPr>
            <a:picLocks noChangeAspect="1"/>
          </p:cNvPicPr>
          <p:nvPr/>
        </p:nvPicPr>
        <p:blipFill rotWithShape="1">
          <a:blip r:embed="rId2" cstate="hqprint">
            <a:lum bright="70000" contrast="-70000"/>
            <a:extLst>
              <a:ext uri="{28A0092B-C50C-407E-A947-70E740481C1C}">
                <a14:useLocalDpi xmlns:a14="http://schemas.microsoft.com/office/drawing/2010/main"/>
              </a:ext>
            </a:extLst>
          </a:blip>
          <a:srcRect r="60164"/>
          <a:stretch/>
        </p:blipFill>
        <p:spPr>
          <a:xfrm>
            <a:off x="6315750" y="1464310"/>
            <a:ext cx="1234440" cy="3251200"/>
          </a:xfrm>
          <a:prstGeom prst="rect">
            <a:avLst/>
          </a:prstGeom>
        </p:spPr>
      </p:pic>
      <p:sp>
        <p:nvSpPr>
          <p:cNvPr id="2" name="Title 4">
            <a:extLst>
              <a:ext uri="{FF2B5EF4-FFF2-40B4-BE49-F238E27FC236}">
                <a16:creationId xmlns:a16="http://schemas.microsoft.com/office/drawing/2014/main" id="{BC08FADF-72BA-45C7-B2DB-838358085F0A}"/>
              </a:ext>
            </a:extLst>
          </p:cNvPr>
          <p:cNvSpPr txBox="1">
            <a:spLocks/>
          </p:cNvSpPr>
          <p:nvPr/>
        </p:nvSpPr>
        <p:spPr>
          <a:xfrm>
            <a:off x="462225" y="1119777"/>
            <a:ext cx="5486400" cy="107981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dirty="0"/>
              <a:t>It should not surprise us to find patriarchy in the Bible.</a:t>
            </a:r>
          </a:p>
        </p:txBody>
      </p:sp>
      <p:sp>
        <p:nvSpPr>
          <p:cNvPr id="6" name="Title 4">
            <a:extLst>
              <a:ext uri="{FF2B5EF4-FFF2-40B4-BE49-F238E27FC236}">
                <a16:creationId xmlns:a16="http://schemas.microsoft.com/office/drawing/2014/main" id="{6CABBDFA-8E0B-1A70-6211-206EF172CCFF}"/>
              </a:ext>
            </a:extLst>
          </p:cNvPr>
          <p:cNvSpPr txBox="1">
            <a:spLocks/>
          </p:cNvSpPr>
          <p:nvPr/>
        </p:nvSpPr>
        <p:spPr>
          <a:xfrm>
            <a:off x="462225" y="2850769"/>
            <a:ext cx="5486400" cy="145997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dirty="0"/>
              <a:t>What is more interesting is when we see the Bible break from patriarchy.</a:t>
            </a:r>
          </a:p>
        </p:txBody>
      </p:sp>
    </p:spTree>
    <p:extLst>
      <p:ext uri="{BB962C8B-B14F-4D97-AF65-F5344CB8AC3E}">
        <p14:creationId xmlns:p14="http://schemas.microsoft.com/office/powerpoint/2010/main" val="19342327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DC3E282-8F3B-9D8D-AB75-41C7F44022C8}"/>
              </a:ext>
            </a:extLst>
          </p:cNvPr>
          <p:cNvSpPr txBox="1"/>
          <p:nvPr/>
        </p:nvSpPr>
        <p:spPr>
          <a:xfrm>
            <a:off x="591954" y="1971586"/>
            <a:ext cx="7960093" cy="1200329"/>
          </a:xfrm>
          <a:prstGeom prst="rect">
            <a:avLst/>
          </a:prstGeom>
          <a:noFill/>
        </p:spPr>
        <p:txBody>
          <a:bodyPr wrap="square" rtlCol="0">
            <a:spAutoFit/>
          </a:bodyPr>
          <a:lstStyle/>
          <a:p>
            <a:pPr algn="ctr"/>
            <a:r>
              <a:rPr lang="en-US" sz="3600" dirty="0"/>
              <a:t>Does the Bible represent patriarchy</a:t>
            </a:r>
          </a:p>
          <a:p>
            <a:pPr algn="ctr"/>
            <a:r>
              <a:rPr lang="en-US" sz="3600" dirty="0"/>
              <a:t>according to our modern definition?</a:t>
            </a:r>
          </a:p>
        </p:txBody>
      </p:sp>
    </p:spTree>
    <p:extLst>
      <p:ext uri="{BB962C8B-B14F-4D97-AF65-F5344CB8AC3E}">
        <p14:creationId xmlns:p14="http://schemas.microsoft.com/office/powerpoint/2010/main" val="22907967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sp>
        <p:nvSpPr>
          <p:cNvPr id="255" name="Google Shape;255;p14"/>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lt1"/>
              </a:buClr>
              <a:buSzPts val="4400"/>
              <a:buFont typeface="Calibri"/>
              <a:buNone/>
            </a:pPr>
            <a:r>
              <a:rPr lang="en-US" dirty="0"/>
              <a:t>Families in the Biblical World</a:t>
            </a:r>
            <a:endParaRPr dirty="0"/>
          </a:p>
        </p:txBody>
      </p:sp>
      <p:sp>
        <p:nvSpPr>
          <p:cNvPr id="256" name="Google Shape;256;p14"/>
          <p:cNvSpPr txBox="1">
            <a:spLocks noGrp="1"/>
          </p:cNvSpPr>
          <p:nvPr>
            <p:ph type="body" idx="1"/>
          </p:nvPr>
        </p:nvSpPr>
        <p:spPr>
          <a:xfrm>
            <a:off x="457200" y="1200151"/>
            <a:ext cx="8229600" cy="3394472"/>
          </a:xfrm>
          <a:prstGeom prst="rect">
            <a:avLst/>
          </a:prstGeom>
          <a:noFill/>
          <a:ln>
            <a:noFill/>
          </a:ln>
        </p:spPr>
        <p:txBody>
          <a:bodyPr spcFirstLastPara="1" wrap="square" lIns="91425" tIns="45700" rIns="91425" bIns="45700" anchor="t" anchorCtr="0">
            <a:normAutofit/>
          </a:bodyPr>
          <a:lstStyle/>
          <a:p>
            <a:pPr marL="342900" lvl="0" indent="-342900" algn="l" rtl="0">
              <a:spcBef>
                <a:spcPts val="0"/>
              </a:spcBef>
              <a:spcAft>
                <a:spcPts val="0"/>
              </a:spcAft>
              <a:buClr>
                <a:schemeClr val="lt1"/>
              </a:buClr>
              <a:buSzPts val="3200"/>
              <a:buChar char="•"/>
            </a:pPr>
            <a:r>
              <a:rPr lang="en-US" dirty="0"/>
              <a:t>Endogamous – marry within ethnic groups</a:t>
            </a:r>
            <a:endParaRPr dirty="0"/>
          </a:p>
          <a:p>
            <a:pPr marL="342900" lvl="0" indent="-342900" algn="l" rtl="0">
              <a:spcBef>
                <a:spcPts val="640"/>
              </a:spcBef>
              <a:spcAft>
                <a:spcPts val="0"/>
              </a:spcAft>
              <a:buClr>
                <a:schemeClr val="lt1"/>
              </a:buClr>
              <a:buSzPts val="3200"/>
              <a:buChar char="•"/>
            </a:pPr>
            <a:r>
              <a:rPr lang="en-US" dirty="0"/>
              <a:t>Patrilineal – descent through male lineage</a:t>
            </a:r>
            <a:endParaRPr dirty="0"/>
          </a:p>
          <a:p>
            <a:pPr marL="342900" lvl="0">
              <a:spcBef>
                <a:spcPts val="640"/>
              </a:spcBef>
              <a:buSzPts val="3200"/>
            </a:pPr>
            <a:r>
              <a:rPr lang="en-US" dirty="0"/>
              <a:t>Patrilocal – bride moves to husband’s family</a:t>
            </a:r>
          </a:p>
          <a:p>
            <a:pPr marL="342900" lvl="0">
              <a:spcBef>
                <a:spcPts val="640"/>
              </a:spcBef>
              <a:buSzPts val="3200"/>
            </a:pPr>
            <a:r>
              <a:rPr lang="en-US" dirty="0"/>
              <a:t>Polygynous – husbands w/multiple wives</a:t>
            </a:r>
          </a:p>
          <a:p>
            <a:pPr marL="342900" lvl="0" indent="-342900" algn="l" rtl="0">
              <a:spcBef>
                <a:spcPts val="640"/>
              </a:spcBef>
              <a:spcAft>
                <a:spcPts val="0"/>
              </a:spcAft>
              <a:buClr>
                <a:schemeClr val="lt1"/>
              </a:buClr>
              <a:buSzPts val="3200"/>
              <a:buChar char="•"/>
            </a:pPr>
            <a:r>
              <a:rPr lang="en-US" dirty="0"/>
              <a:t>Patriarchal – father is head of household</a:t>
            </a:r>
            <a:endParaRPr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6">
                                            <p:txEl>
                                              <p:pRg st="0" end="0"/>
                                            </p:txEl>
                                          </p:spTgt>
                                        </p:tgtEl>
                                        <p:attrNameLst>
                                          <p:attrName>style.visibility</p:attrName>
                                        </p:attrNameLst>
                                      </p:cBhvr>
                                      <p:to>
                                        <p:strVal val="visible"/>
                                      </p:to>
                                    </p:set>
                                    <p:animEffect transition="in" filter="fade">
                                      <p:cBhvr>
                                        <p:cTn id="7" dur="500"/>
                                        <p:tgtEl>
                                          <p:spTgt spid="25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56">
                                            <p:txEl>
                                              <p:pRg st="1" end="1"/>
                                            </p:txEl>
                                          </p:spTgt>
                                        </p:tgtEl>
                                        <p:attrNameLst>
                                          <p:attrName>style.visibility</p:attrName>
                                        </p:attrNameLst>
                                      </p:cBhvr>
                                      <p:to>
                                        <p:strVal val="visible"/>
                                      </p:to>
                                    </p:set>
                                    <p:animEffect transition="in" filter="fade">
                                      <p:cBhvr>
                                        <p:cTn id="12" dur="500"/>
                                        <p:tgtEl>
                                          <p:spTgt spid="25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56">
                                            <p:txEl>
                                              <p:pRg st="2" end="2"/>
                                            </p:txEl>
                                          </p:spTgt>
                                        </p:tgtEl>
                                        <p:attrNameLst>
                                          <p:attrName>style.visibility</p:attrName>
                                        </p:attrNameLst>
                                      </p:cBhvr>
                                      <p:to>
                                        <p:strVal val="visible"/>
                                      </p:to>
                                    </p:set>
                                    <p:animEffect transition="in" filter="fade">
                                      <p:cBhvr>
                                        <p:cTn id="17" dur="500"/>
                                        <p:tgtEl>
                                          <p:spTgt spid="25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56">
                                            <p:txEl>
                                              <p:pRg st="3" end="3"/>
                                            </p:txEl>
                                          </p:spTgt>
                                        </p:tgtEl>
                                        <p:attrNameLst>
                                          <p:attrName>style.visibility</p:attrName>
                                        </p:attrNameLst>
                                      </p:cBhvr>
                                      <p:to>
                                        <p:strVal val="visible"/>
                                      </p:to>
                                    </p:set>
                                    <p:animEffect transition="in" filter="fade">
                                      <p:cBhvr>
                                        <p:cTn id="22" dur="500"/>
                                        <p:tgtEl>
                                          <p:spTgt spid="25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56">
                                            <p:txEl>
                                              <p:pRg st="4" end="4"/>
                                            </p:txEl>
                                          </p:spTgt>
                                        </p:tgtEl>
                                        <p:attrNameLst>
                                          <p:attrName>style.visibility</p:attrName>
                                        </p:attrNameLst>
                                      </p:cBhvr>
                                      <p:to>
                                        <p:strVal val="visible"/>
                                      </p:to>
                                    </p:set>
                                    <p:animEffect transition="in" filter="fade">
                                      <p:cBhvr>
                                        <p:cTn id="27" dur="500"/>
                                        <p:tgtEl>
                                          <p:spTgt spid="25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sp>
        <p:nvSpPr>
          <p:cNvPr id="261" name="Google Shape;261;p15"/>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lt1"/>
              </a:buClr>
              <a:buSzPts val="4400"/>
              <a:buFont typeface="Calibri"/>
              <a:buNone/>
            </a:pPr>
            <a:r>
              <a:rPr lang="en-US"/>
              <a:t>Patriarchy</a:t>
            </a:r>
            <a:endParaRPr/>
          </a:p>
        </p:txBody>
      </p:sp>
      <p:sp>
        <p:nvSpPr>
          <p:cNvPr id="262" name="Google Shape;262;p15"/>
          <p:cNvSpPr txBox="1">
            <a:spLocks noGrp="1"/>
          </p:cNvSpPr>
          <p:nvPr>
            <p:ph type="body" idx="1"/>
          </p:nvPr>
        </p:nvSpPr>
        <p:spPr>
          <a:xfrm>
            <a:off x="457200" y="1200151"/>
            <a:ext cx="8229600" cy="3394472"/>
          </a:xfrm>
          <a:prstGeom prst="rect">
            <a:avLst/>
          </a:prstGeom>
          <a:noFill/>
          <a:ln>
            <a:noFill/>
          </a:ln>
        </p:spPr>
        <p:txBody>
          <a:bodyPr spcFirstLastPara="1" wrap="square" lIns="91425" tIns="45700" rIns="91425" bIns="45700" anchor="t" anchorCtr="0">
            <a:normAutofit/>
          </a:bodyPr>
          <a:lstStyle/>
          <a:p>
            <a:pPr marL="342900" lvl="0" indent="-342900" algn="l" rtl="0">
              <a:lnSpc>
                <a:spcPct val="80000"/>
              </a:lnSpc>
              <a:spcBef>
                <a:spcPts val="0"/>
              </a:spcBef>
              <a:spcAft>
                <a:spcPts val="0"/>
              </a:spcAft>
              <a:buClr>
                <a:schemeClr val="lt1"/>
              </a:buClr>
              <a:buSzPts val="2720"/>
              <a:buChar char="•"/>
            </a:pPr>
            <a:r>
              <a:rPr lang="en-US" sz="2720" dirty="0"/>
              <a:t>A social system</a:t>
            </a:r>
            <a:endParaRPr dirty="0"/>
          </a:p>
          <a:p>
            <a:pPr marL="742950" lvl="1" indent="-285750" algn="l" rtl="0">
              <a:lnSpc>
                <a:spcPct val="80000"/>
              </a:lnSpc>
              <a:spcBef>
                <a:spcPts val="476"/>
              </a:spcBef>
              <a:spcAft>
                <a:spcPts val="0"/>
              </a:spcAft>
              <a:buClr>
                <a:schemeClr val="lt1"/>
              </a:buClr>
              <a:buSzPts val="2380"/>
              <a:buChar char="–"/>
            </a:pPr>
            <a:r>
              <a:rPr lang="en-US" sz="2380" dirty="0"/>
              <a:t>Social order, roles and structure</a:t>
            </a:r>
            <a:endParaRPr dirty="0"/>
          </a:p>
          <a:p>
            <a:pPr marL="342900" lvl="0" indent="-170180" algn="l" rtl="0">
              <a:lnSpc>
                <a:spcPct val="80000"/>
              </a:lnSpc>
              <a:spcBef>
                <a:spcPts val="544"/>
              </a:spcBef>
              <a:spcAft>
                <a:spcPts val="0"/>
              </a:spcAft>
              <a:buClr>
                <a:schemeClr val="lt1"/>
              </a:buClr>
              <a:buSzPts val="2720"/>
              <a:buNone/>
            </a:pPr>
            <a:endParaRPr sz="2720" dirty="0"/>
          </a:p>
          <a:p>
            <a:pPr marL="342900" lvl="0" indent="-342900" algn="l" rtl="0">
              <a:lnSpc>
                <a:spcPct val="80000"/>
              </a:lnSpc>
              <a:spcBef>
                <a:spcPts val="544"/>
              </a:spcBef>
              <a:spcAft>
                <a:spcPts val="0"/>
              </a:spcAft>
              <a:buClr>
                <a:schemeClr val="lt1"/>
              </a:buClr>
              <a:buSzPts val="2720"/>
              <a:buChar char="•"/>
            </a:pPr>
            <a:r>
              <a:rPr lang="en-US" sz="2720"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go="http://customooxmlschemas.google.com/" textRoundtripDataId="5"/>
                  </a:ext>
                </a:extLst>
              </a:rPr>
              <a:t>Patriarchy is </a:t>
            </a:r>
            <a:r>
              <a:rPr lang="en-US" sz="2720" i="1" u="sng"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go="http://customooxmlschemas.google.com/" textRoundtripDataId="6"/>
                  </a:ext>
                </a:extLst>
              </a:rPr>
              <a:t>not</a:t>
            </a:r>
            <a:r>
              <a:rPr lang="en-US" sz="2720"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go="http://customooxmlschemas.google.com/" textRoundtripDataId="7"/>
                  </a:ext>
                </a:extLst>
              </a:rPr>
              <a:t> sexism</a:t>
            </a:r>
            <a:endParaRPr dirty="0"/>
          </a:p>
          <a:p>
            <a:pPr marL="742950" lvl="1" indent="-285750" algn="l" rtl="0">
              <a:lnSpc>
                <a:spcPct val="80000"/>
              </a:lnSpc>
              <a:spcBef>
                <a:spcPts val="476"/>
              </a:spcBef>
              <a:spcAft>
                <a:spcPts val="0"/>
              </a:spcAft>
              <a:buClr>
                <a:schemeClr val="lt1"/>
              </a:buClr>
              <a:buSzPts val="2380"/>
              <a:buChar char="–"/>
            </a:pPr>
            <a:r>
              <a:rPr lang="en-US" sz="2380" dirty="0"/>
              <a:t>Sexism: women inferior to men</a:t>
            </a:r>
            <a:endParaRPr sz="2380" dirty="0"/>
          </a:p>
          <a:p>
            <a:pPr marL="742950" lvl="1" indent="-285750" algn="l" rtl="0">
              <a:lnSpc>
                <a:spcPct val="80000"/>
              </a:lnSpc>
              <a:spcBef>
                <a:spcPts val="476"/>
              </a:spcBef>
              <a:spcAft>
                <a:spcPts val="0"/>
              </a:spcAft>
              <a:buSzPts val="2380"/>
              <a:buChar char="–"/>
            </a:pPr>
            <a:r>
              <a:rPr lang="en-US" sz="2380" dirty="0"/>
              <a:t>Historical tendency towards sexist beliefs</a:t>
            </a:r>
            <a:endParaRPr sz="2380" dirty="0"/>
          </a:p>
          <a:p>
            <a:pPr marL="0" lvl="0" indent="0" algn="l" rtl="0">
              <a:lnSpc>
                <a:spcPct val="80000"/>
              </a:lnSpc>
              <a:spcBef>
                <a:spcPts val="544"/>
              </a:spcBef>
              <a:spcAft>
                <a:spcPts val="0"/>
              </a:spcAft>
              <a:buNone/>
            </a:pPr>
            <a:endParaRPr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62">
                                            <p:txEl>
                                              <p:pRg st="0" end="0"/>
                                            </p:txEl>
                                          </p:spTgt>
                                        </p:tgtEl>
                                        <p:attrNameLst>
                                          <p:attrName>style.visibility</p:attrName>
                                        </p:attrNameLst>
                                      </p:cBhvr>
                                      <p:to>
                                        <p:strVal val="visible"/>
                                      </p:to>
                                    </p:set>
                                    <p:animEffect transition="in" filter="fade">
                                      <p:cBhvr>
                                        <p:cTn id="7" dur="500"/>
                                        <p:tgtEl>
                                          <p:spTgt spid="262">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62">
                                            <p:txEl>
                                              <p:pRg st="1" end="1"/>
                                            </p:txEl>
                                          </p:spTgt>
                                        </p:tgtEl>
                                        <p:attrNameLst>
                                          <p:attrName>style.visibility</p:attrName>
                                        </p:attrNameLst>
                                      </p:cBhvr>
                                      <p:to>
                                        <p:strVal val="visible"/>
                                      </p:to>
                                    </p:set>
                                    <p:animEffect transition="in" filter="fade">
                                      <p:cBhvr>
                                        <p:cTn id="10" dur="500"/>
                                        <p:tgtEl>
                                          <p:spTgt spid="262">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62">
                                            <p:txEl>
                                              <p:pRg st="3" end="3"/>
                                            </p:txEl>
                                          </p:spTgt>
                                        </p:tgtEl>
                                        <p:attrNameLst>
                                          <p:attrName>style.visibility</p:attrName>
                                        </p:attrNameLst>
                                      </p:cBhvr>
                                      <p:to>
                                        <p:strVal val="visible"/>
                                      </p:to>
                                    </p:set>
                                    <p:animEffect transition="in" filter="fade">
                                      <p:cBhvr>
                                        <p:cTn id="15" dur="500"/>
                                        <p:tgtEl>
                                          <p:spTgt spid="262">
                                            <p:txEl>
                                              <p:pRg st="3" end="3"/>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62">
                                            <p:txEl>
                                              <p:pRg st="4" end="4"/>
                                            </p:txEl>
                                          </p:spTgt>
                                        </p:tgtEl>
                                        <p:attrNameLst>
                                          <p:attrName>style.visibility</p:attrName>
                                        </p:attrNameLst>
                                      </p:cBhvr>
                                      <p:to>
                                        <p:strVal val="visible"/>
                                      </p:to>
                                    </p:set>
                                    <p:animEffect transition="in" filter="fade">
                                      <p:cBhvr>
                                        <p:cTn id="18" dur="500"/>
                                        <p:tgtEl>
                                          <p:spTgt spid="262">
                                            <p:txEl>
                                              <p:pRg st="4" end="4"/>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62">
                                            <p:txEl>
                                              <p:pRg st="5" end="5"/>
                                            </p:txEl>
                                          </p:spTgt>
                                        </p:tgtEl>
                                        <p:attrNameLst>
                                          <p:attrName>style.visibility</p:attrName>
                                        </p:attrNameLst>
                                      </p:cBhvr>
                                      <p:to>
                                        <p:strVal val="visible"/>
                                      </p:to>
                                    </p:set>
                                    <p:animEffect transition="in" filter="fade">
                                      <p:cBhvr>
                                        <p:cTn id="21" dur="500"/>
                                        <p:tgtEl>
                                          <p:spTgt spid="26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2"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457ACE-9598-BAF1-9D14-7DDB9BA7FFDF}"/>
              </a:ext>
            </a:extLst>
          </p:cNvPr>
          <p:cNvSpPr>
            <a:spLocks noGrp="1"/>
          </p:cNvSpPr>
          <p:nvPr>
            <p:ph type="title"/>
          </p:nvPr>
        </p:nvSpPr>
        <p:spPr/>
        <p:txBody>
          <a:bodyPr/>
          <a:lstStyle/>
          <a:p>
            <a:r>
              <a:rPr lang="en-US" dirty="0"/>
              <a:t>The “</a:t>
            </a:r>
            <a:r>
              <a:rPr lang="en-US" i="1" dirty="0"/>
              <a:t>Beit Av</a:t>
            </a:r>
            <a:r>
              <a:rPr lang="en-US" dirty="0"/>
              <a:t>”</a:t>
            </a:r>
          </a:p>
        </p:txBody>
      </p:sp>
      <p:sp>
        <p:nvSpPr>
          <p:cNvPr id="3" name="Content Placeholder 2">
            <a:extLst>
              <a:ext uri="{FF2B5EF4-FFF2-40B4-BE49-F238E27FC236}">
                <a16:creationId xmlns:a16="http://schemas.microsoft.com/office/drawing/2014/main" id="{B65AF61E-C715-0982-D6F3-AD240221A3FA}"/>
              </a:ext>
            </a:extLst>
          </p:cNvPr>
          <p:cNvSpPr>
            <a:spLocks noGrp="1"/>
          </p:cNvSpPr>
          <p:nvPr>
            <p:ph idx="1"/>
          </p:nvPr>
        </p:nvSpPr>
        <p:spPr/>
        <p:txBody>
          <a:bodyPr>
            <a:normAutofit fontScale="92500" lnSpcReduction="10000"/>
          </a:bodyPr>
          <a:lstStyle/>
          <a:p>
            <a:r>
              <a:rPr lang="en-US" dirty="0"/>
              <a:t>Hebrew for “Father’s Household”</a:t>
            </a:r>
          </a:p>
          <a:p>
            <a:r>
              <a:rPr lang="en-US" dirty="0"/>
              <a:t>Multi-generational family units.</a:t>
            </a:r>
          </a:p>
          <a:p>
            <a:pPr lvl="1"/>
            <a:r>
              <a:rPr lang="en-US" dirty="0"/>
              <a:t>Extended families (3-4 generations)</a:t>
            </a:r>
          </a:p>
          <a:p>
            <a:r>
              <a:rPr lang="en-US" dirty="0"/>
              <a:t>The patriarch is the senior male by lineage.</a:t>
            </a:r>
          </a:p>
          <a:p>
            <a:pPr lvl="1"/>
            <a:r>
              <a:rPr lang="en-US" dirty="0"/>
              <a:t>Head of the household</a:t>
            </a:r>
          </a:p>
          <a:p>
            <a:pPr lvl="1"/>
            <a:r>
              <a:rPr lang="en-US" dirty="0"/>
              <a:t>Passed down to oldest son.</a:t>
            </a:r>
          </a:p>
          <a:p>
            <a:pPr lvl="1"/>
            <a:r>
              <a:rPr lang="en-US" dirty="0"/>
              <a:t>Oldest son receives a “double portion” of inheritance.</a:t>
            </a:r>
          </a:p>
        </p:txBody>
      </p:sp>
      <p:sp>
        <p:nvSpPr>
          <p:cNvPr id="4" name="TextBox 3">
            <a:extLst>
              <a:ext uri="{FF2B5EF4-FFF2-40B4-BE49-F238E27FC236}">
                <a16:creationId xmlns:a16="http://schemas.microsoft.com/office/drawing/2014/main" id="{4DFFB4E5-3734-1F49-533A-9F9FFA2E10FE}"/>
              </a:ext>
            </a:extLst>
          </p:cNvPr>
          <p:cNvSpPr txBox="1"/>
          <p:nvPr/>
        </p:nvSpPr>
        <p:spPr>
          <a:xfrm>
            <a:off x="457200" y="4505325"/>
            <a:ext cx="8229600" cy="523220"/>
          </a:xfrm>
          <a:prstGeom prst="rect">
            <a:avLst/>
          </a:prstGeom>
          <a:noFill/>
        </p:spPr>
        <p:txBody>
          <a:bodyPr wrap="square" rtlCol="0">
            <a:spAutoFit/>
          </a:bodyPr>
          <a:lstStyle/>
          <a:p>
            <a:pPr algn="ctr"/>
            <a:r>
              <a:rPr lang="en-US" sz="2800" dirty="0"/>
              <a:t>Why does the oldest son receive a “double portion?”</a:t>
            </a:r>
          </a:p>
        </p:txBody>
      </p:sp>
    </p:spTree>
    <p:extLst>
      <p:ext uri="{BB962C8B-B14F-4D97-AF65-F5344CB8AC3E}">
        <p14:creationId xmlns:p14="http://schemas.microsoft.com/office/powerpoint/2010/main" val="41857845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fade">
                                      <p:cBhvr>
                                        <p:cTn id="20" dur="500"/>
                                        <p:tgtEl>
                                          <p:spTgt spid="3">
                                            <p:txEl>
                                              <p:pRg st="3" end="3"/>
                                            </p:tx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500"/>
                                        <p:tgtEl>
                                          <p:spTgt spid="3">
                                            <p:txEl>
                                              <p:pRg st="4" end="4"/>
                                            </p:tx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Effect transition="in" filter="fade">
                                      <p:cBhvr>
                                        <p:cTn id="26" dur="500"/>
                                        <p:tgtEl>
                                          <p:spTgt spid="3">
                                            <p:txEl>
                                              <p:pRg st="5" end="5"/>
                                            </p:txEl>
                                          </p:spTgt>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animEffect transition="in" filter="fade">
                                      <p:cBhvr>
                                        <p:cTn id="29" dur="500"/>
                                        <p:tgtEl>
                                          <p:spTgt spid="3">
                                            <p:txEl>
                                              <p:pRg st="6" end="6"/>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fade">
                                      <p:cBhvr>
                                        <p:cTn id="3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545660F-82E0-5525-E84F-F19DFD645F6A}"/>
              </a:ext>
            </a:extLst>
          </p:cNvPr>
          <p:cNvSpPr txBox="1"/>
          <p:nvPr/>
        </p:nvSpPr>
        <p:spPr>
          <a:xfrm>
            <a:off x="404812" y="542925"/>
            <a:ext cx="8248650" cy="3693319"/>
          </a:xfrm>
          <a:prstGeom prst="rect">
            <a:avLst/>
          </a:prstGeom>
          <a:noFill/>
        </p:spPr>
        <p:txBody>
          <a:bodyPr wrap="square" rtlCol="0">
            <a:spAutoFit/>
          </a:bodyPr>
          <a:lstStyle/>
          <a:p>
            <a:r>
              <a:rPr lang="en-US" dirty="0"/>
              <a:t>The LORD descended in the cloud and stood with him there, and proclaimed the name, “The LORD.” The LORD passed before him, and proclaimed,</a:t>
            </a:r>
          </a:p>
          <a:p>
            <a:r>
              <a:rPr lang="en-US" dirty="0"/>
              <a:t>	“The LORD, the LORD,</a:t>
            </a:r>
          </a:p>
          <a:p>
            <a:r>
              <a:rPr lang="en-US" dirty="0"/>
              <a:t>	a God merciful and gracious, slow to anger,</a:t>
            </a:r>
          </a:p>
          <a:p>
            <a:r>
              <a:rPr lang="en-US" dirty="0"/>
              <a:t>		and abounding in steadfast love and faithfulness,</a:t>
            </a:r>
          </a:p>
          <a:p>
            <a:r>
              <a:rPr lang="en-US" dirty="0"/>
              <a:t>		keeping steadfast love for the thousandth generation, </a:t>
            </a:r>
          </a:p>
          <a:p>
            <a:r>
              <a:rPr lang="en-US" dirty="0"/>
              <a:t>	forgiving iniquity and transgression and sin,</a:t>
            </a:r>
          </a:p>
          <a:p>
            <a:r>
              <a:rPr lang="en-US" dirty="0"/>
              <a:t>		yet by no means clearing the guilty,</a:t>
            </a:r>
          </a:p>
          <a:p>
            <a:r>
              <a:rPr lang="en-US" dirty="0"/>
              <a:t>	but visiting the iniquity of the parents</a:t>
            </a:r>
          </a:p>
          <a:p>
            <a:r>
              <a:rPr lang="en-US" dirty="0"/>
              <a:t>		upon the children</a:t>
            </a:r>
          </a:p>
          <a:p>
            <a:r>
              <a:rPr lang="en-US" dirty="0"/>
              <a:t>		and the children’s children,</a:t>
            </a:r>
          </a:p>
          <a:p>
            <a:r>
              <a:rPr lang="en-US" dirty="0"/>
              <a:t>		 to the third and the fourth generation.”</a:t>
            </a:r>
          </a:p>
          <a:p>
            <a:pPr algn="r"/>
            <a:r>
              <a:rPr lang="en-US" dirty="0"/>
              <a:t>Exodus 34:5–7 (NRSV)</a:t>
            </a:r>
          </a:p>
        </p:txBody>
      </p:sp>
      <p:sp>
        <p:nvSpPr>
          <p:cNvPr id="3" name="TextBox 2">
            <a:extLst>
              <a:ext uri="{FF2B5EF4-FFF2-40B4-BE49-F238E27FC236}">
                <a16:creationId xmlns:a16="http://schemas.microsoft.com/office/drawing/2014/main" id="{39A4AB6A-C175-CD65-976B-2AD223380EF1}"/>
              </a:ext>
            </a:extLst>
          </p:cNvPr>
          <p:cNvSpPr txBox="1"/>
          <p:nvPr/>
        </p:nvSpPr>
        <p:spPr>
          <a:xfrm>
            <a:off x="404813" y="4352925"/>
            <a:ext cx="8248649" cy="523220"/>
          </a:xfrm>
          <a:prstGeom prst="rect">
            <a:avLst/>
          </a:prstGeom>
          <a:noFill/>
        </p:spPr>
        <p:txBody>
          <a:bodyPr wrap="square" rtlCol="0">
            <a:spAutoFit/>
          </a:bodyPr>
          <a:lstStyle/>
          <a:p>
            <a:pPr algn="ctr"/>
            <a:r>
              <a:rPr lang="en-US" sz="2800" dirty="0"/>
              <a:t>Where do you see patriarchy in this verse?</a:t>
            </a:r>
          </a:p>
        </p:txBody>
      </p:sp>
    </p:spTree>
    <p:extLst>
      <p:ext uri="{BB962C8B-B14F-4D97-AF65-F5344CB8AC3E}">
        <p14:creationId xmlns:p14="http://schemas.microsoft.com/office/powerpoint/2010/main" val="25277450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66"/>
        <p:cNvGrpSpPr/>
        <p:nvPr/>
      </p:nvGrpSpPr>
      <p:grpSpPr>
        <a:xfrm>
          <a:off x="0" y="0"/>
          <a:ext cx="0" cy="0"/>
          <a:chOff x="0" y="0"/>
          <a:chExt cx="0" cy="0"/>
        </a:xfrm>
      </p:grpSpPr>
      <p:sp>
        <p:nvSpPr>
          <p:cNvPr id="267" name="Google Shape;267;p16"/>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lt1"/>
              </a:buClr>
              <a:buSzPts val="4400"/>
              <a:buFont typeface="Calibri"/>
              <a:buNone/>
            </a:pPr>
            <a:r>
              <a:rPr lang="en-US"/>
              <a:t>Individual Rights in Ancient World</a:t>
            </a:r>
            <a:endParaRPr/>
          </a:p>
        </p:txBody>
      </p:sp>
      <p:sp>
        <p:nvSpPr>
          <p:cNvPr id="268" name="Google Shape;268;p16"/>
          <p:cNvSpPr txBox="1">
            <a:spLocks noGrp="1"/>
          </p:cNvSpPr>
          <p:nvPr>
            <p:ph type="body" idx="1"/>
          </p:nvPr>
        </p:nvSpPr>
        <p:spPr>
          <a:xfrm>
            <a:off x="457200" y="1200151"/>
            <a:ext cx="8229600" cy="3394472"/>
          </a:xfrm>
          <a:prstGeom prst="rect">
            <a:avLst/>
          </a:prstGeom>
          <a:noFill/>
          <a:ln>
            <a:noFill/>
          </a:ln>
        </p:spPr>
        <p:txBody>
          <a:bodyPr spcFirstLastPara="1" wrap="square" lIns="91425" tIns="45700" rIns="91425" bIns="45700" anchor="t" anchorCtr="0">
            <a:normAutofit/>
          </a:bodyPr>
          <a:lstStyle/>
          <a:p>
            <a:pPr marL="342900" lvl="0" indent="-342900" algn="l" rtl="0">
              <a:lnSpc>
                <a:spcPct val="80000"/>
              </a:lnSpc>
              <a:spcBef>
                <a:spcPts val="0"/>
              </a:spcBef>
              <a:spcAft>
                <a:spcPts val="0"/>
              </a:spcAft>
              <a:buClr>
                <a:schemeClr val="lt1"/>
              </a:buClr>
              <a:buSzPts val="2720"/>
              <a:buFont typeface="Calibri"/>
              <a:buChar char="•"/>
            </a:pPr>
            <a:r>
              <a:rPr lang="en-US" sz="2720" dirty="0"/>
              <a:t>The social world of the Bible is </a:t>
            </a:r>
            <a:r>
              <a:rPr lang="en-US" sz="2720" i="1" u="sng" dirty="0"/>
              <a:t>communal</a:t>
            </a:r>
            <a:r>
              <a:rPr lang="en-US" sz="2720" dirty="0"/>
              <a:t>.</a:t>
            </a:r>
            <a:endParaRPr dirty="0"/>
          </a:p>
          <a:p>
            <a:pPr marL="742950" lvl="1" indent="-285750" algn="l" rtl="0">
              <a:lnSpc>
                <a:spcPct val="80000"/>
              </a:lnSpc>
              <a:spcBef>
                <a:spcPts val="476"/>
              </a:spcBef>
              <a:spcAft>
                <a:spcPts val="0"/>
              </a:spcAft>
              <a:buClr>
                <a:schemeClr val="lt1"/>
              </a:buClr>
              <a:buSzPts val="2380"/>
              <a:buFont typeface="Calibri"/>
              <a:buChar char="–"/>
            </a:pPr>
            <a:r>
              <a:rPr lang="en-US" sz="2380" dirty="0"/>
              <a:t>Self-identity is secondary to family identity</a:t>
            </a:r>
            <a:endParaRPr dirty="0"/>
          </a:p>
          <a:p>
            <a:pPr marL="742950" lvl="1" indent="-285750" algn="l" rtl="0">
              <a:lnSpc>
                <a:spcPct val="80000"/>
              </a:lnSpc>
              <a:spcBef>
                <a:spcPts val="476"/>
              </a:spcBef>
              <a:spcAft>
                <a:spcPts val="0"/>
              </a:spcAft>
              <a:buClr>
                <a:schemeClr val="lt1"/>
              </a:buClr>
              <a:buSzPts val="2380"/>
              <a:buFont typeface="Calibri"/>
              <a:buChar char="–"/>
            </a:pPr>
            <a:r>
              <a:rPr lang="en-US" sz="2380" dirty="0"/>
              <a:t>Identity comes from the Father’s Household (</a:t>
            </a:r>
            <a:r>
              <a:rPr lang="en-US" sz="2380" i="1" dirty="0"/>
              <a:t>Beit Av</a:t>
            </a:r>
            <a:r>
              <a:rPr lang="en-US" sz="2380" dirty="0"/>
              <a:t>)</a:t>
            </a:r>
            <a:endParaRPr dirty="0"/>
          </a:p>
          <a:p>
            <a:pPr marL="742950" lvl="1" indent="-285750" algn="l" rtl="0">
              <a:lnSpc>
                <a:spcPct val="80000"/>
              </a:lnSpc>
              <a:spcBef>
                <a:spcPts val="476"/>
              </a:spcBef>
              <a:spcAft>
                <a:spcPts val="0"/>
              </a:spcAft>
              <a:buClr>
                <a:schemeClr val="lt1"/>
              </a:buClr>
              <a:buSzPts val="2380"/>
              <a:buFont typeface="Calibri"/>
              <a:buChar char="–"/>
            </a:pPr>
            <a:r>
              <a:rPr lang="en-US" sz="2380" dirty="0"/>
              <a:t>Life begins at adoption, not birth.</a:t>
            </a:r>
            <a:endParaRPr dirty="0"/>
          </a:p>
          <a:p>
            <a:pPr marL="342900" lvl="0" indent="-170180" algn="l" rtl="0">
              <a:lnSpc>
                <a:spcPct val="80000"/>
              </a:lnSpc>
              <a:spcBef>
                <a:spcPts val="544"/>
              </a:spcBef>
              <a:spcAft>
                <a:spcPts val="0"/>
              </a:spcAft>
              <a:buClr>
                <a:schemeClr val="lt1"/>
              </a:buClr>
              <a:buSzPts val="2720"/>
              <a:buNone/>
            </a:pPr>
            <a:endParaRPr sz="2720" dirty="0"/>
          </a:p>
          <a:p>
            <a:pPr marL="342900" lvl="0" indent="-342900" algn="l" rtl="0">
              <a:lnSpc>
                <a:spcPct val="80000"/>
              </a:lnSpc>
              <a:spcBef>
                <a:spcPts val="544"/>
              </a:spcBef>
              <a:spcAft>
                <a:spcPts val="0"/>
              </a:spcAft>
              <a:buClr>
                <a:schemeClr val="lt1"/>
              </a:buClr>
              <a:buSzPts val="2720"/>
              <a:buFont typeface="Calibri"/>
              <a:buChar char="•"/>
            </a:pPr>
            <a:r>
              <a:rPr lang="en-US" sz="2720" i="1" u="sng" dirty="0"/>
              <a:t>Survival of the family on their land</a:t>
            </a:r>
            <a:r>
              <a:rPr lang="en-US" sz="2720" dirty="0"/>
              <a:t> was everyone’s primary concern.</a:t>
            </a:r>
            <a:endParaRPr dirty="0"/>
          </a:p>
          <a:p>
            <a:pPr marL="742950" lvl="1" indent="-285750" algn="l" rtl="0">
              <a:lnSpc>
                <a:spcPct val="80000"/>
              </a:lnSpc>
              <a:spcBef>
                <a:spcPts val="476"/>
              </a:spcBef>
              <a:spcAft>
                <a:spcPts val="0"/>
              </a:spcAft>
              <a:buClr>
                <a:schemeClr val="lt1"/>
              </a:buClr>
              <a:buSzPts val="2380"/>
              <a:buFont typeface="Calibri"/>
              <a:buChar char="–"/>
            </a:pPr>
            <a:r>
              <a:rPr lang="en-US" sz="2380" dirty="0"/>
              <a:t>This was “eternal life.”</a:t>
            </a:r>
            <a:endParaRPr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68">
                                            <p:txEl>
                                              <p:pRg st="0" end="0"/>
                                            </p:txEl>
                                          </p:spTgt>
                                        </p:tgtEl>
                                        <p:attrNameLst>
                                          <p:attrName>style.visibility</p:attrName>
                                        </p:attrNameLst>
                                      </p:cBhvr>
                                      <p:to>
                                        <p:strVal val="visible"/>
                                      </p:to>
                                    </p:set>
                                    <p:animEffect transition="in" filter="fade">
                                      <p:cBhvr>
                                        <p:cTn id="7" dur="500"/>
                                        <p:tgtEl>
                                          <p:spTgt spid="268">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68">
                                            <p:txEl>
                                              <p:pRg st="1" end="1"/>
                                            </p:txEl>
                                          </p:spTgt>
                                        </p:tgtEl>
                                        <p:attrNameLst>
                                          <p:attrName>style.visibility</p:attrName>
                                        </p:attrNameLst>
                                      </p:cBhvr>
                                      <p:to>
                                        <p:strVal val="visible"/>
                                      </p:to>
                                    </p:set>
                                    <p:animEffect transition="in" filter="fade">
                                      <p:cBhvr>
                                        <p:cTn id="10" dur="500"/>
                                        <p:tgtEl>
                                          <p:spTgt spid="268">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68">
                                            <p:txEl>
                                              <p:pRg st="2" end="2"/>
                                            </p:txEl>
                                          </p:spTgt>
                                        </p:tgtEl>
                                        <p:attrNameLst>
                                          <p:attrName>style.visibility</p:attrName>
                                        </p:attrNameLst>
                                      </p:cBhvr>
                                      <p:to>
                                        <p:strVal val="visible"/>
                                      </p:to>
                                    </p:set>
                                    <p:animEffect transition="in" filter="fade">
                                      <p:cBhvr>
                                        <p:cTn id="13" dur="500"/>
                                        <p:tgtEl>
                                          <p:spTgt spid="268">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68">
                                            <p:txEl>
                                              <p:pRg st="3" end="3"/>
                                            </p:txEl>
                                          </p:spTgt>
                                        </p:tgtEl>
                                        <p:attrNameLst>
                                          <p:attrName>style.visibility</p:attrName>
                                        </p:attrNameLst>
                                      </p:cBhvr>
                                      <p:to>
                                        <p:strVal val="visible"/>
                                      </p:to>
                                    </p:set>
                                    <p:animEffect transition="in" filter="fade">
                                      <p:cBhvr>
                                        <p:cTn id="16" dur="500"/>
                                        <p:tgtEl>
                                          <p:spTgt spid="268">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68">
                                            <p:txEl>
                                              <p:pRg st="5" end="5"/>
                                            </p:txEl>
                                          </p:spTgt>
                                        </p:tgtEl>
                                        <p:attrNameLst>
                                          <p:attrName>style.visibility</p:attrName>
                                        </p:attrNameLst>
                                      </p:cBhvr>
                                      <p:to>
                                        <p:strVal val="visible"/>
                                      </p:to>
                                    </p:set>
                                    <p:animEffect transition="in" filter="fade">
                                      <p:cBhvr>
                                        <p:cTn id="21" dur="500"/>
                                        <p:tgtEl>
                                          <p:spTgt spid="268">
                                            <p:txEl>
                                              <p:pRg st="5" end="5"/>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68">
                                            <p:txEl>
                                              <p:pRg st="6" end="6"/>
                                            </p:txEl>
                                          </p:spTgt>
                                        </p:tgtEl>
                                        <p:attrNameLst>
                                          <p:attrName>style.visibility</p:attrName>
                                        </p:attrNameLst>
                                      </p:cBhvr>
                                      <p:to>
                                        <p:strVal val="visible"/>
                                      </p:to>
                                    </p:set>
                                    <p:animEffect transition="in" filter="fade">
                                      <p:cBhvr>
                                        <p:cTn id="24" dur="500"/>
                                        <p:tgtEl>
                                          <p:spTgt spid="268">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8"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72"/>
        <p:cNvGrpSpPr/>
        <p:nvPr/>
      </p:nvGrpSpPr>
      <p:grpSpPr>
        <a:xfrm>
          <a:off x="0" y="0"/>
          <a:ext cx="0" cy="0"/>
          <a:chOff x="0" y="0"/>
          <a:chExt cx="0" cy="0"/>
        </a:xfrm>
      </p:grpSpPr>
      <p:sp>
        <p:nvSpPr>
          <p:cNvPr id="273" name="Google Shape;273;p17"/>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lt1"/>
              </a:buClr>
              <a:buSzPts val="4400"/>
              <a:buFont typeface="Calibri"/>
              <a:buNone/>
            </a:pPr>
            <a:r>
              <a:rPr lang="en-US"/>
              <a:t>Protocol for Fathers of a Household</a:t>
            </a:r>
            <a:endParaRPr/>
          </a:p>
        </p:txBody>
      </p:sp>
      <p:sp>
        <p:nvSpPr>
          <p:cNvPr id="274" name="Google Shape;274;p17"/>
          <p:cNvSpPr txBox="1">
            <a:spLocks noGrp="1"/>
          </p:cNvSpPr>
          <p:nvPr>
            <p:ph type="body" idx="1"/>
          </p:nvPr>
        </p:nvSpPr>
        <p:spPr>
          <a:xfrm>
            <a:off x="457200" y="1200151"/>
            <a:ext cx="8229600" cy="3394472"/>
          </a:xfrm>
          <a:prstGeom prst="rect">
            <a:avLst/>
          </a:prstGeom>
          <a:noFill/>
          <a:ln>
            <a:noFill/>
          </a:ln>
        </p:spPr>
        <p:txBody>
          <a:bodyPr spcFirstLastPara="1" wrap="square" lIns="91425" tIns="45700" rIns="91425" bIns="45700" anchor="t" anchorCtr="0">
            <a:normAutofit/>
          </a:bodyPr>
          <a:lstStyle/>
          <a:p>
            <a:pPr marL="0" lvl="0" indent="0" algn="l" rtl="0">
              <a:lnSpc>
                <a:spcPct val="80000"/>
              </a:lnSpc>
              <a:spcBef>
                <a:spcPts val="0"/>
              </a:spcBef>
              <a:spcAft>
                <a:spcPts val="0"/>
              </a:spcAft>
              <a:buClr>
                <a:schemeClr val="lt1"/>
              </a:buClr>
              <a:buSzPts val="2960"/>
              <a:buNone/>
            </a:pPr>
            <a:r>
              <a:rPr lang="en-US" sz="2960" dirty="0"/>
              <a:t>To protect and provide for his land and children, the father of a household is authorized to:</a:t>
            </a:r>
            <a:endParaRPr dirty="0"/>
          </a:p>
          <a:p>
            <a:pPr marL="342900" lvl="0" indent="-342900" algn="l" rtl="0">
              <a:lnSpc>
                <a:spcPct val="80000"/>
              </a:lnSpc>
              <a:spcBef>
                <a:spcPts val="592"/>
              </a:spcBef>
              <a:spcAft>
                <a:spcPts val="0"/>
              </a:spcAft>
              <a:buClr>
                <a:schemeClr val="lt1"/>
              </a:buClr>
              <a:buSzPts val="2960"/>
              <a:buChar char="•"/>
            </a:pPr>
            <a:r>
              <a:rPr lang="en-US" sz="2960" dirty="0"/>
              <a:t>Adopt or excommunicate sons and daughters</a:t>
            </a:r>
            <a:endParaRPr dirty="0"/>
          </a:p>
          <a:p>
            <a:pPr marL="342900" lvl="0" indent="-342900" algn="l" rtl="0">
              <a:lnSpc>
                <a:spcPct val="80000"/>
              </a:lnSpc>
              <a:spcBef>
                <a:spcPts val="592"/>
              </a:spcBef>
              <a:spcAft>
                <a:spcPts val="0"/>
              </a:spcAft>
              <a:buClr>
                <a:schemeClr val="lt1"/>
              </a:buClr>
              <a:buSzPts val="2960"/>
              <a:buChar char="•"/>
            </a:pPr>
            <a:r>
              <a:rPr lang="en-US" sz="2960" dirty="0"/>
              <a:t>Recruit workers and warriors</a:t>
            </a:r>
            <a:endParaRPr dirty="0"/>
          </a:p>
          <a:p>
            <a:pPr marL="342900" lvl="0" indent="-342900" algn="l" rtl="0">
              <a:lnSpc>
                <a:spcPct val="80000"/>
              </a:lnSpc>
              <a:spcBef>
                <a:spcPts val="592"/>
              </a:spcBef>
              <a:spcAft>
                <a:spcPts val="0"/>
              </a:spcAft>
              <a:buClr>
                <a:schemeClr val="lt1"/>
              </a:buClr>
              <a:buSzPts val="2960"/>
              <a:buChar char="•"/>
            </a:pPr>
            <a:r>
              <a:rPr lang="en-US" sz="2960" dirty="0"/>
              <a:t>Negotiate marriages and covenants</a:t>
            </a:r>
            <a:endParaRPr dirty="0"/>
          </a:p>
          <a:p>
            <a:pPr marL="342900" lvl="0" indent="-342900" algn="l" rtl="0">
              <a:lnSpc>
                <a:spcPct val="80000"/>
              </a:lnSpc>
              <a:spcBef>
                <a:spcPts val="592"/>
              </a:spcBef>
              <a:spcAft>
                <a:spcPts val="0"/>
              </a:spcAft>
              <a:buClr>
                <a:schemeClr val="lt1"/>
              </a:buClr>
              <a:buSzPts val="2960"/>
              <a:buChar char="•"/>
            </a:pPr>
            <a:r>
              <a:rPr lang="en-US" sz="2960" dirty="0"/>
              <a:t>Host strangers</a:t>
            </a:r>
            <a:endParaRPr dirty="0"/>
          </a:p>
          <a:p>
            <a:pPr marL="342900" lvl="0" indent="-342900" algn="l" rtl="0">
              <a:lnSpc>
                <a:spcPct val="80000"/>
              </a:lnSpc>
              <a:spcBef>
                <a:spcPts val="592"/>
              </a:spcBef>
              <a:spcAft>
                <a:spcPts val="0"/>
              </a:spcAft>
              <a:buClr>
                <a:schemeClr val="lt1"/>
              </a:buClr>
              <a:buSzPts val="2960"/>
              <a:buChar char="•"/>
            </a:pPr>
            <a:r>
              <a:rPr lang="en-US" sz="2960" dirty="0"/>
              <a:t>Designate heirs</a:t>
            </a:r>
            <a:endParaRPr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78"/>
        <p:cNvGrpSpPr/>
        <p:nvPr/>
      </p:nvGrpSpPr>
      <p:grpSpPr>
        <a:xfrm>
          <a:off x="0" y="0"/>
          <a:ext cx="0" cy="0"/>
          <a:chOff x="0" y="0"/>
          <a:chExt cx="0" cy="0"/>
        </a:xfrm>
      </p:grpSpPr>
      <p:sp>
        <p:nvSpPr>
          <p:cNvPr id="279" name="Google Shape;279;p18"/>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lt1"/>
              </a:buClr>
              <a:buSzPts val="3959"/>
              <a:buFont typeface="Calibri"/>
              <a:buNone/>
            </a:pPr>
            <a:r>
              <a:rPr lang="en-US" sz="3959"/>
              <a:t>Protocol for Mothers of a Household</a:t>
            </a:r>
            <a:endParaRPr/>
          </a:p>
        </p:txBody>
      </p:sp>
      <p:sp>
        <p:nvSpPr>
          <p:cNvPr id="280" name="Google Shape;280;p18"/>
          <p:cNvSpPr txBox="1">
            <a:spLocks noGrp="1"/>
          </p:cNvSpPr>
          <p:nvPr>
            <p:ph type="body" idx="1"/>
          </p:nvPr>
        </p:nvSpPr>
        <p:spPr>
          <a:xfrm>
            <a:off x="457200" y="1200151"/>
            <a:ext cx="8469086" cy="3394472"/>
          </a:xfrm>
          <a:prstGeom prst="rect">
            <a:avLst/>
          </a:prstGeom>
          <a:noFill/>
          <a:ln>
            <a:noFill/>
          </a:ln>
        </p:spPr>
        <p:txBody>
          <a:bodyPr spcFirstLastPara="1" wrap="square" lIns="91425" tIns="45700" rIns="91425" bIns="45700" anchor="t" anchorCtr="0">
            <a:noAutofit/>
          </a:bodyPr>
          <a:lstStyle/>
          <a:p>
            <a:pPr marL="0" lvl="0" indent="0" algn="l" rtl="0">
              <a:lnSpc>
                <a:spcPct val="80000"/>
              </a:lnSpc>
              <a:spcBef>
                <a:spcPts val="0"/>
              </a:spcBef>
              <a:spcAft>
                <a:spcPts val="0"/>
              </a:spcAft>
              <a:buClr>
                <a:schemeClr val="lt1"/>
              </a:buClr>
              <a:buSzPts val="2480"/>
              <a:buNone/>
            </a:pPr>
            <a:r>
              <a:rPr lang="en-US" sz="2800" dirty="0"/>
              <a:t>To protect and provide for their land and children, mothers of households:</a:t>
            </a:r>
            <a:endParaRPr sz="2800" dirty="0"/>
          </a:p>
          <a:p>
            <a:pPr marL="342900" lvl="0" indent="-342900" algn="l" rtl="0">
              <a:lnSpc>
                <a:spcPct val="80000"/>
              </a:lnSpc>
              <a:spcBef>
                <a:spcPts val="496"/>
              </a:spcBef>
              <a:spcAft>
                <a:spcPts val="0"/>
              </a:spcAft>
              <a:buClr>
                <a:schemeClr val="lt1"/>
              </a:buClr>
              <a:buSzPts val="2480"/>
              <a:buChar char="•"/>
            </a:pPr>
            <a:r>
              <a:rPr lang="en-US" sz="2800" dirty="0"/>
              <a:t>Bear children and arrange for other wives to</a:t>
            </a:r>
            <a:br>
              <a:rPr lang="en-US" sz="2800" dirty="0"/>
            </a:br>
            <a:r>
              <a:rPr lang="en-US" sz="2800" dirty="0"/>
              <a:t>bear children</a:t>
            </a:r>
            <a:endParaRPr sz="2800" dirty="0"/>
          </a:p>
          <a:p>
            <a:pPr marL="342900" lvl="0" indent="-342900" algn="l" rtl="0">
              <a:lnSpc>
                <a:spcPct val="80000"/>
              </a:lnSpc>
              <a:spcBef>
                <a:spcPts val="496"/>
              </a:spcBef>
              <a:spcAft>
                <a:spcPts val="0"/>
              </a:spcAft>
              <a:buClr>
                <a:schemeClr val="lt1"/>
              </a:buClr>
              <a:buSzPts val="2480"/>
              <a:buChar char="•"/>
            </a:pPr>
            <a:r>
              <a:rPr lang="en-US" sz="2800" dirty="0"/>
              <a:t>Manage the household by supervising domestic production, rationing, and food production.</a:t>
            </a:r>
            <a:endParaRPr sz="2800" dirty="0"/>
          </a:p>
          <a:p>
            <a:pPr marL="342900" lvl="0" indent="-342900" algn="l" rtl="0">
              <a:lnSpc>
                <a:spcPct val="80000"/>
              </a:lnSpc>
              <a:spcBef>
                <a:spcPts val="496"/>
              </a:spcBef>
              <a:spcAft>
                <a:spcPts val="0"/>
              </a:spcAft>
              <a:buClr>
                <a:schemeClr val="lt1"/>
              </a:buClr>
              <a:buSzPts val="2480"/>
              <a:buChar char="•"/>
            </a:pPr>
            <a:r>
              <a:rPr lang="en-US" sz="2800" dirty="0"/>
              <a:t>Teach clan traditions</a:t>
            </a:r>
            <a:endParaRPr sz="2800" dirty="0"/>
          </a:p>
          <a:p>
            <a:pPr marL="342900" lvl="0" indent="-342900" algn="l" rtl="0">
              <a:lnSpc>
                <a:spcPct val="80000"/>
              </a:lnSpc>
              <a:spcBef>
                <a:spcPts val="496"/>
              </a:spcBef>
              <a:spcAft>
                <a:spcPts val="0"/>
              </a:spcAft>
              <a:buClr>
                <a:schemeClr val="lt1"/>
              </a:buClr>
              <a:buSzPts val="2480"/>
              <a:buChar char="•"/>
            </a:pPr>
            <a:r>
              <a:rPr lang="en-US" sz="2800" dirty="0"/>
              <a:t>Mediate domestic conflicts</a:t>
            </a:r>
            <a:endParaRPr sz="2800" dirty="0"/>
          </a:p>
          <a:p>
            <a:pPr marL="342900" lvl="0" indent="-342900" algn="l" rtl="0">
              <a:lnSpc>
                <a:spcPct val="80000"/>
              </a:lnSpc>
              <a:spcBef>
                <a:spcPts val="496"/>
              </a:spcBef>
              <a:spcAft>
                <a:spcPts val="0"/>
              </a:spcAft>
              <a:buClr>
                <a:schemeClr val="lt1"/>
              </a:buClr>
              <a:buSzPts val="2480"/>
              <a:buChar char="•"/>
            </a:pPr>
            <a:r>
              <a:rPr lang="en-US" sz="2800" dirty="0"/>
              <a:t>Designate heirs</a:t>
            </a:r>
            <a:endParaRPr sz="2800"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70F535-5842-5547-B6AF-25A9AEDAADD8}"/>
              </a:ext>
            </a:extLst>
          </p:cNvPr>
          <p:cNvSpPr>
            <a:spLocks noGrp="1"/>
          </p:cNvSpPr>
          <p:nvPr>
            <p:ph type="title"/>
          </p:nvPr>
        </p:nvSpPr>
        <p:spPr/>
        <p:txBody>
          <a:bodyPr/>
          <a:lstStyle/>
          <a:p>
            <a:r>
              <a:rPr lang="en-US" dirty="0"/>
              <a:t>Rebekah</a:t>
            </a:r>
          </a:p>
        </p:txBody>
      </p:sp>
      <p:sp>
        <p:nvSpPr>
          <p:cNvPr id="3" name="TextBox 2">
            <a:extLst>
              <a:ext uri="{FF2B5EF4-FFF2-40B4-BE49-F238E27FC236}">
                <a16:creationId xmlns:a16="http://schemas.microsoft.com/office/drawing/2014/main" id="{0FFD1333-9DF4-5723-46B0-5EF8A731D6CC}"/>
              </a:ext>
            </a:extLst>
          </p:cNvPr>
          <p:cNvSpPr txBox="1"/>
          <p:nvPr/>
        </p:nvSpPr>
        <p:spPr>
          <a:xfrm>
            <a:off x="457200" y="1063229"/>
            <a:ext cx="8229600" cy="1754326"/>
          </a:xfrm>
          <a:prstGeom prst="rect">
            <a:avLst/>
          </a:prstGeom>
          <a:noFill/>
        </p:spPr>
        <p:txBody>
          <a:bodyPr wrap="square" rtlCol="0">
            <a:spAutoFit/>
          </a:bodyPr>
          <a:lstStyle/>
          <a:p>
            <a:r>
              <a:rPr lang="en-US" sz="2400" dirty="0"/>
              <a:t>When Esau was forty years old, he married Judith daughter of </a:t>
            </a:r>
            <a:r>
              <a:rPr lang="en-US" sz="2400" dirty="0" err="1"/>
              <a:t>Beeri</a:t>
            </a:r>
            <a:r>
              <a:rPr lang="en-US" sz="2400" dirty="0"/>
              <a:t> the Hittite, and </a:t>
            </a:r>
            <a:r>
              <a:rPr lang="en-US" sz="2400" dirty="0" err="1"/>
              <a:t>Basemath</a:t>
            </a:r>
            <a:r>
              <a:rPr lang="en-US" sz="2400" dirty="0"/>
              <a:t> daughter of Elon the Hittite; and they made life bitter for Isaac and Rebekah.</a:t>
            </a:r>
            <a:endParaRPr lang="en-US" dirty="0"/>
          </a:p>
          <a:p>
            <a:endParaRPr lang="en-US" dirty="0"/>
          </a:p>
          <a:p>
            <a:pPr algn="r"/>
            <a:r>
              <a:rPr lang="en-US" dirty="0"/>
              <a:t>Gen 26:34–35 (NRSV)</a:t>
            </a:r>
          </a:p>
        </p:txBody>
      </p:sp>
      <p:sp>
        <p:nvSpPr>
          <p:cNvPr id="4" name="TextBox 3">
            <a:extLst>
              <a:ext uri="{FF2B5EF4-FFF2-40B4-BE49-F238E27FC236}">
                <a16:creationId xmlns:a16="http://schemas.microsoft.com/office/drawing/2014/main" id="{6DFF865F-B9F0-7A31-E0C1-34FB61F92C52}"/>
              </a:ext>
            </a:extLst>
          </p:cNvPr>
          <p:cNvSpPr txBox="1"/>
          <p:nvPr/>
        </p:nvSpPr>
        <p:spPr>
          <a:xfrm>
            <a:off x="457201" y="4081112"/>
            <a:ext cx="8229600" cy="584775"/>
          </a:xfrm>
          <a:prstGeom prst="rect">
            <a:avLst/>
          </a:prstGeom>
          <a:noFill/>
        </p:spPr>
        <p:txBody>
          <a:bodyPr wrap="square" rtlCol="0">
            <a:spAutoFit/>
          </a:bodyPr>
          <a:lstStyle/>
          <a:p>
            <a:pPr algn="ctr"/>
            <a:r>
              <a:rPr lang="en-US" sz="3200" dirty="0"/>
              <a:t>Who is to blame for these marriages?</a:t>
            </a:r>
          </a:p>
        </p:txBody>
      </p:sp>
    </p:spTree>
    <p:extLst>
      <p:ext uri="{BB962C8B-B14F-4D97-AF65-F5344CB8AC3E}">
        <p14:creationId xmlns:p14="http://schemas.microsoft.com/office/powerpoint/2010/main" val="37140838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C3D71A0-65C7-2E5D-7A9D-3489C2D36CC6}"/>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10619" y="0"/>
            <a:ext cx="9122763" cy="5143500"/>
          </a:xfrm>
          <a:prstGeom prst="rect">
            <a:avLst/>
          </a:prstGeom>
        </p:spPr>
      </p:pic>
      <p:sp>
        <p:nvSpPr>
          <p:cNvPr id="4" name="TextBox 3">
            <a:extLst>
              <a:ext uri="{FF2B5EF4-FFF2-40B4-BE49-F238E27FC236}">
                <a16:creationId xmlns:a16="http://schemas.microsoft.com/office/drawing/2014/main" id="{92F525F4-3ECF-5668-CFE5-527F09E37BF9}"/>
              </a:ext>
            </a:extLst>
          </p:cNvPr>
          <p:cNvSpPr txBox="1"/>
          <p:nvPr/>
        </p:nvSpPr>
        <p:spPr>
          <a:xfrm>
            <a:off x="10618" y="4007785"/>
            <a:ext cx="7333157" cy="584775"/>
          </a:xfrm>
          <a:prstGeom prst="rect">
            <a:avLst/>
          </a:prstGeom>
          <a:solidFill>
            <a:schemeClr val="bg2">
              <a:lumMod val="90000"/>
              <a:alpha val="79000"/>
            </a:schemeClr>
          </a:solidFill>
        </p:spPr>
        <p:txBody>
          <a:bodyPr wrap="square" rtlCol="0">
            <a:spAutoFit/>
          </a:bodyPr>
          <a:lstStyle/>
          <a:p>
            <a:pPr algn="ctr"/>
            <a:r>
              <a:rPr lang="en-US" sz="3200" dirty="0">
                <a:ln>
                  <a:solidFill>
                    <a:schemeClr val="tx1"/>
                  </a:solidFill>
                </a:ln>
                <a:latin typeface="Arial" panose="020B0604020202020204" pitchFamily="34" charset="0"/>
                <a:cs typeface="Arial" panose="020B0604020202020204" pitchFamily="34" charset="0"/>
              </a:rPr>
              <a:t>Biblical Study Tour: July 1–12, 2024</a:t>
            </a:r>
          </a:p>
        </p:txBody>
      </p:sp>
    </p:spTree>
    <p:extLst>
      <p:ext uri="{BB962C8B-B14F-4D97-AF65-F5344CB8AC3E}">
        <p14:creationId xmlns:p14="http://schemas.microsoft.com/office/powerpoint/2010/main" val="35236796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70F535-5842-5547-B6AF-25A9AEDAADD8}"/>
              </a:ext>
            </a:extLst>
          </p:cNvPr>
          <p:cNvSpPr>
            <a:spLocks noGrp="1"/>
          </p:cNvSpPr>
          <p:nvPr>
            <p:ph type="title"/>
          </p:nvPr>
        </p:nvSpPr>
        <p:spPr/>
        <p:txBody>
          <a:bodyPr/>
          <a:lstStyle/>
          <a:p>
            <a:r>
              <a:rPr lang="en-US" dirty="0"/>
              <a:t>Rebekah</a:t>
            </a:r>
          </a:p>
        </p:txBody>
      </p:sp>
      <p:sp>
        <p:nvSpPr>
          <p:cNvPr id="3" name="TextBox 2">
            <a:extLst>
              <a:ext uri="{FF2B5EF4-FFF2-40B4-BE49-F238E27FC236}">
                <a16:creationId xmlns:a16="http://schemas.microsoft.com/office/drawing/2014/main" id="{0FFD1333-9DF4-5723-46B0-5EF8A731D6CC}"/>
              </a:ext>
            </a:extLst>
          </p:cNvPr>
          <p:cNvSpPr txBox="1"/>
          <p:nvPr/>
        </p:nvSpPr>
        <p:spPr>
          <a:xfrm>
            <a:off x="457200" y="1063229"/>
            <a:ext cx="8229600" cy="3231654"/>
          </a:xfrm>
          <a:prstGeom prst="rect">
            <a:avLst/>
          </a:prstGeom>
          <a:noFill/>
        </p:spPr>
        <p:txBody>
          <a:bodyPr wrap="square" rtlCol="0">
            <a:spAutoFit/>
          </a:bodyPr>
          <a:lstStyle/>
          <a:p>
            <a:r>
              <a:rPr lang="en-US" sz="2400" dirty="0"/>
              <a:t>When Isaac was old and his eyes were dim so that he could not see, he called his elder son Esau and said to him, “My son”; and he answered, “Here I am.” He said, “See, I am old; I do not know the day of my death. Now then, take your weapons, your quiver and your bow, and go out to the field, and hunt game for me. Then prepare for me savory food, such as I like, and bring it to me to eat, so that I may bless you before I die.”</a:t>
            </a:r>
            <a:endParaRPr lang="en-US" dirty="0"/>
          </a:p>
          <a:p>
            <a:endParaRPr lang="en-US" dirty="0"/>
          </a:p>
          <a:p>
            <a:pPr algn="r"/>
            <a:r>
              <a:rPr lang="en-US" dirty="0"/>
              <a:t>Gen 27:1–4</a:t>
            </a:r>
          </a:p>
        </p:txBody>
      </p:sp>
    </p:spTree>
    <p:extLst>
      <p:ext uri="{BB962C8B-B14F-4D97-AF65-F5344CB8AC3E}">
        <p14:creationId xmlns:p14="http://schemas.microsoft.com/office/powerpoint/2010/main" val="36097271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70F535-5842-5547-B6AF-25A9AEDAADD8}"/>
              </a:ext>
            </a:extLst>
          </p:cNvPr>
          <p:cNvSpPr>
            <a:spLocks noGrp="1"/>
          </p:cNvSpPr>
          <p:nvPr>
            <p:ph type="title"/>
          </p:nvPr>
        </p:nvSpPr>
        <p:spPr/>
        <p:txBody>
          <a:bodyPr/>
          <a:lstStyle/>
          <a:p>
            <a:r>
              <a:rPr lang="en-US" dirty="0"/>
              <a:t>Rebekah</a:t>
            </a:r>
          </a:p>
        </p:txBody>
      </p:sp>
      <p:sp>
        <p:nvSpPr>
          <p:cNvPr id="3" name="TextBox 2">
            <a:extLst>
              <a:ext uri="{FF2B5EF4-FFF2-40B4-BE49-F238E27FC236}">
                <a16:creationId xmlns:a16="http://schemas.microsoft.com/office/drawing/2014/main" id="{0FFD1333-9DF4-5723-46B0-5EF8A731D6CC}"/>
              </a:ext>
            </a:extLst>
          </p:cNvPr>
          <p:cNvSpPr txBox="1"/>
          <p:nvPr/>
        </p:nvSpPr>
        <p:spPr>
          <a:xfrm>
            <a:off x="457200" y="1063229"/>
            <a:ext cx="8229600" cy="4031873"/>
          </a:xfrm>
          <a:prstGeom prst="rect">
            <a:avLst/>
          </a:prstGeom>
          <a:noFill/>
        </p:spPr>
        <p:txBody>
          <a:bodyPr wrap="square" rtlCol="0">
            <a:spAutoFit/>
          </a:bodyPr>
          <a:lstStyle/>
          <a:p>
            <a:r>
              <a:rPr lang="en-US" sz="2000" dirty="0"/>
              <a:t>Now Rebekah was listening when Isaac spoke to his son Esau. So when Esau went to the field to hunt for game and bring it, Rebekah said to her son Jacob, “I heard your father say to your brother Esau, ‘Bring me game, and prepare for me savory food to eat, that I may bless you before the LORD before I die.’ Now therefore, my son, obey my word as I command you. Go to the flock, and get me two choice kids, so that I may prepare from them savory food for your father, such as he likes; and you shall take it to your father to eat, so that he may bless you before he dies.” But Jacob said to his mother Rebekah, “Look, my brother Esau is a hairy man, and I am a man of smooth skin. Perhaps my father will feel me, and I shall seem to be mocking him, and bring a curse on myself and not a blessing.”</a:t>
            </a:r>
            <a:endParaRPr lang="en-US" sz="1600" dirty="0"/>
          </a:p>
          <a:p>
            <a:endParaRPr lang="en-US" sz="1600" dirty="0"/>
          </a:p>
          <a:p>
            <a:pPr algn="r"/>
            <a:r>
              <a:rPr lang="en-US" sz="2000" dirty="0"/>
              <a:t>Gen 27:5–12</a:t>
            </a:r>
          </a:p>
        </p:txBody>
      </p:sp>
    </p:spTree>
    <p:extLst>
      <p:ext uri="{BB962C8B-B14F-4D97-AF65-F5344CB8AC3E}">
        <p14:creationId xmlns:p14="http://schemas.microsoft.com/office/powerpoint/2010/main" val="36906723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70F535-5842-5547-B6AF-25A9AEDAADD8}"/>
              </a:ext>
            </a:extLst>
          </p:cNvPr>
          <p:cNvSpPr>
            <a:spLocks noGrp="1"/>
          </p:cNvSpPr>
          <p:nvPr>
            <p:ph type="title"/>
          </p:nvPr>
        </p:nvSpPr>
        <p:spPr/>
        <p:txBody>
          <a:bodyPr/>
          <a:lstStyle/>
          <a:p>
            <a:r>
              <a:rPr lang="en-US" dirty="0"/>
              <a:t>Rebekah</a:t>
            </a:r>
          </a:p>
        </p:txBody>
      </p:sp>
      <p:sp>
        <p:nvSpPr>
          <p:cNvPr id="3" name="TextBox 2">
            <a:extLst>
              <a:ext uri="{FF2B5EF4-FFF2-40B4-BE49-F238E27FC236}">
                <a16:creationId xmlns:a16="http://schemas.microsoft.com/office/drawing/2014/main" id="{0FFD1333-9DF4-5723-46B0-5EF8A731D6CC}"/>
              </a:ext>
            </a:extLst>
          </p:cNvPr>
          <p:cNvSpPr txBox="1"/>
          <p:nvPr/>
        </p:nvSpPr>
        <p:spPr>
          <a:xfrm>
            <a:off x="457200" y="1063229"/>
            <a:ext cx="8229600" cy="2585323"/>
          </a:xfrm>
          <a:prstGeom prst="rect">
            <a:avLst/>
          </a:prstGeom>
          <a:noFill/>
        </p:spPr>
        <p:txBody>
          <a:bodyPr wrap="square" rtlCol="0">
            <a:spAutoFit/>
          </a:bodyPr>
          <a:lstStyle/>
          <a:p>
            <a:r>
              <a:rPr lang="en-US" dirty="0"/>
              <a:t>His </a:t>
            </a:r>
            <a:r>
              <a:rPr lang="en-US" sz="2000" dirty="0"/>
              <a:t>mother</a:t>
            </a:r>
            <a:r>
              <a:rPr lang="en-US" dirty="0"/>
              <a:t> said to him, “Let your curse be on me, my son; only obey my word, and go, get them for me.” So he went and got them and brought them to his mother; and his mother prepared savory food, such as his father loved. Then Rebekah took the best garments of her elder son Esau, which were with her in the house, and put them on her younger son Jacob; and she put the skins of the kids on his hands and on the smooth part of his neck. Then she handed the savory food, and the bread that she had prepared, to her son Jacob.</a:t>
            </a:r>
            <a:endParaRPr lang="en-US" sz="1400" dirty="0"/>
          </a:p>
          <a:p>
            <a:endParaRPr lang="en-US" sz="1400" dirty="0"/>
          </a:p>
          <a:p>
            <a:pPr algn="r"/>
            <a:r>
              <a:rPr lang="en-US" sz="2000" dirty="0"/>
              <a:t>Gen 27:13–17</a:t>
            </a:r>
          </a:p>
        </p:txBody>
      </p:sp>
      <p:sp>
        <p:nvSpPr>
          <p:cNvPr id="4" name="TextBox 3">
            <a:extLst>
              <a:ext uri="{FF2B5EF4-FFF2-40B4-BE49-F238E27FC236}">
                <a16:creationId xmlns:a16="http://schemas.microsoft.com/office/drawing/2014/main" id="{6DFF865F-B9F0-7A31-E0C1-34FB61F92C52}"/>
              </a:ext>
            </a:extLst>
          </p:cNvPr>
          <p:cNvSpPr txBox="1"/>
          <p:nvPr/>
        </p:nvSpPr>
        <p:spPr>
          <a:xfrm>
            <a:off x="457201" y="3830862"/>
            <a:ext cx="8229600" cy="1077218"/>
          </a:xfrm>
          <a:prstGeom prst="rect">
            <a:avLst/>
          </a:prstGeom>
          <a:noFill/>
        </p:spPr>
        <p:txBody>
          <a:bodyPr wrap="square" rtlCol="0">
            <a:spAutoFit/>
          </a:bodyPr>
          <a:lstStyle/>
          <a:p>
            <a:pPr algn="ctr"/>
            <a:r>
              <a:rPr lang="en-US" sz="3200" dirty="0"/>
              <a:t>Is Rebekah within her rights?</a:t>
            </a:r>
          </a:p>
          <a:p>
            <a:pPr algn="ctr"/>
            <a:r>
              <a:rPr lang="en-US" sz="3200" dirty="0"/>
              <a:t>Why or why not?</a:t>
            </a:r>
          </a:p>
        </p:txBody>
      </p:sp>
    </p:spTree>
    <p:extLst>
      <p:ext uri="{BB962C8B-B14F-4D97-AF65-F5344CB8AC3E}">
        <p14:creationId xmlns:p14="http://schemas.microsoft.com/office/powerpoint/2010/main" val="3134386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70F535-5842-5547-B6AF-25A9AEDAADD8}"/>
              </a:ext>
            </a:extLst>
          </p:cNvPr>
          <p:cNvSpPr>
            <a:spLocks noGrp="1"/>
          </p:cNvSpPr>
          <p:nvPr>
            <p:ph type="title"/>
          </p:nvPr>
        </p:nvSpPr>
        <p:spPr/>
        <p:txBody>
          <a:bodyPr/>
          <a:lstStyle/>
          <a:p>
            <a:r>
              <a:rPr lang="en-US" dirty="0"/>
              <a:t>Rebekah</a:t>
            </a:r>
          </a:p>
        </p:txBody>
      </p:sp>
      <p:sp>
        <p:nvSpPr>
          <p:cNvPr id="3" name="TextBox 2">
            <a:extLst>
              <a:ext uri="{FF2B5EF4-FFF2-40B4-BE49-F238E27FC236}">
                <a16:creationId xmlns:a16="http://schemas.microsoft.com/office/drawing/2014/main" id="{0FFD1333-9DF4-5723-46B0-5EF8A731D6CC}"/>
              </a:ext>
            </a:extLst>
          </p:cNvPr>
          <p:cNvSpPr txBox="1"/>
          <p:nvPr/>
        </p:nvSpPr>
        <p:spPr>
          <a:xfrm>
            <a:off x="457200" y="1063229"/>
            <a:ext cx="8229600" cy="3108543"/>
          </a:xfrm>
          <a:prstGeom prst="rect">
            <a:avLst/>
          </a:prstGeom>
          <a:noFill/>
        </p:spPr>
        <p:txBody>
          <a:bodyPr wrap="square" rtlCol="0">
            <a:spAutoFit/>
          </a:bodyPr>
          <a:lstStyle/>
          <a:p>
            <a:r>
              <a:rPr lang="en-US" dirty="0"/>
              <a:t>Now Esau hated Jacob because of the blessing with which his father had blessed him, and Esau said to himself, “The days of mourning for my father are approaching; then I will kill my brother Jacob.” But the words of her elder son Esau were told to Rebekah; so she sent and called her younger son Jacob and said to him, “Your brother Esau is consoling himself by planning to kill you. Now therefore, my son, obey my voice; flee at once to my brother Laban in Haran, and stay with him a while, until your brother’s fury turns away—until your brother’s anger against you turns away, and he forgets what you have done to him; then I will send, and bring you back from there. Why should I lose both of you in one day?”</a:t>
            </a:r>
            <a:endParaRPr lang="en-US" sz="1400" dirty="0"/>
          </a:p>
          <a:p>
            <a:endParaRPr lang="en-US" sz="1400" dirty="0"/>
          </a:p>
          <a:p>
            <a:pPr algn="r"/>
            <a:r>
              <a:rPr lang="en-US" sz="2000" dirty="0"/>
              <a:t>Gen 27:41–45</a:t>
            </a:r>
          </a:p>
        </p:txBody>
      </p:sp>
    </p:spTree>
    <p:extLst>
      <p:ext uri="{BB962C8B-B14F-4D97-AF65-F5344CB8AC3E}">
        <p14:creationId xmlns:p14="http://schemas.microsoft.com/office/powerpoint/2010/main" val="32292918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70F535-5842-5547-B6AF-25A9AEDAADD8}"/>
              </a:ext>
            </a:extLst>
          </p:cNvPr>
          <p:cNvSpPr>
            <a:spLocks noGrp="1"/>
          </p:cNvSpPr>
          <p:nvPr>
            <p:ph type="title"/>
          </p:nvPr>
        </p:nvSpPr>
        <p:spPr/>
        <p:txBody>
          <a:bodyPr/>
          <a:lstStyle/>
          <a:p>
            <a:r>
              <a:rPr lang="en-US" dirty="0"/>
              <a:t>Rebekah</a:t>
            </a:r>
          </a:p>
        </p:txBody>
      </p:sp>
      <p:sp>
        <p:nvSpPr>
          <p:cNvPr id="3" name="TextBox 2">
            <a:extLst>
              <a:ext uri="{FF2B5EF4-FFF2-40B4-BE49-F238E27FC236}">
                <a16:creationId xmlns:a16="http://schemas.microsoft.com/office/drawing/2014/main" id="{0FFD1333-9DF4-5723-46B0-5EF8A731D6CC}"/>
              </a:ext>
            </a:extLst>
          </p:cNvPr>
          <p:cNvSpPr txBox="1"/>
          <p:nvPr/>
        </p:nvSpPr>
        <p:spPr>
          <a:xfrm>
            <a:off x="457200" y="1063229"/>
            <a:ext cx="8229600" cy="3539430"/>
          </a:xfrm>
          <a:prstGeom prst="rect">
            <a:avLst/>
          </a:prstGeom>
          <a:noFill/>
        </p:spPr>
        <p:txBody>
          <a:bodyPr wrap="square" rtlCol="0">
            <a:spAutoFit/>
          </a:bodyPr>
          <a:lstStyle/>
          <a:p>
            <a:r>
              <a:rPr lang="en-US" sz="1600" dirty="0"/>
              <a:t>Then Rebekah said to Isaac, “I am weary of my life because of the Hittite women. If Jacob marries one of the Hittite women such as these, one of the women of the land, what good will my life be to me?”</a:t>
            </a:r>
          </a:p>
          <a:p>
            <a:endParaRPr lang="en-US" sz="1600" dirty="0"/>
          </a:p>
          <a:p>
            <a:r>
              <a:rPr lang="en-US" sz="1600" dirty="0"/>
              <a:t>Then Isaac called Jacob and blessed him, and charged him, “You shall not marry one of the Canaanite women. Go at once to </a:t>
            </a:r>
            <a:r>
              <a:rPr lang="en-US" sz="1600" dirty="0" err="1"/>
              <a:t>Paddan-aram</a:t>
            </a:r>
            <a:r>
              <a:rPr lang="en-US" sz="1600" dirty="0"/>
              <a:t> to the house of </a:t>
            </a:r>
            <a:r>
              <a:rPr lang="en-US" sz="1600" dirty="0" err="1"/>
              <a:t>Bethuel</a:t>
            </a:r>
            <a:r>
              <a:rPr lang="en-US" sz="1600" dirty="0"/>
              <a:t>, your mother’s father; and take as wife from there one of the daughters of Laban, your mother’s brother. May God Almighty bless you and make you fruitful and numerous, that you may become a company of peoples. May he give to you the blessing of Abraham, to you and to your offspring with you, so that you may take possession of the land where you now live as an alien—land that God gave to Abraham.” Thus Isaac sent Jacob away; and he went to </a:t>
            </a:r>
            <a:r>
              <a:rPr lang="en-US" sz="1600" dirty="0" err="1"/>
              <a:t>Paddan-aram</a:t>
            </a:r>
            <a:r>
              <a:rPr lang="en-US" sz="1600" dirty="0"/>
              <a:t>, to Laban son of </a:t>
            </a:r>
            <a:r>
              <a:rPr lang="en-US" sz="1600" dirty="0" err="1"/>
              <a:t>Bethuel</a:t>
            </a:r>
            <a:r>
              <a:rPr lang="en-US" sz="1600" dirty="0"/>
              <a:t> the Aramean, the brother of Rebekah, Jacob’s and Esau’s mother.</a:t>
            </a:r>
          </a:p>
          <a:p>
            <a:endParaRPr lang="en-US" sz="1600" dirty="0"/>
          </a:p>
          <a:p>
            <a:pPr algn="r"/>
            <a:r>
              <a:rPr lang="en-US" sz="1600" dirty="0"/>
              <a:t>Gen 27:46–28:5</a:t>
            </a:r>
          </a:p>
        </p:txBody>
      </p:sp>
    </p:spTree>
    <p:extLst>
      <p:ext uri="{BB962C8B-B14F-4D97-AF65-F5344CB8AC3E}">
        <p14:creationId xmlns:p14="http://schemas.microsoft.com/office/powerpoint/2010/main" val="13347611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24F94A7-1075-94BD-F916-687CD95602AF}"/>
              </a:ext>
            </a:extLst>
          </p:cNvPr>
          <p:cNvSpPr txBox="1"/>
          <p:nvPr/>
        </p:nvSpPr>
        <p:spPr>
          <a:xfrm>
            <a:off x="365761" y="837398"/>
            <a:ext cx="8316226" cy="584775"/>
          </a:xfrm>
          <a:prstGeom prst="rect">
            <a:avLst/>
          </a:prstGeom>
          <a:noFill/>
        </p:spPr>
        <p:txBody>
          <a:bodyPr wrap="square" rtlCol="0">
            <a:spAutoFit/>
          </a:bodyPr>
          <a:lstStyle/>
          <a:p>
            <a:pPr algn="ctr"/>
            <a:r>
              <a:rPr lang="en-US" sz="3200" dirty="0"/>
              <a:t>Is Rebekah condemned for her actions?</a:t>
            </a:r>
          </a:p>
        </p:txBody>
      </p:sp>
      <p:sp>
        <p:nvSpPr>
          <p:cNvPr id="3" name="TextBox 2">
            <a:extLst>
              <a:ext uri="{FF2B5EF4-FFF2-40B4-BE49-F238E27FC236}">
                <a16:creationId xmlns:a16="http://schemas.microsoft.com/office/drawing/2014/main" id="{518AAB57-D904-0ED7-FAF5-4908E99492F1}"/>
              </a:ext>
            </a:extLst>
          </p:cNvPr>
          <p:cNvSpPr txBox="1"/>
          <p:nvPr/>
        </p:nvSpPr>
        <p:spPr>
          <a:xfrm>
            <a:off x="365761" y="1798708"/>
            <a:ext cx="8316226" cy="584775"/>
          </a:xfrm>
          <a:prstGeom prst="rect">
            <a:avLst/>
          </a:prstGeom>
          <a:noFill/>
        </p:spPr>
        <p:txBody>
          <a:bodyPr wrap="square" rtlCol="0">
            <a:spAutoFit/>
          </a:bodyPr>
          <a:lstStyle/>
          <a:p>
            <a:pPr algn="ctr"/>
            <a:r>
              <a:rPr lang="en-US" sz="3200" dirty="0"/>
              <a:t>How do her actions reflect patriarchy?</a:t>
            </a:r>
          </a:p>
        </p:txBody>
      </p:sp>
      <p:sp>
        <p:nvSpPr>
          <p:cNvPr id="4" name="TextBox 3">
            <a:extLst>
              <a:ext uri="{FF2B5EF4-FFF2-40B4-BE49-F238E27FC236}">
                <a16:creationId xmlns:a16="http://schemas.microsoft.com/office/drawing/2014/main" id="{585B9E3D-FF46-251D-DC6C-AC25448D9752}"/>
              </a:ext>
            </a:extLst>
          </p:cNvPr>
          <p:cNvSpPr txBox="1"/>
          <p:nvPr/>
        </p:nvSpPr>
        <p:spPr>
          <a:xfrm>
            <a:off x="365761" y="2760018"/>
            <a:ext cx="8316226" cy="584775"/>
          </a:xfrm>
          <a:prstGeom prst="rect">
            <a:avLst/>
          </a:prstGeom>
          <a:noFill/>
        </p:spPr>
        <p:txBody>
          <a:bodyPr wrap="square" rtlCol="0">
            <a:spAutoFit/>
          </a:bodyPr>
          <a:lstStyle/>
          <a:p>
            <a:pPr algn="ctr"/>
            <a:r>
              <a:rPr lang="en-US" sz="3200" dirty="0"/>
              <a:t>Rebekah’s actions save the household.</a:t>
            </a:r>
          </a:p>
        </p:txBody>
      </p:sp>
      <p:sp>
        <p:nvSpPr>
          <p:cNvPr id="5" name="TextBox 4">
            <a:extLst>
              <a:ext uri="{FF2B5EF4-FFF2-40B4-BE49-F238E27FC236}">
                <a16:creationId xmlns:a16="http://schemas.microsoft.com/office/drawing/2014/main" id="{CAB5590F-3376-4D99-549D-B305F85C65C3}"/>
              </a:ext>
            </a:extLst>
          </p:cNvPr>
          <p:cNvSpPr txBox="1"/>
          <p:nvPr/>
        </p:nvSpPr>
        <p:spPr>
          <a:xfrm>
            <a:off x="365761" y="3721328"/>
            <a:ext cx="8316226" cy="584775"/>
          </a:xfrm>
          <a:prstGeom prst="rect">
            <a:avLst/>
          </a:prstGeom>
          <a:noFill/>
        </p:spPr>
        <p:txBody>
          <a:bodyPr wrap="square" rtlCol="0">
            <a:spAutoFit/>
          </a:bodyPr>
          <a:lstStyle/>
          <a:p>
            <a:pPr algn="ctr"/>
            <a:r>
              <a:rPr lang="en-US" sz="3200" dirty="0"/>
              <a:t>She is fully within her rights as the mother.</a:t>
            </a:r>
          </a:p>
        </p:txBody>
      </p:sp>
    </p:spTree>
    <p:extLst>
      <p:ext uri="{BB962C8B-B14F-4D97-AF65-F5344CB8AC3E}">
        <p14:creationId xmlns:p14="http://schemas.microsoft.com/office/powerpoint/2010/main" val="13777205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sp>
        <p:nvSpPr>
          <p:cNvPr id="231" name="Google Shape;231;p21"/>
          <p:cNvSpPr txBox="1">
            <a:spLocks noGrp="1"/>
          </p:cNvSpPr>
          <p:nvPr>
            <p:ph type="title"/>
          </p:nvPr>
        </p:nvSpPr>
        <p:spPr>
          <a:xfrm>
            <a:off x="457200" y="205979"/>
            <a:ext cx="8229600" cy="857250"/>
          </a:xfrm>
          <a:noFill/>
          <a:ln>
            <a:noFill/>
          </a:ln>
        </p:spPr>
        <p:txBody>
          <a:bodyPr spcFirstLastPara="1" wrap="square" lIns="91425" tIns="45700" rIns="91425" bIns="45700" anchor="ctr" anchorCtr="0">
            <a:normAutofit/>
          </a:bodyPr>
          <a:lstStyle/>
          <a:p>
            <a:pPr lvl="0"/>
            <a:r>
              <a:rPr lang="en-US" dirty="0"/>
              <a:t>Summary</a:t>
            </a:r>
          </a:p>
        </p:txBody>
      </p:sp>
      <p:sp>
        <p:nvSpPr>
          <p:cNvPr id="3" name="Content Placeholder 2">
            <a:extLst>
              <a:ext uri="{FF2B5EF4-FFF2-40B4-BE49-F238E27FC236}">
                <a16:creationId xmlns:a16="http://schemas.microsoft.com/office/drawing/2014/main" id="{2BA4E808-7868-D585-3BC3-EEAB0C9BB27E}"/>
              </a:ext>
            </a:extLst>
          </p:cNvPr>
          <p:cNvSpPr>
            <a:spLocks noGrp="1"/>
          </p:cNvSpPr>
          <p:nvPr>
            <p:ph idx="1"/>
          </p:nvPr>
        </p:nvSpPr>
        <p:spPr>
          <a:xfrm>
            <a:off x="457200" y="1200151"/>
            <a:ext cx="8229600" cy="3394472"/>
          </a:xfrm>
        </p:spPr>
        <p:txBody>
          <a:bodyPr>
            <a:normAutofit fontScale="77500" lnSpcReduction="20000"/>
          </a:bodyPr>
          <a:lstStyle/>
          <a:p>
            <a:r>
              <a:rPr lang="en-US" dirty="0"/>
              <a:t>Patriarchy in the Bible is different than our modern definition.</a:t>
            </a:r>
          </a:p>
          <a:p>
            <a:r>
              <a:rPr lang="en-US" dirty="0"/>
              <a:t>The social world of the Bible is communal</a:t>
            </a:r>
          </a:p>
          <a:p>
            <a:pPr lvl="1"/>
            <a:r>
              <a:rPr lang="en-US" dirty="0"/>
              <a:t>Individual concerns are of little importance.</a:t>
            </a:r>
          </a:p>
          <a:p>
            <a:r>
              <a:rPr lang="en-US" dirty="0"/>
              <a:t>Women (mothers) played a vital role in the leadership of the household.</a:t>
            </a:r>
          </a:p>
          <a:p>
            <a:r>
              <a:rPr lang="en-US" dirty="0"/>
              <a:t>Rebekah is one example of a woman who steps in to protect the survival of her household.</a:t>
            </a:r>
          </a:p>
          <a:p>
            <a:r>
              <a:rPr lang="en-US" dirty="0"/>
              <a:t>Her actions are not condemned.</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fade">
                                      <p:cBhvr>
                                        <p:cTn id="20" dur="500"/>
                                        <p:tgtEl>
                                          <p:spTgt spid="3">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fade">
                                      <p:cBhvr>
                                        <p:cTn id="25" dur="500"/>
                                        <p:tgtEl>
                                          <p:spTgt spid="3">
                                            <p:txEl>
                                              <p:pRg st="4" end="4"/>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3">
                                            <p:txEl>
                                              <p:pRg st="5" end="5"/>
                                            </p:txEl>
                                          </p:spTgt>
                                        </p:tgtEl>
                                        <p:attrNameLst>
                                          <p:attrName>style.visibility</p:attrName>
                                        </p:attrNameLst>
                                      </p:cBhvr>
                                      <p:to>
                                        <p:strVal val="visible"/>
                                      </p:to>
                                    </p:set>
                                    <p:animEffect transition="in" filter="fade">
                                      <p:cBhvr>
                                        <p:cTn id="30"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CBEACA-71AD-FD4C-B0B1-D21086F190CF}"/>
              </a:ext>
            </a:extLst>
          </p:cNvPr>
          <p:cNvSpPr>
            <a:spLocks noGrp="1"/>
          </p:cNvSpPr>
          <p:nvPr>
            <p:ph type="title"/>
          </p:nvPr>
        </p:nvSpPr>
        <p:spPr>
          <a:xfrm>
            <a:off x="3688080" y="206375"/>
            <a:ext cx="4998720" cy="857250"/>
          </a:xfrm>
        </p:spPr>
        <p:txBody>
          <a:bodyPr/>
          <a:lstStyle/>
          <a:p>
            <a:r>
              <a:rPr lang="en-US" dirty="0"/>
              <a:t>Next Week</a:t>
            </a:r>
          </a:p>
        </p:txBody>
      </p:sp>
      <p:sp>
        <p:nvSpPr>
          <p:cNvPr id="3" name="Content Placeholder 2">
            <a:extLst>
              <a:ext uri="{FF2B5EF4-FFF2-40B4-BE49-F238E27FC236}">
                <a16:creationId xmlns:a16="http://schemas.microsoft.com/office/drawing/2014/main" id="{4B48F12A-1BAE-4E41-A234-31557D285204}"/>
              </a:ext>
            </a:extLst>
          </p:cNvPr>
          <p:cNvSpPr>
            <a:spLocks noGrp="1"/>
          </p:cNvSpPr>
          <p:nvPr>
            <p:ph idx="1"/>
          </p:nvPr>
        </p:nvSpPr>
        <p:spPr>
          <a:xfrm>
            <a:off x="3688080" y="1200150"/>
            <a:ext cx="4998720" cy="3394075"/>
          </a:xfrm>
        </p:spPr>
        <p:txBody>
          <a:bodyPr>
            <a:normAutofit/>
          </a:bodyPr>
          <a:lstStyle/>
          <a:p>
            <a:r>
              <a:rPr lang="en-US" dirty="0"/>
              <a:t>Deborah the Chieftain</a:t>
            </a:r>
          </a:p>
          <a:p>
            <a:endParaRPr lang="en-US" dirty="0"/>
          </a:p>
          <a:p>
            <a:r>
              <a:rPr lang="en-US" dirty="0"/>
              <a:t>Read Judges 4–5</a:t>
            </a:r>
          </a:p>
          <a:p>
            <a:endParaRPr lang="en-US" dirty="0"/>
          </a:p>
          <a:p>
            <a:endParaRPr lang="en-US" dirty="0"/>
          </a:p>
        </p:txBody>
      </p:sp>
      <p:pic>
        <p:nvPicPr>
          <p:cNvPr id="4" name="Picture 3">
            <a:extLst>
              <a:ext uri="{FF2B5EF4-FFF2-40B4-BE49-F238E27FC236}">
                <a16:creationId xmlns:a16="http://schemas.microsoft.com/office/drawing/2014/main" id="{34BC33B9-3A4E-AF68-7954-CB573BF630E7}"/>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191770" y="6043"/>
            <a:ext cx="3292823" cy="5131413"/>
          </a:xfrm>
          <a:prstGeom prst="rect">
            <a:avLst/>
          </a:prstGeom>
        </p:spPr>
      </p:pic>
    </p:spTree>
    <p:extLst>
      <p:ext uri="{BB962C8B-B14F-4D97-AF65-F5344CB8AC3E}">
        <p14:creationId xmlns:p14="http://schemas.microsoft.com/office/powerpoint/2010/main" val="6224705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A50E64-3314-514B-E5B9-5BDD1C91E0F5}"/>
              </a:ext>
            </a:extLst>
          </p:cNvPr>
          <p:cNvSpPr>
            <a:spLocks noGrp="1"/>
          </p:cNvSpPr>
          <p:nvPr>
            <p:ph type="title"/>
          </p:nvPr>
        </p:nvSpPr>
        <p:spPr/>
        <p:txBody>
          <a:bodyPr/>
          <a:lstStyle/>
          <a:p>
            <a:r>
              <a:rPr lang="en-US" dirty="0" err="1"/>
              <a:t>www.SteppingIntoTheJordan.com</a:t>
            </a:r>
            <a:endParaRPr lang="en-US" dirty="0"/>
          </a:p>
        </p:txBody>
      </p:sp>
      <p:pic>
        <p:nvPicPr>
          <p:cNvPr id="3" name="Picture 2">
            <a:extLst>
              <a:ext uri="{FF2B5EF4-FFF2-40B4-BE49-F238E27FC236}">
                <a16:creationId xmlns:a16="http://schemas.microsoft.com/office/drawing/2014/main" id="{694A2805-2932-6E43-0066-D49D94A2973A}"/>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1323975" y="1108354"/>
            <a:ext cx="6496050" cy="3829167"/>
          </a:xfrm>
          <a:prstGeom prst="rect">
            <a:avLst/>
          </a:prstGeom>
        </p:spPr>
      </p:pic>
    </p:spTree>
    <p:extLst>
      <p:ext uri="{BB962C8B-B14F-4D97-AF65-F5344CB8AC3E}">
        <p14:creationId xmlns:p14="http://schemas.microsoft.com/office/powerpoint/2010/main" val="14714682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1F5437-7D7C-26C6-4080-CFD92F52E039}"/>
              </a:ext>
            </a:extLst>
          </p:cNvPr>
          <p:cNvSpPr>
            <a:spLocks noGrp="1"/>
          </p:cNvSpPr>
          <p:nvPr>
            <p:ph type="title"/>
          </p:nvPr>
        </p:nvSpPr>
        <p:spPr/>
        <p:txBody>
          <a:bodyPr/>
          <a:lstStyle/>
          <a:p>
            <a:r>
              <a:rPr lang="en-US" dirty="0"/>
              <a:t>Direct Link</a:t>
            </a:r>
          </a:p>
        </p:txBody>
      </p:sp>
      <p:sp>
        <p:nvSpPr>
          <p:cNvPr id="3" name="TextBox 2">
            <a:extLst>
              <a:ext uri="{FF2B5EF4-FFF2-40B4-BE49-F238E27FC236}">
                <a16:creationId xmlns:a16="http://schemas.microsoft.com/office/drawing/2014/main" id="{C29D98B9-52CD-FFB8-C75F-F2C41045FC49}"/>
              </a:ext>
            </a:extLst>
          </p:cNvPr>
          <p:cNvSpPr txBox="1"/>
          <p:nvPr/>
        </p:nvSpPr>
        <p:spPr>
          <a:xfrm>
            <a:off x="904240" y="1849120"/>
            <a:ext cx="7538720" cy="461665"/>
          </a:xfrm>
          <a:prstGeom prst="rect">
            <a:avLst/>
          </a:prstGeom>
          <a:noFill/>
        </p:spPr>
        <p:txBody>
          <a:bodyPr wrap="square" rtlCol="0">
            <a:spAutoFit/>
          </a:bodyPr>
          <a:lstStyle/>
          <a:p>
            <a:pPr algn="ctr"/>
            <a:r>
              <a:rPr lang="en-US" sz="2400" dirty="0">
                <a:hlinkClick r:id="rId2">
                  <a:extLst>
                    <a:ext uri="{A12FA001-AC4F-418D-AE19-62706E023703}">
                      <ahyp:hlinkClr xmlns:ahyp="http://schemas.microsoft.com/office/drawing/2018/hyperlinkcolor" val="tx"/>
                    </a:ext>
                  </a:extLst>
                </a:hlinkClick>
              </a:rPr>
              <a:t>https://steppingintothejordan.com/study-trips/</a:t>
            </a:r>
            <a:endParaRPr lang="en-US" sz="2400" dirty="0"/>
          </a:p>
        </p:txBody>
      </p:sp>
    </p:spTree>
    <p:extLst>
      <p:ext uri="{BB962C8B-B14F-4D97-AF65-F5344CB8AC3E}">
        <p14:creationId xmlns:p14="http://schemas.microsoft.com/office/powerpoint/2010/main" val="39747706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82040F7-5E2B-A7C4-E9D1-3A7078BB8AF4}"/>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209115" y="0"/>
            <a:ext cx="8725770" cy="5143499"/>
          </a:xfrm>
          <a:prstGeom prst="rect">
            <a:avLst/>
          </a:prstGeom>
        </p:spPr>
      </p:pic>
      <p:sp>
        <p:nvSpPr>
          <p:cNvPr id="3" name="TextBox 2">
            <a:extLst>
              <a:ext uri="{FF2B5EF4-FFF2-40B4-BE49-F238E27FC236}">
                <a16:creationId xmlns:a16="http://schemas.microsoft.com/office/drawing/2014/main" id="{338D5AE5-F023-65F9-3B3C-6F5A891ED3C9}"/>
              </a:ext>
            </a:extLst>
          </p:cNvPr>
          <p:cNvSpPr txBox="1"/>
          <p:nvPr/>
        </p:nvSpPr>
        <p:spPr>
          <a:xfrm>
            <a:off x="209115" y="4638675"/>
            <a:ext cx="8725770" cy="400110"/>
          </a:xfrm>
          <a:prstGeom prst="rect">
            <a:avLst/>
          </a:prstGeom>
          <a:noFill/>
        </p:spPr>
        <p:txBody>
          <a:bodyPr wrap="square" rtlCol="0">
            <a:spAutoFit/>
          </a:bodyPr>
          <a:lstStyle/>
          <a:p>
            <a:pPr algn="ctr"/>
            <a:r>
              <a:rPr lang="en-US" sz="2000" b="1" dirty="0">
                <a:solidFill>
                  <a:schemeClr val="bg1"/>
                </a:solidFill>
                <a:latin typeface="Century Schoolbook" panose="02040604050505020304" pitchFamily="18" charset="0"/>
                <a:ea typeface="BatangChe" panose="02030609000101010101" pitchFamily="49" charset="-127"/>
                <a:cs typeface="Times New Roman" panose="02020603050405020304" pitchFamily="18" charset="0"/>
              </a:rPr>
              <a:t>March 22–23, 2024 (Friday &amp; Saturday)</a:t>
            </a:r>
          </a:p>
        </p:txBody>
      </p:sp>
    </p:spTree>
    <p:extLst>
      <p:ext uri="{BB962C8B-B14F-4D97-AF65-F5344CB8AC3E}">
        <p14:creationId xmlns:p14="http://schemas.microsoft.com/office/powerpoint/2010/main" val="41275270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5758F8-D99E-2B4F-1EBC-3E52BEA51C3C}"/>
              </a:ext>
            </a:extLst>
          </p:cNvPr>
          <p:cNvSpPr>
            <a:spLocks noGrp="1"/>
          </p:cNvSpPr>
          <p:nvPr>
            <p:ph type="title"/>
          </p:nvPr>
        </p:nvSpPr>
        <p:spPr/>
        <p:txBody>
          <a:bodyPr/>
          <a:lstStyle/>
          <a:p>
            <a:r>
              <a:rPr lang="en-US" dirty="0"/>
              <a:t>Direct Link</a:t>
            </a:r>
          </a:p>
        </p:txBody>
      </p:sp>
      <p:sp>
        <p:nvSpPr>
          <p:cNvPr id="3" name="TextBox 2">
            <a:extLst>
              <a:ext uri="{FF2B5EF4-FFF2-40B4-BE49-F238E27FC236}">
                <a16:creationId xmlns:a16="http://schemas.microsoft.com/office/drawing/2014/main" id="{0E73CB63-177D-8C1D-143D-FCBDB0D6DF7A}"/>
              </a:ext>
            </a:extLst>
          </p:cNvPr>
          <p:cNvSpPr txBox="1"/>
          <p:nvPr/>
        </p:nvSpPr>
        <p:spPr>
          <a:xfrm>
            <a:off x="638175" y="2295525"/>
            <a:ext cx="7915275" cy="646331"/>
          </a:xfrm>
          <a:prstGeom prst="rect">
            <a:avLst/>
          </a:prstGeom>
          <a:noFill/>
        </p:spPr>
        <p:txBody>
          <a:bodyPr wrap="square" rtlCol="0">
            <a:spAutoFit/>
          </a:bodyPr>
          <a:lstStyle/>
          <a:p>
            <a:pPr algn="ctr"/>
            <a:r>
              <a:rPr lang="en-US" dirty="0">
                <a:hlinkClick r:id="rId2">
                  <a:extLst>
                    <a:ext uri="{A12FA001-AC4F-418D-AE19-62706E023703}">
                      <ahyp:hlinkClr xmlns:ahyp="http://schemas.microsoft.com/office/drawing/2018/hyperlinkcolor" val="tx"/>
                    </a:ext>
                  </a:extLst>
                </a:hlinkClick>
              </a:rPr>
              <a:t>https://www.smu.edu/perkins/publicprograms/summit-for-faith-and-learning</a:t>
            </a:r>
            <a:endParaRPr lang="en-US" dirty="0"/>
          </a:p>
          <a:p>
            <a:pPr algn="ctr"/>
            <a:endParaRPr lang="en-US" dirty="0"/>
          </a:p>
        </p:txBody>
      </p:sp>
    </p:spTree>
    <p:extLst>
      <p:ext uri="{BB962C8B-B14F-4D97-AF65-F5344CB8AC3E}">
        <p14:creationId xmlns:p14="http://schemas.microsoft.com/office/powerpoint/2010/main" val="13325966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idx="4294967295"/>
          </p:nvPr>
        </p:nvSpPr>
        <p:spPr>
          <a:xfrm>
            <a:off x="3543301" y="12700"/>
            <a:ext cx="5600700" cy="5117941"/>
          </a:xfrm>
        </p:spPr>
        <p:txBody>
          <a:bodyPr>
            <a:normAutofit/>
          </a:bodyPr>
          <a:lstStyle/>
          <a:p>
            <a:r>
              <a:rPr lang="en-US" sz="4800" dirty="0">
                <a:effectLst>
                  <a:outerShdw blurRad="50800" dist="38100" algn="l" rotWithShape="0">
                    <a:prstClr val="black">
                      <a:alpha val="40000"/>
                    </a:prstClr>
                  </a:outerShdw>
                </a:effectLst>
              </a:rPr>
              <a:t>What is Patriarchy?</a:t>
            </a:r>
            <a:br>
              <a:rPr lang="en-US" sz="4800" dirty="0">
                <a:effectLst>
                  <a:outerShdw blurRad="50800" dist="38100" algn="l" rotWithShape="0">
                    <a:prstClr val="black">
                      <a:alpha val="40000"/>
                    </a:prstClr>
                  </a:outerShdw>
                </a:effectLst>
              </a:rPr>
            </a:br>
            <a:br>
              <a:rPr lang="en-US" sz="4800" dirty="0">
                <a:effectLst>
                  <a:outerShdw blurRad="50800" dist="38100" algn="l" rotWithShape="0">
                    <a:prstClr val="black">
                      <a:alpha val="40000"/>
                    </a:prstClr>
                  </a:outerShdw>
                </a:effectLst>
              </a:rPr>
            </a:br>
            <a:r>
              <a:rPr lang="en-US" sz="4800" dirty="0">
                <a:effectLst>
                  <a:outerShdw blurRad="50800" dist="38100" algn="l" rotWithShape="0">
                    <a:prstClr val="black">
                      <a:alpha val="40000"/>
                    </a:prstClr>
                  </a:outerShdw>
                </a:effectLst>
              </a:rPr>
              <a:t>Gen 27</a:t>
            </a:r>
          </a:p>
        </p:txBody>
      </p:sp>
      <p:pic>
        <p:nvPicPr>
          <p:cNvPr id="2" name="Picture 1">
            <a:extLst>
              <a:ext uri="{FF2B5EF4-FFF2-40B4-BE49-F238E27FC236}">
                <a16:creationId xmlns:a16="http://schemas.microsoft.com/office/drawing/2014/main" id="{14438274-856D-538D-13B6-6B4F84019079}"/>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172720" y="-772"/>
            <a:ext cx="3292823" cy="5131413"/>
          </a:xfrm>
          <a:prstGeom prst="rect">
            <a:avLst/>
          </a:prstGeom>
        </p:spPr>
      </p:pic>
    </p:spTree>
    <p:extLst>
      <p:ext uri="{BB962C8B-B14F-4D97-AF65-F5344CB8AC3E}">
        <p14:creationId xmlns:p14="http://schemas.microsoft.com/office/powerpoint/2010/main" val="20538798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38AABC1-EB59-2316-EF60-6B6EA77DAF5A}"/>
              </a:ext>
            </a:extLst>
          </p:cNvPr>
          <p:cNvPicPr>
            <a:picLocks noChangeAspect="1"/>
          </p:cNvPicPr>
          <p:nvPr/>
        </p:nvPicPr>
        <p:blipFill rotWithShape="1">
          <a:blip r:embed="rId2"/>
          <a:srcRect l="1950" t="27573" r="74768" b="16155"/>
          <a:stretch/>
        </p:blipFill>
        <p:spPr>
          <a:xfrm>
            <a:off x="731926" y="514606"/>
            <a:ext cx="2723543" cy="4114288"/>
          </a:xfrm>
          <a:prstGeom prst="rect">
            <a:avLst/>
          </a:prstGeom>
        </p:spPr>
      </p:pic>
      <p:sp>
        <p:nvSpPr>
          <p:cNvPr id="6" name="TextBox 5">
            <a:extLst>
              <a:ext uri="{FF2B5EF4-FFF2-40B4-BE49-F238E27FC236}">
                <a16:creationId xmlns:a16="http://schemas.microsoft.com/office/drawing/2014/main" id="{E3F703F9-FF29-242D-DB0D-043CBB47D022}"/>
              </a:ext>
            </a:extLst>
          </p:cNvPr>
          <p:cNvSpPr txBox="1"/>
          <p:nvPr/>
        </p:nvSpPr>
        <p:spPr>
          <a:xfrm>
            <a:off x="3830854" y="514606"/>
            <a:ext cx="4947386" cy="1200329"/>
          </a:xfrm>
          <a:prstGeom prst="rect">
            <a:avLst/>
          </a:prstGeom>
          <a:noFill/>
        </p:spPr>
        <p:txBody>
          <a:bodyPr wrap="square" rtlCol="0">
            <a:spAutoFit/>
          </a:bodyPr>
          <a:lstStyle/>
          <a:p>
            <a:pPr marL="285750" indent="-285750">
              <a:buFont typeface="Arial" panose="020B0604020202020204" pitchFamily="34" charset="0"/>
              <a:buChar char="•"/>
            </a:pPr>
            <a:r>
              <a:rPr lang="en-US" dirty="0"/>
              <a:t>Utilizes Archaeology and Anthropology</a:t>
            </a:r>
          </a:p>
          <a:p>
            <a:pPr marL="285750" indent="-285750">
              <a:buFont typeface="Arial" panose="020B0604020202020204" pitchFamily="34" charset="0"/>
              <a:buChar char="•"/>
            </a:pPr>
            <a:r>
              <a:rPr lang="en-US" dirty="0"/>
              <a:t>Examines key social structures of Israel</a:t>
            </a:r>
          </a:p>
          <a:p>
            <a:pPr marL="742950" lvl="1" indent="-285750">
              <a:buFont typeface="Arial" panose="020B0604020202020204" pitchFamily="34" charset="0"/>
              <a:buChar char="•"/>
            </a:pPr>
            <a:r>
              <a:rPr lang="en-US" dirty="0"/>
              <a:t>Israel as a village society</a:t>
            </a:r>
          </a:p>
          <a:p>
            <a:pPr marL="742950" lvl="1" indent="-285750">
              <a:buFont typeface="Arial" panose="020B0604020202020204" pitchFamily="34" charset="0"/>
              <a:buChar char="•"/>
            </a:pPr>
            <a:r>
              <a:rPr lang="en-US" dirty="0"/>
              <a:t>Israel as a state</a:t>
            </a:r>
          </a:p>
        </p:txBody>
      </p:sp>
    </p:spTree>
    <p:extLst>
      <p:ext uri="{BB962C8B-B14F-4D97-AF65-F5344CB8AC3E}">
        <p14:creationId xmlns:p14="http://schemas.microsoft.com/office/powerpoint/2010/main" val="36291561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4F572FB-E578-6B5A-9E0A-5C382480662B}"/>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172720" y="-772"/>
            <a:ext cx="3292823" cy="5131413"/>
          </a:xfrm>
          <a:prstGeom prst="rect">
            <a:avLst/>
          </a:prstGeom>
        </p:spPr>
      </p:pic>
      <p:sp>
        <p:nvSpPr>
          <p:cNvPr id="2" name="Title 1">
            <a:extLst>
              <a:ext uri="{FF2B5EF4-FFF2-40B4-BE49-F238E27FC236}">
                <a16:creationId xmlns:a16="http://schemas.microsoft.com/office/drawing/2014/main" id="{1B6292EF-C7B6-C5C7-4186-C2FFBC9AC6C7}"/>
              </a:ext>
            </a:extLst>
          </p:cNvPr>
          <p:cNvSpPr>
            <a:spLocks noGrp="1"/>
          </p:cNvSpPr>
          <p:nvPr>
            <p:ph type="title"/>
          </p:nvPr>
        </p:nvSpPr>
        <p:spPr>
          <a:xfrm>
            <a:off x="3992880" y="205979"/>
            <a:ext cx="4693919" cy="857250"/>
          </a:xfrm>
        </p:spPr>
        <p:txBody>
          <a:bodyPr/>
          <a:lstStyle/>
          <a:p>
            <a:r>
              <a:rPr lang="en-US" dirty="0"/>
              <a:t>Patriarchy</a:t>
            </a:r>
          </a:p>
        </p:txBody>
      </p:sp>
      <p:sp>
        <p:nvSpPr>
          <p:cNvPr id="3" name="TextBox 2">
            <a:extLst>
              <a:ext uri="{FF2B5EF4-FFF2-40B4-BE49-F238E27FC236}">
                <a16:creationId xmlns:a16="http://schemas.microsoft.com/office/drawing/2014/main" id="{186F4744-A3FF-0C82-1818-4F080D09A119}"/>
              </a:ext>
            </a:extLst>
          </p:cNvPr>
          <p:cNvSpPr txBox="1"/>
          <p:nvPr/>
        </p:nvSpPr>
        <p:spPr>
          <a:xfrm>
            <a:off x="3992880" y="1402080"/>
            <a:ext cx="4693919" cy="3108543"/>
          </a:xfrm>
          <a:prstGeom prst="rect">
            <a:avLst/>
          </a:prstGeom>
          <a:noFill/>
        </p:spPr>
        <p:txBody>
          <a:bodyPr wrap="square" rtlCol="0">
            <a:spAutoFit/>
          </a:bodyPr>
          <a:lstStyle/>
          <a:p>
            <a:r>
              <a:rPr lang="en-US" sz="2000" dirty="0"/>
              <a:t>A social organization marked by the supremacy of the father in the clan or family, the legal dependence of wives and children, and the reckoning of descent and inheritance in the male line.</a:t>
            </a:r>
          </a:p>
          <a:p>
            <a:endParaRPr lang="en-US" sz="2000" dirty="0"/>
          </a:p>
          <a:p>
            <a:r>
              <a:rPr lang="en-US" sz="2000" dirty="0"/>
              <a:t>Broadly: Control by men of a disproportionately large share of power.</a:t>
            </a:r>
            <a:endParaRPr lang="en-US" dirty="0"/>
          </a:p>
          <a:p>
            <a:endParaRPr lang="en-US" dirty="0"/>
          </a:p>
          <a:p>
            <a:pPr algn="r"/>
            <a:r>
              <a:rPr lang="en-US" dirty="0"/>
              <a:t>Merriam-Webster Dictionary</a:t>
            </a:r>
          </a:p>
        </p:txBody>
      </p:sp>
    </p:spTree>
    <p:extLst>
      <p:ext uri="{BB962C8B-B14F-4D97-AF65-F5344CB8AC3E}">
        <p14:creationId xmlns:p14="http://schemas.microsoft.com/office/powerpoint/2010/main" val="3724171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Black">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Black .thmx</Template>
  <TotalTime>21460</TotalTime>
  <Words>1555</Words>
  <Application>Microsoft Macintosh PowerPoint</Application>
  <PresentationFormat>On-screen Show (16:9)</PresentationFormat>
  <Paragraphs>130</Paragraphs>
  <Slides>27</Slides>
  <Notes>10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27</vt:i4>
      </vt:variant>
    </vt:vector>
  </HeadingPairs>
  <TitlesOfParts>
    <vt:vector size="31" baseType="lpstr">
      <vt:lpstr>Arial</vt:lpstr>
      <vt:lpstr>Calibri</vt:lpstr>
      <vt:lpstr>Century Schoolbook</vt:lpstr>
      <vt:lpstr>Black</vt:lpstr>
      <vt:lpstr>Being God’s Image</vt:lpstr>
      <vt:lpstr>PowerPoint Presentation</vt:lpstr>
      <vt:lpstr>www.SteppingIntoTheJordan.com</vt:lpstr>
      <vt:lpstr>Direct Link</vt:lpstr>
      <vt:lpstr>PowerPoint Presentation</vt:lpstr>
      <vt:lpstr>Direct Link</vt:lpstr>
      <vt:lpstr>What is Patriarchy?  Gen 27</vt:lpstr>
      <vt:lpstr>PowerPoint Presentation</vt:lpstr>
      <vt:lpstr>Patriarchy</vt:lpstr>
      <vt:lpstr>PowerPoint Presentation</vt:lpstr>
      <vt:lpstr>PowerPoint Presentation</vt:lpstr>
      <vt:lpstr>Families in the Biblical World</vt:lpstr>
      <vt:lpstr>Patriarchy</vt:lpstr>
      <vt:lpstr>The “Beit Av”</vt:lpstr>
      <vt:lpstr>PowerPoint Presentation</vt:lpstr>
      <vt:lpstr>Individual Rights in Ancient World</vt:lpstr>
      <vt:lpstr>Protocol for Fathers of a Household</vt:lpstr>
      <vt:lpstr>Protocol for Mothers of a Household</vt:lpstr>
      <vt:lpstr>Rebekah</vt:lpstr>
      <vt:lpstr>Rebekah</vt:lpstr>
      <vt:lpstr>Rebekah</vt:lpstr>
      <vt:lpstr>Rebekah</vt:lpstr>
      <vt:lpstr>Rebekah</vt:lpstr>
      <vt:lpstr>Rebekah</vt:lpstr>
      <vt:lpstr>PowerPoint Presentation</vt:lpstr>
      <vt:lpstr>Summary</vt:lpstr>
      <vt:lpstr>Next Week</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Last Supper</dc:title>
  <dc:creator>Rob Kranz</dc:creator>
  <cp:lastModifiedBy>Rob Kranz</cp:lastModifiedBy>
  <cp:revision>1069</cp:revision>
  <cp:lastPrinted>2023-01-29T03:14:22Z</cp:lastPrinted>
  <dcterms:created xsi:type="dcterms:W3CDTF">2014-10-04T23:26:39Z</dcterms:created>
  <dcterms:modified xsi:type="dcterms:W3CDTF">2024-03-10T13:27:56Z</dcterms:modified>
</cp:coreProperties>
</file>