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649" r:id="rId2"/>
    <p:sldId id="1125" r:id="rId3"/>
    <p:sldId id="1127" r:id="rId4"/>
    <p:sldId id="1128" r:id="rId5"/>
    <p:sldId id="793" r:id="rId6"/>
    <p:sldId id="796" r:id="rId7"/>
    <p:sldId id="1129" r:id="rId8"/>
    <p:sldId id="1131" r:id="rId9"/>
    <p:sldId id="1132" r:id="rId10"/>
    <p:sldId id="1134" r:id="rId11"/>
    <p:sldId id="1133" r:id="rId12"/>
    <p:sldId id="1135" r:id="rId13"/>
    <p:sldId id="1136" r:id="rId14"/>
    <p:sldId id="1137" r:id="rId15"/>
    <p:sldId id="1139" r:id="rId16"/>
    <p:sldId id="1138" r:id="rId17"/>
    <p:sldId id="1140" r:id="rId18"/>
    <p:sldId id="1141" r:id="rId19"/>
    <p:sldId id="1142" r:id="rId20"/>
    <p:sldId id="1143" r:id="rId21"/>
    <p:sldId id="1144" r:id="rId22"/>
    <p:sldId id="1145" r:id="rId23"/>
    <p:sldId id="1146" r:id="rId24"/>
    <p:sldId id="1148" r:id="rId25"/>
    <p:sldId id="1147" r:id="rId26"/>
    <p:sldId id="1149" r:id="rId27"/>
    <p:sldId id="814" r:id="rId28"/>
    <p:sldId id="844" r:id="rId2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56"/>
    <p:restoredTop sz="92715"/>
  </p:normalViewPr>
  <p:slideViewPr>
    <p:cSldViewPr snapToGrid="0" snapToObjects="1">
      <p:cViewPr varScale="1">
        <p:scale>
          <a:sx n="126" d="100"/>
          <a:sy n="126" d="100"/>
        </p:scale>
        <p:origin x="200" y="296"/>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9/10/23</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9/10/23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48854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6</a:t>
            </a:fld>
            <a:endParaRPr lang="en-US"/>
          </a:p>
        </p:txBody>
      </p:sp>
    </p:spTree>
    <p:extLst>
      <p:ext uri="{BB962C8B-B14F-4D97-AF65-F5344CB8AC3E}">
        <p14:creationId xmlns:p14="http://schemas.microsoft.com/office/powerpoint/2010/main" val="283409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8</a:t>
            </a:fld>
            <a:endParaRPr lang="en-US"/>
          </a:p>
        </p:txBody>
      </p:sp>
    </p:spTree>
    <p:extLst>
      <p:ext uri="{BB962C8B-B14F-4D97-AF65-F5344CB8AC3E}">
        <p14:creationId xmlns:p14="http://schemas.microsoft.com/office/powerpoint/2010/main" val="169234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11</a:t>
            </a:fld>
            <a:endParaRPr lang="en-US"/>
          </a:p>
        </p:txBody>
      </p:sp>
    </p:spTree>
    <p:extLst>
      <p:ext uri="{BB962C8B-B14F-4D97-AF65-F5344CB8AC3E}">
        <p14:creationId xmlns:p14="http://schemas.microsoft.com/office/powerpoint/2010/main" val="110947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19</a:t>
            </a:fld>
            <a:endParaRPr lang="en-US"/>
          </a:p>
        </p:txBody>
      </p:sp>
    </p:spTree>
    <p:extLst>
      <p:ext uri="{BB962C8B-B14F-4D97-AF65-F5344CB8AC3E}">
        <p14:creationId xmlns:p14="http://schemas.microsoft.com/office/powerpoint/2010/main" val="1516627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992548-776D-4B47-A5A7-7DDB6EE87121}"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992548-776D-4B47-A5A7-7DDB6EE87121}"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992548-776D-4B47-A5A7-7DDB6EE87121}" type="datetimeFigureOut">
              <a:rPr lang="en-US" smtClean="0"/>
              <a:t>9/10/23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92548-776D-4B47-A5A7-7DDB6EE87121}" type="datetimeFigureOut">
              <a:rPr lang="en-US" smtClean="0"/>
              <a:t>9/10/23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92548-776D-4B47-A5A7-7DDB6EE87121}" type="datetimeFigureOut">
              <a:rPr lang="en-US" smtClean="0"/>
              <a:t>9/10/23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92548-776D-4B47-A5A7-7DDB6EE87121}" type="datetimeFigureOut">
              <a:rPr lang="en-US" smtClean="0"/>
              <a:t>9/10/23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9/10/23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9/10/23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992548-776D-4B47-A5A7-7DDB6EE87121}" type="datetimeFigureOut">
              <a:rPr lang="en-US" smtClean="0"/>
              <a:t>9/10/23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D55B8-9D57-E980-6980-B4AAAC98A9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9144000" cy="5143348"/>
          </a:xfrm>
          <a:prstGeom prst="rect">
            <a:avLst/>
          </a:prstGeom>
        </p:spPr>
      </p:pic>
      <p:sp>
        <p:nvSpPr>
          <p:cNvPr id="4" name="Title 3"/>
          <p:cNvSpPr>
            <a:spLocks noGrp="1"/>
          </p:cNvSpPr>
          <p:nvPr>
            <p:ph type="ctrTitle"/>
          </p:nvPr>
        </p:nvSpPr>
        <p:spPr>
          <a:xfrm>
            <a:off x="685800" y="12859"/>
            <a:ext cx="7772400" cy="1102519"/>
          </a:xfrm>
        </p:spPr>
        <p:txBody>
          <a:bodyPr>
            <a:normAutofit/>
          </a:bodyPr>
          <a:lstStyle/>
          <a:p>
            <a:r>
              <a:rPr lang="en-US" sz="6000" dirty="0">
                <a:effectLst>
                  <a:outerShdw blurRad="50800" dist="38100" algn="l" rotWithShape="0">
                    <a:prstClr val="black">
                      <a:alpha val="40000"/>
                    </a:prstClr>
                  </a:outerShdw>
                </a:effectLst>
              </a:rPr>
              <a:t>Ancient Insights</a:t>
            </a:r>
          </a:p>
        </p:txBody>
      </p:sp>
      <p:sp>
        <p:nvSpPr>
          <p:cNvPr id="5" name="Subtitle 4"/>
          <p:cNvSpPr>
            <a:spLocks noGrp="1"/>
          </p:cNvSpPr>
          <p:nvPr>
            <p:ph type="subTitle" idx="1"/>
          </p:nvPr>
        </p:nvSpPr>
        <p:spPr>
          <a:xfrm>
            <a:off x="0" y="881698"/>
            <a:ext cx="9144000"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The Cultural Context of Jesus’s Teachings</a:t>
            </a:r>
          </a:p>
        </p:txBody>
      </p:sp>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Later Prophecy about Elijah</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178560"/>
            <a:ext cx="8229600" cy="2523768"/>
          </a:xfrm>
          <a:prstGeom prst="rect">
            <a:avLst/>
          </a:prstGeom>
          <a:noFill/>
        </p:spPr>
        <p:txBody>
          <a:bodyPr wrap="square" rtlCol="0">
            <a:spAutoFit/>
          </a:bodyPr>
          <a:lstStyle/>
          <a:p>
            <a:r>
              <a:rPr lang="en-US" sz="2000" dirty="0"/>
              <a:t>Remember the teaching of my servant Moses, the statutes and ordinances that I commanded him at Horeb for all Israel.</a:t>
            </a:r>
          </a:p>
          <a:p>
            <a:endParaRPr lang="en-US" sz="2000" dirty="0"/>
          </a:p>
          <a:p>
            <a:r>
              <a:rPr lang="en-US" sz="2000" dirty="0"/>
              <a:t>Lo, I will send you the prophet Elijah before the great and terrible day of the LORD comes. He will turn the hearts of parents to their children and the hearts of children to their parents, so that I will not come and strike the land with a curse. </a:t>
            </a:r>
            <a:endParaRPr lang="en-US" sz="1400" dirty="0"/>
          </a:p>
          <a:p>
            <a:pPr algn="r"/>
            <a:r>
              <a:rPr lang="en-US" dirty="0"/>
              <a:t>Mal 4:4–6</a:t>
            </a:r>
            <a:endParaRPr lang="en-US" sz="1400" dirty="0"/>
          </a:p>
        </p:txBody>
      </p:sp>
      <p:sp>
        <p:nvSpPr>
          <p:cNvPr id="4" name="TextBox 3">
            <a:extLst>
              <a:ext uri="{FF2B5EF4-FFF2-40B4-BE49-F238E27FC236}">
                <a16:creationId xmlns:a16="http://schemas.microsoft.com/office/drawing/2014/main" id="{D6E6FC69-7B57-65C0-AF37-4ABAB7712AC3}"/>
              </a:ext>
            </a:extLst>
          </p:cNvPr>
          <p:cNvSpPr txBox="1"/>
          <p:nvPr/>
        </p:nvSpPr>
        <p:spPr>
          <a:xfrm>
            <a:off x="2571267" y="3606800"/>
            <a:ext cx="4186211" cy="584775"/>
          </a:xfrm>
          <a:prstGeom prst="rect">
            <a:avLst/>
          </a:prstGeom>
          <a:noFill/>
        </p:spPr>
        <p:txBody>
          <a:bodyPr wrap="none" rtlCol="0">
            <a:spAutoFit/>
          </a:bodyPr>
          <a:lstStyle/>
          <a:p>
            <a:pPr algn="ctr"/>
            <a:r>
              <a:rPr lang="en-US" sz="3200" dirty="0"/>
              <a:t>When will Elijah return?</a:t>
            </a:r>
          </a:p>
        </p:txBody>
      </p:sp>
      <p:sp>
        <p:nvSpPr>
          <p:cNvPr id="5" name="TextBox 4">
            <a:extLst>
              <a:ext uri="{FF2B5EF4-FFF2-40B4-BE49-F238E27FC236}">
                <a16:creationId xmlns:a16="http://schemas.microsoft.com/office/drawing/2014/main" id="{BE0D6273-DD56-0F0D-51F4-4AE335D8A489}"/>
              </a:ext>
            </a:extLst>
          </p:cNvPr>
          <p:cNvSpPr txBox="1"/>
          <p:nvPr/>
        </p:nvSpPr>
        <p:spPr>
          <a:xfrm>
            <a:off x="3165698" y="4191575"/>
            <a:ext cx="2997360" cy="584775"/>
          </a:xfrm>
          <a:prstGeom prst="rect">
            <a:avLst/>
          </a:prstGeom>
          <a:noFill/>
        </p:spPr>
        <p:txBody>
          <a:bodyPr wrap="none" rtlCol="0">
            <a:spAutoFit/>
          </a:bodyPr>
          <a:lstStyle/>
          <a:p>
            <a:pPr algn="ctr"/>
            <a:r>
              <a:rPr lang="en-US" sz="3200" dirty="0"/>
              <a:t>What will he do?</a:t>
            </a:r>
          </a:p>
        </p:txBody>
      </p:sp>
    </p:spTree>
    <p:extLst>
      <p:ext uri="{BB962C8B-B14F-4D97-AF65-F5344CB8AC3E}">
        <p14:creationId xmlns:p14="http://schemas.microsoft.com/office/powerpoint/2010/main" val="249405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1C90B0-6DEC-454C-2309-B789B72E14C2}"/>
              </a:ext>
            </a:extLst>
          </p:cNvPr>
          <p:cNvSpPr>
            <a:spLocks noGrp="1"/>
          </p:cNvSpPr>
          <p:nvPr>
            <p:ph sz="half" idx="2"/>
          </p:nvPr>
        </p:nvSpPr>
        <p:spPr>
          <a:xfrm>
            <a:off x="4023360" y="1200151"/>
            <a:ext cx="4663440" cy="3394472"/>
          </a:xfrm>
        </p:spPr>
        <p:txBody>
          <a:bodyPr>
            <a:normAutofit/>
          </a:bodyPr>
          <a:lstStyle/>
          <a:p>
            <a:r>
              <a:rPr lang="en-US" dirty="0"/>
              <a:t>Zealous for the LORD.</a:t>
            </a:r>
          </a:p>
          <a:p>
            <a:r>
              <a:rPr lang="en-US" dirty="0"/>
              <a:t>Didn’t Die.</a:t>
            </a:r>
          </a:p>
          <a:p>
            <a:r>
              <a:rPr lang="en-US" dirty="0"/>
              <a:t>He’s coming back.</a:t>
            </a:r>
          </a:p>
          <a:p>
            <a:r>
              <a:rPr lang="en-US" dirty="0"/>
              <a:t>Helps restore Israel.</a:t>
            </a:r>
          </a:p>
          <a:p>
            <a:r>
              <a:rPr lang="en-US" dirty="0"/>
              <a:t>Saves Israel from the</a:t>
            </a:r>
            <a:br>
              <a:rPr lang="en-US" dirty="0"/>
            </a:br>
            <a:r>
              <a:rPr lang="en-US" dirty="0"/>
              <a:t>Day of the LORD</a:t>
            </a:r>
          </a:p>
        </p:txBody>
      </p:sp>
      <p:pic>
        <p:nvPicPr>
          <p:cNvPr id="7" name="Picture 6">
            <a:extLst>
              <a:ext uri="{FF2B5EF4-FFF2-40B4-BE49-F238E27FC236}">
                <a16:creationId xmlns:a16="http://schemas.microsoft.com/office/drawing/2014/main" id="{84DEA935-AF69-CB48-7E1B-A9100CE802F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3429000" cy="5143500"/>
          </a:xfrm>
          <a:prstGeom prst="rect">
            <a:avLst/>
          </a:prstGeom>
        </p:spPr>
      </p:pic>
      <p:sp>
        <p:nvSpPr>
          <p:cNvPr id="2" name="Title 1">
            <a:extLst>
              <a:ext uri="{FF2B5EF4-FFF2-40B4-BE49-F238E27FC236}">
                <a16:creationId xmlns:a16="http://schemas.microsoft.com/office/drawing/2014/main" id="{BFDA3005-382F-5CAE-2096-B249E20F6B78}"/>
              </a:ext>
            </a:extLst>
          </p:cNvPr>
          <p:cNvSpPr>
            <a:spLocks noGrp="1"/>
          </p:cNvSpPr>
          <p:nvPr>
            <p:ph type="title"/>
          </p:nvPr>
        </p:nvSpPr>
        <p:spPr>
          <a:xfrm>
            <a:off x="3708400" y="205979"/>
            <a:ext cx="4978400" cy="857250"/>
          </a:xfrm>
        </p:spPr>
        <p:txBody>
          <a:bodyPr>
            <a:normAutofit fontScale="90000"/>
          </a:bodyPr>
          <a:lstStyle/>
          <a:p>
            <a:r>
              <a:rPr lang="en-US" sz="3600" dirty="0"/>
              <a:t>What’s Special about Elijah?</a:t>
            </a:r>
            <a:endParaRPr lang="en-US" dirty="0"/>
          </a:p>
        </p:txBody>
      </p:sp>
    </p:spTree>
    <p:extLst>
      <p:ext uri="{BB962C8B-B14F-4D97-AF65-F5344CB8AC3E}">
        <p14:creationId xmlns:p14="http://schemas.microsoft.com/office/powerpoint/2010/main" val="210082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4BCBD3-3F56-F3D2-9AD7-D832C3571BA0}"/>
              </a:ext>
            </a:extLst>
          </p:cNvPr>
          <p:cNvSpPr txBox="1"/>
          <p:nvPr/>
        </p:nvSpPr>
        <p:spPr>
          <a:xfrm>
            <a:off x="863600" y="1127760"/>
            <a:ext cx="7416800" cy="1200329"/>
          </a:xfrm>
          <a:prstGeom prst="rect">
            <a:avLst/>
          </a:prstGeom>
          <a:noFill/>
        </p:spPr>
        <p:txBody>
          <a:bodyPr wrap="square" rtlCol="0">
            <a:spAutoFit/>
          </a:bodyPr>
          <a:lstStyle/>
          <a:p>
            <a:pPr algn="ctr"/>
            <a:r>
              <a:rPr lang="en-US" sz="3600" dirty="0"/>
              <a:t>How was Elijah viewed in</a:t>
            </a:r>
            <a:br>
              <a:rPr lang="en-US" sz="3600" dirty="0"/>
            </a:br>
            <a:r>
              <a:rPr lang="en-US" sz="3600" dirty="0"/>
              <a:t>Second Temple/Rabbinic Judaism?</a:t>
            </a:r>
          </a:p>
        </p:txBody>
      </p:sp>
      <p:sp>
        <p:nvSpPr>
          <p:cNvPr id="3" name="TextBox 2">
            <a:extLst>
              <a:ext uri="{FF2B5EF4-FFF2-40B4-BE49-F238E27FC236}">
                <a16:creationId xmlns:a16="http://schemas.microsoft.com/office/drawing/2014/main" id="{E06E7162-C6A4-0F8E-4EB4-90E1C491FC02}"/>
              </a:ext>
            </a:extLst>
          </p:cNvPr>
          <p:cNvSpPr txBox="1"/>
          <p:nvPr/>
        </p:nvSpPr>
        <p:spPr>
          <a:xfrm>
            <a:off x="863600" y="2815411"/>
            <a:ext cx="7416800" cy="646331"/>
          </a:xfrm>
          <a:prstGeom prst="rect">
            <a:avLst/>
          </a:prstGeom>
          <a:noFill/>
        </p:spPr>
        <p:txBody>
          <a:bodyPr wrap="square" rtlCol="0">
            <a:spAutoFit/>
          </a:bodyPr>
          <a:lstStyle/>
          <a:p>
            <a:pPr algn="ctr"/>
            <a:r>
              <a:rPr lang="en-US" sz="3600" dirty="0"/>
              <a:t>Elijah comes back...a lot.</a:t>
            </a:r>
          </a:p>
        </p:txBody>
      </p:sp>
      <p:sp>
        <p:nvSpPr>
          <p:cNvPr id="4" name="Rectangle 3">
            <a:extLst>
              <a:ext uri="{FF2B5EF4-FFF2-40B4-BE49-F238E27FC236}">
                <a16:creationId xmlns:a16="http://schemas.microsoft.com/office/drawing/2014/main" id="{0F86B9E0-D6A2-4591-9FEC-799F12F9A030}"/>
              </a:ext>
            </a:extLst>
          </p:cNvPr>
          <p:cNvSpPr/>
          <p:nvPr/>
        </p:nvSpPr>
        <p:spPr>
          <a:xfrm>
            <a:off x="5913120" y="2905760"/>
            <a:ext cx="1107440" cy="555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indefinite"/>
                                        <p:tgtEl>
                                          <p:spTgt spid="4"/>
                                        </p:tgtEl>
                                        <p:attrNameLst>
                                          <p:attrName>style.opacity</p:attrName>
                                        </p:attrNameLst>
                                      </p:cBhvr>
                                      <p:to>
                                        <p:strVal val="0"/>
                                      </p:to>
                                    </p:set>
                                    <p:animEffect filter="image" prLst="opacity: 0">
                                      <p:cBhvr rctx="IE">
                                        <p:cTn id="12"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Elijah is Phinehas</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225789"/>
            <a:ext cx="8229600" cy="2662267"/>
          </a:xfrm>
          <a:prstGeom prst="rect">
            <a:avLst/>
          </a:prstGeom>
          <a:noFill/>
        </p:spPr>
        <p:txBody>
          <a:bodyPr wrap="square" rtlCol="0">
            <a:spAutoFit/>
          </a:bodyPr>
          <a:lstStyle/>
          <a:p>
            <a:r>
              <a:rPr lang="en-US" sz="2000" dirty="0"/>
              <a:t>Rabbi </a:t>
            </a:r>
            <a:r>
              <a:rPr lang="en-US" sz="2000" dirty="0" err="1"/>
              <a:t>Shim’on</a:t>
            </a:r>
            <a:r>
              <a:rPr lang="en-US" sz="2000" dirty="0"/>
              <a:t> Ben </a:t>
            </a:r>
            <a:r>
              <a:rPr lang="en-US" sz="2000" dirty="0" err="1"/>
              <a:t>Lakish</a:t>
            </a:r>
            <a:r>
              <a:rPr lang="en-US" sz="2000" dirty="0"/>
              <a:t> taught: Phinehas is Elijah. The Holy One, Blessed Be He, said to him: “Just as you brought peace between me and the Children of Israel, so too in the future will you bring peace between us. As it is written: “Behold, I will send you Elijah the prophet before the coming of the awesome and fearful day of the LORD. He shall reconcile parents with children and children with their parents, so that, when I come, I do not strike the whole land with utter destruction.</a:t>
            </a:r>
            <a:endParaRPr lang="en-US" dirty="0"/>
          </a:p>
          <a:p>
            <a:endParaRPr lang="en-US" sz="1100" dirty="0"/>
          </a:p>
          <a:p>
            <a:pPr algn="r"/>
            <a:r>
              <a:rPr lang="en-US" sz="1600" dirty="0"/>
              <a:t>Midrash </a:t>
            </a:r>
            <a:r>
              <a:rPr lang="en-US" sz="1600" dirty="0" err="1"/>
              <a:t>Agaddah</a:t>
            </a:r>
            <a:r>
              <a:rPr lang="en-US" sz="1600" dirty="0"/>
              <a:t> (Buber) Parashat </a:t>
            </a:r>
            <a:r>
              <a:rPr lang="en-US" sz="1600" dirty="0" err="1"/>
              <a:t>Pinchas</a:t>
            </a:r>
            <a:r>
              <a:rPr lang="en-US" sz="1600" dirty="0"/>
              <a:t> 25</a:t>
            </a:r>
            <a:endParaRPr lang="en-US" sz="1100" dirty="0"/>
          </a:p>
        </p:txBody>
      </p:sp>
      <p:sp>
        <p:nvSpPr>
          <p:cNvPr id="4" name="TextBox 3">
            <a:extLst>
              <a:ext uri="{FF2B5EF4-FFF2-40B4-BE49-F238E27FC236}">
                <a16:creationId xmlns:a16="http://schemas.microsoft.com/office/drawing/2014/main" id="{B20EA7ED-4A95-D612-9C5D-A02CB6E2941A}"/>
              </a:ext>
            </a:extLst>
          </p:cNvPr>
          <p:cNvSpPr txBox="1"/>
          <p:nvPr/>
        </p:nvSpPr>
        <p:spPr>
          <a:xfrm>
            <a:off x="563145" y="4260176"/>
            <a:ext cx="8017709" cy="523220"/>
          </a:xfrm>
          <a:prstGeom prst="rect">
            <a:avLst/>
          </a:prstGeom>
          <a:noFill/>
        </p:spPr>
        <p:txBody>
          <a:bodyPr wrap="none" rtlCol="0">
            <a:spAutoFit/>
          </a:bodyPr>
          <a:lstStyle/>
          <a:p>
            <a:pPr algn="ctr"/>
            <a:r>
              <a:rPr lang="en-US" sz="2800" dirty="0"/>
              <a:t>How does Rabbi </a:t>
            </a:r>
            <a:r>
              <a:rPr lang="en-US" sz="2800" dirty="0" err="1"/>
              <a:t>Shim’on</a:t>
            </a:r>
            <a:r>
              <a:rPr lang="en-US" sz="2800" dirty="0"/>
              <a:t> Ben </a:t>
            </a:r>
            <a:r>
              <a:rPr lang="en-US" sz="2800" dirty="0" err="1"/>
              <a:t>Lakish</a:t>
            </a:r>
            <a:r>
              <a:rPr lang="en-US" sz="2800" dirty="0"/>
              <a:t> justify this claim?</a:t>
            </a:r>
          </a:p>
        </p:txBody>
      </p:sp>
    </p:spTree>
    <p:extLst>
      <p:ext uri="{BB962C8B-B14F-4D97-AF65-F5344CB8AC3E}">
        <p14:creationId xmlns:p14="http://schemas.microsoft.com/office/powerpoint/2010/main" val="176991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Phinehas</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032749"/>
            <a:ext cx="8229600" cy="3677930"/>
          </a:xfrm>
          <a:prstGeom prst="rect">
            <a:avLst/>
          </a:prstGeom>
          <a:noFill/>
        </p:spPr>
        <p:txBody>
          <a:bodyPr wrap="square" rtlCol="0">
            <a:spAutoFit/>
          </a:bodyPr>
          <a:lstStyle/>
          <a:p>
            <a:r>
              <a:rPr lang="en-US" sz="1600" dirty="0"/>
              <a:t>Just then one of the Israelites came and brought a Midianite woman into his family, in the sight of Moses and in the sight of the whole congregation of the Israelites, while they were weeping at the entrance of the tent of meeting. When Phinehas son of Eleazar, son of Aaron the priest, saw it, he got up and left the congregation. Taking a spear in his hand, he went after the Israelite man into the tent, and pierced the two of them, the Israelite and the woman, through the belly. So the plague was stopped among the people of Israel. Nevertheless those that died by the plague were twenty-four thousand.</a:t>
            </a:r>
          </a:p>
          <a:p>
            <a:endParaRPr lang="en-US" sz="1600" dirty="0"/>
          </a:p>
          <a:p>
            <a:r>
              <a:rPr lang="en-US" sz="1600" dirty="0"/>
              <a:t>The LORD spoke to Moses, saying: “</a:t>
            </a:r>
            <a:r>
              <a:rPr lang="en-US" sz="1600" dirty="0">
                <a:solidFill>
                  <a:srgbClr val="FFFF00"/>
                </a:solidFill>
              </a:rPr>
              <a:t>Phinehas son of Eleazar, son of Aaron the priest, has turned back my wrath from the Israelites by manifesting such zeal among them on my behalf that in my jealousy I did not consume the Israelites.</a:t>
            </a:r>
            <a:r>
              <a:rPr lang="en-US" sz="1600" dirty="0"/>
              <a:t> Therefore say, ‘I hereby grant him my covenant of peace. It shall be for him and for his descendants after him a covenant of perpetual priesthood, </a:t>
            </a:r>
            <a:r>
              <a:rPr lang="en-US" sz="1600" dirty="0">
                <a:solidFill>
                  <a:srgbClr val="FFFF00"/>
                </a:solidFill>
              </a:rPr>
              <a:t>because he was zealous for his God</a:t>
            </a:r>
            <a:r>
              <a:rPr lang="en-US" sz="1600" dirty="0"/>
              <a:t>, and made atonement for the Israelites.’”</a:t>
            </a:r>
            <a:endParaRPr lang="en-US" sz="1100" dirty="0"/>
          </a:p>
          <a:p>
            <a:endParaRPr lang="en-US" sz="1100" dirty="0"/>
          </a:p>
          <a:p>
            <a:pPr algn="r"/>
            <a:r>
              <a:rPr lang="en-US" sz="1600" dirty="0"/>
              <a:t>Num 25:6–13</a:t>
            </a:r>
            <a:endParaRPr lang="en-US" sz="1100" dirty="0"/>
          </a:p>
        </p:txBody>
      </p:sp>
    </p:spTree>
    <p:extLst>
      <p:ext uri="{BB962C8B-B14F-4D97-AF65-F5344CB8AC3E}">
        <p14:creationId xmlns:p14="http://schemas.microsoft.com/office/powerpoint/2010/main" val="713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Elijah in Esther </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205469"/>
            <a:ext cx="8229600" cy="2769989"/>
          </a:xfrm>
          <a:prstGeom prst="rect">
            <a:avLst/>
          </a:prstGeom>
          <a:noFill/>
        </p:spPr>
        <p:txBody>
          <a:bodyPr wrap="square" rtlCol="0">
            <a:spAutoFit/>
          </a:bodyPr>
          <a:lstStyle/>
          <a:p>
            <a:r>
              <a:rPr lang="en-US" sz="2800" dirty="0"/>
              <a:t>What did Elijah—may he be remembered for good—do? He appeared as </a:t>
            </a:r>
            <a:r>
              <a:rPr lang="en-US" sz="2800" dirty="0" err="1"/>
              <a:t>Harbona</a:t>
            </a:r>
            <a:r>
              <a:rPr lang="en-US" sz="2800" dirty="0"/>
              <a:t> and said to the king: “And what is more, a gallows stake is standing in Haman’s house, 50 cubits high, which Haman made for Mordecai—the man whose words saved the king!</a:t>
            </a:r>
          </a:p>
          <a:p>
            <a:endParaRPr lang="en-US" sz="1400" dirty="0"/>
          </a:p>
          <a:p>
            <a:pPr algn="r"/>
            <a:r>
              <a:rPr lang="en-US" sz="2000" dirty="0"/>
              <a:t>Esther Rabbah 10</a:t>
            </a:r>
            <a:endParaRPr lang="en-US" sz="1400" dirty="0"/>
          </a:p>
        </p:txBody>
      </p:sp>
    </p:spTree>
    <p:extLst>
      <p:ext uri="{BB962C8B-B14F-4D97-AF65-F5344CB8AC3E}">
        <p14:creationId xmlns:p14="http://schemas.microsoft.com/office/powerpoint/2010/main" val="91865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Elijah in Esther </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941309"/>
            <a:ext cx="8229600" cy="3831818"/>
          </a:xfrm>
          <a:prstGeom prst="rect">
            <a:avLst/>
          </a:prstGeom>
          <a:noFill/>
        </p:spPr>
        <p:txBody>
          <a:bodyPr wrap="square" rtlCol="0">
            <a:spAutoFit/>
          </a:bodyPr>
          <a:lstStyle/>
          <a:p>
            <a:r>
              <a:rPr lang="en-US" dirty="0"/>
              <a:t>Esther said, “A foe and enemy, this wicked Haman!” Then Haman was terrified before the king and the queen. The king rose from the feast in wrath and went into the palace garden, but Haman stayed to beg his life from Queen Esther, for he saw that the king had determined to destroy him. When the king returned from the palace garden to the banquet hall, Haman had thrown himself on the couch where Esther was reclining; and the king said, “Will he even assault the queen in my presence, in my own house?” As the words left the mouth of the king, they covered Haman’s face. </a:t>
            </a:r>
            <a:r>
              <a:rPr lang="en-US" dirty="0">
                <a:solidFill>
                  <a:srgbClr val="FFFF00"/>
                </a:solidFill>
              </a:rPr>
              <a:t>Then </a:t>
            </a:r>
            <a:r>
              <a:rPr lang="en-US" dirty="0" err="1">
                <a:solidFill>
                  <a:srgbClr val="FFFF00"/>
                </a:solidFill>
              </a:rPr>
              <a:t>Harbona</a:t>
            </a:r>
            <a:r>
              <a:rPr lang="en-US" dirty="0">
                <a:solidFill>
                  <a:srgbClr val="FFFF00"/>
                </a:solidFill>
              </a:rPr>
              <a:t>, one of the eunuchs in attendance on the king, said, “Look, the very gallows that Haman has prepared for Mordecai, whose word saved the king, stands at Haman’s house, fifty cubits high.”</a:t>
            </a:r>
            <a:r>
              <a:rPr lang="en-US" dirty="0"/>
              <a:t> And the king said, “Hang him on that.” So they hanged Haman on the gallows that he had prepared for Mordecai. Then the anger of the king abated.</a:t>
            </a:r>
            <a:endParaRPr lang="en-US" sz="1600" dirty="0"/>
          </a:p>
          <a:p>
            <a:endParaRPr lang="en-US" sz="1050" dirty="0"/>
          </a:p>
          <a:p>
            <a:pPr algn="r"/>
            <a:r>
              <a:rPr lang="en-US" sz="1400" dirty="0"/>
              <a:t>Esther 7:6–10</a:t>
            </a:r>
            <a:endParaRPr lang="en-US" sz="1050" dirty="0"/>
          </a:p>
        </p:txBody>
      </p:sp>
      <p:sp>
        <p:nvSpPr>
          <p:cNvPr id="4" name="TextBox 3">
            <a:extLst>
              <a:ext uri="{FF2B5EF4-FFF2-40B4-BE49-F238E27FC236}">
                <a16:creationId xmlns:a16="http://schemas.microsoft.com/office/drawing/2014/main" id="{A924EB25-9135-6559-6A61-FF487D1101F9}"/>
              </a:ext>
            </a:extLst>
          </p:cNvPr>
          <p:cNvSpPr txBox="1"/>
          <p:nvPr/>
        </p:nvSpPr>
        <p:spPr>
          <a:xfrm>
            <a:off x="1352029" y="4575136"/>
            <a:ext cx="6439968" cy="461665"/>
          </a:xfrm>
          <a:prstGeom prst="rect">
            <a:avLst/>
          </a:prstGeom>
          <a:noFill/>
        </p:spPr>
        <p:txBody>
          <a:bodyPr wrap="none" rtlCol="0">
            <a:spAutoFit/>
          </a:bodyPr>
          <a:lstStyle/>
          <a:p>
            <a:pPr algn="ctr"/>
            <a:r>
              <a:rPr lang="en-US" sz="2400" dirty="0"/>
              <a:t>In this rabbinic view, what does Elijah accomplish?</a:t>
            </a:r>
          </a:p>
        </p:txBody>
      </p:sp>
    </p:spTree>
    <p:extLst>
      <p:ext uri="{BB962C8B-B14F-4D97-AF65-F5344CB8AC3E}">
        <p14:creationId xmlns:p14="http://schemas.microsoft.com/office/powerpoint/2010/main" val="226702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Elijah and Rabbi </a:t>
            </a:r>
            <a:r>
              <a:rPr lang="en-US" dirty="0" err="1"/>
              <a:t>Akiva</a:t>
            </a:r>
            <a:endParaRPr lang="en-US" dirty="0"/>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012429"/>
            <a:ext cx="8229600" cy="3670236"/>
          </a:xfrm>
          <a:prstGeom prst="rect">
            <a:avLst/>
          </a:prstGeom>
          <a:noFill/>
        </p:spPr>
        <p:txBody>
          <a:bodyPr wrap="square" rtlCol="0">
            <a:spAutoFit/>
          </a:bodyPr>
          <a:lstStyle/>
          <a:p>
            <a:r>
              <a:rPr lang="en-US" sz="1600" dirty="0"/>
              <a:t>The daughter of </a:t>
            </a:r>
            <a:r>
              <a:rPr lang="en-US" sz="1600" dirty="0" err="1"/>
              <a:t>Kalba</a:t>
            </a:r>
            <a:r>
              <a:rPr lang="en-US" sz="1600" dirty="0"/>
              <a:t> </a:t>
            </a:r>
            <a:r>
              <a:rPr lang="en-US" sz="1600" dirty="0" err="1"/>
              <a:t>Savua</a:t>
            </a:r>
            <a:r>
              <a:rPr lang="en-US" sz="1600" dirty="0"/>
              <a:t> betrothed herself to Rabbi </a:t>
            </a:r>
            <a:r>
              <a:rPr lang="en-US" sz="1600" dirty="0" err="1"/>
              <a:t>Akiva</a:t>
            </a:r>
            <a:r>
              <a:rPr lang="en-US" sz="1600" dirty="0"/>
              <a:t>. When her father heard what had happened, he vowed that his daughter would not benefit at all from his property. She then went and married him in winter. The newlywed couple slept on straw in a barn, and </a:t>
            </a:r>
            <a:r>
              <a:rPr lang="en-US" sz="1600" dirty="0" err="1"/>
              <a:t>Akiva</a:t>
            </a:r>
            <a:r>
              <a:rPr lang="en-US" sz="1600" dirty="0"/>
              <a:t> had to pick out the straw from his wife’s hair. He said to her, “If only I could afford it, I would present you with a Jerusalem of Gold.”</a:t>
            </a:r>
            <a:r>
              <a:rPr lang="en-US" sz="1600" dirty="0">
                <a:solidFill>
                  <a:srgbClr val="FFFF00"/>
                </a:solidFill>
              </a:rPr>
              <a:t> That evening, Elijah the prophet came to them in the guise of a mortal, and cried out at the door, “Give me some straw, for my wife is about to give birth and I have nothing for her to lie on.”</a:t>
            </a:r>
            <a:r>
              <a:rPr lang="en-US" sz="1600" dirty="0"/>
              <a:t> “See!” </a:t>
            </a:r>
            <a:r>
              <a:rPr lang="en-US" sz="1600" dirty="0" err="1"/>
              <a:t>Akiva</a:t>
            </a:r>
            <a:r>
              <a:rPr lang="en-US" sz="1600" dirty="0"/>
              <a:t> observed to his wife, “there is a man who lacks even straw!” She counseled him, “Go and become a scholar.” So he left her, and spent 12 years studying under Rabbi Eliezer ben Hyrcanus and Rabbi Yehoshua ben </a:t>
            </a:r>
            <a:r>
              <a:rPr lang="en-US" sz="1600" dirty="0" err="1"/>
              <a:t>Channaniyah</a:t>
            </a:r>
            <a:r>
              <a:rPr lang="en-US" sz="1600" dirty="0"/>
              <a:t>...</a:t>
            </a:r>
          </a:p>
          <a:p>
            <a:endParaRPr lang="en-US" sz="1600" dirty="0"/>
          </a:p>
          <a:p>
            <a:r>
              <a:rPr lang="en-US" sz="1600" dirty="0"/>
              <a:t>When he returned home, he had with him 24,000 disciples. Everyone flocked to meet him, including his wife...When she went to see him, his disciples wished to repulse her. “Make way for her,” he told them, “for what is mine and yours is truly hers.”</a:t>
            </a:r>
          </a:p>
          <a:p>
            <a:endParaRPr lang="en-US" sz="1050" dirty="0"/>
          </a:p>
          <a:p>
            <a:pPr algn="r"/>
            <a:r>
              <a:rPr lang="en-US" sz="1400" dirty="0" err="1"/>
              <a:t>Nedarim</a:t>
            </a:r>
            <a:r>
              <a:rPr lang="en-US" sz="1400" dirty="0"/>
              <a:t> 50a</a:t>
            </a:r>
            <a:endParaRPr lang="en-US" sz="1050" dirty="0"/>
          </a:p>
        </p:txBody>
      </p:sp>
    </p:spTree>
    <p:extLst>
      <p:ext uri="{BB962C8B-B14F-4D97-AF65-F5344CB8AC3E}">
        <p14:creationId xmlns:p14="http://schemas.microsoft.com/office/powerpoint/2010/main" val="249283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B714-8BA3-5507-C358-6C1254033FA3}"/>
              </a:ext>
            </a:extLst>
          </p:cNvPr>
          <p:cNvSpPr>
            <a:spLocks noGrp="1"/>
          </p:cNvSpPr>
          <p:nvPr>
            <p:ph type="title"/>
          </p:nvPr>
        </p:nvSpPr>
        <p:spPr/>
        <p:txBody>
          <a:bodyPr/>
          <a:lstStyle/>
          <a:p>
            <a:r>
              <a:rPr lang="en-US" dirty="0"/>
              <a:t>Why Does Elijah Appear to </a:t>
            </a:r>
            <a:r>
              <a:rPr lang="en-US" dirty="0" err="1"/>
              <a:t>Akiva</a:t>
            </a:r>
            <a:r>
              <a:rPr lang="en-US" dirty="0"/>
              <a:t>?</a:t>
            </a:r>
          </a:p>
        </p:txBody>
      </p:sp>
      <p:sp>
        <p:nvSpPr>
          <p:cNvPr id="3" name="Content Placeholder 2">
            <a:extLst>
              <a:ext uri="{FF2B5EF4-FFF2-40B4-BE49-F238E27FC236}">
                <a16:creationId xmlns:a16="http://schemas.microsoft.com/office/drawing/2014/main" id="{D94B6597-60B4-88BE-8395-D4797325AD1D}"/>
              </a:ext>
            </a:extLst>
          </p:cNvPr>
          <p:cNvSpPr>
            <a:spLocks noGrp="1"/>
          </p:cNvSpPr>
          <p:nvPr>
            <p:ph idx="1"/>
          </p:nvPr>
        </p:nvSpPr>
        <p:spPr/>
        <p:txBody>
          <a:bodyPr>
            <a:normAutofit fontScale="92500" lnSpcReduction="20000"/>
          </a:bodyPr>
          <a:lstStyle/>
          <a:p>
            <a:r>
              <a:rPr lang="en-US" dirty="0"/>
              <a:t>Elijah’s appearance compels </a:t>
            </a:r>
            <a:r>
              <a:rPr lang="en-US" dirty="0" err="1"/>
              <a:t>Akiva’s</a:t>
            </a:r>
            <a:r>
              <a:rPr lang="en-US" dirty="0"/>
              <a:t> wife to send him away to study Torah.</a:t>
            </a:r>
          </a:p>
          <a:p>
            <a:r>
              <a:rPr lang="en-US" dirty="0"/>
              <a:t>Rabbi </a:t>
            </a:r>
            <a:r>
              <a:rPr lang="en-US" dirty="0" err="1"/>
              <a:t>Akiva</a:t>
            </a:r>
            <a:r>
              <a:rPr lang="en-US" dirty="0"/>
              <a:t> becomes one of the most influential rabbis of the period after the Temple was destroyed.</a:t>
            </a:r>
          </a:p>
          <a:p>
            <a:r>
              <a:rPr lang="en-US" dirty="0"/>
              <a:t>Had a large number of disciples.</a:t>
            </a:r>
          </a:p>
          <a:p>
            <a:r>
              <a:rPr lang="en-US" dirty="0"/>
              <a:t>His teachings had a great influence on the Mishnah.</a:t>
            </a:r>
          </a:p>
        </p:txBody>
      </p:sp>
    </p:spTree>
    <p:extLst>
      <p:ext uri="{BB962C8B-B14F-4D97-AF65-F5344CB8AC3E}">
        <p14:creationId xmlns:p14="http://schemas.microsoft.com/office/powerpoint/2010/main" val="342383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DEA935-AF69-CB48-7E1B-A9100CE802F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3429000" cy="5143500"/>
          </a:xfrm>
          <a:prstGeom prst="rect">
            <a:avLst/>
          </a:prstGeom>
        </p:spPr>
      </p:pic>
      <p:sp>
        <p:nvSpPr>
          <p:cNvPr id="10" name="TextBox 9">
            <a:extLst>
              <a:ext uri="{FF2B5EF4-FFF2-40B4-BE49-F238E27FC236}">
                <a16:creationId xmlns:a16="http://schemas.microsoft.com/office/drawing/2014/main" id="{E0F402C6-E29B-F432-FB36-3092CFD34063}"/>
              </a:ext>
            </a:extLst>
          </p:cNvPr>
          <p:cNvSpPr txBox="1"/>
          <p:nvPr/>
        </p:nvSpPr>
        <p:spPr>
          <a:xfrm>
            <a:off x="4023360" y="1848475"/>
            <a:ext cx="4612640" cy="1446550"/>
          </a:xfrm>
          <a:prstGeom prst="rect">
            <a:avLst/>
          </a:prstGeom>
          <a:noFill/>
        </p:spPr>
        <p:txBody>
          <a:bodyPr wrap="square" rtlCol="0">
            <a:spAutoFit/>
          </a:bodyPr>
          <a:lstStyle/>
          <a:p>
            <a:pPr algn="ctr"/>
            <a:r>
              <a:rPr lang="en-US" sz="4400" dirty="0"/>
              <a:t>Elijah in the</a:t>
            </a:r>
            <a:br>
              <a:rPr lang="en-US" sz="4400" dirty="0"/>
            </a:br>
            <a:r>
              <a:rPr lang="en-US" sz="4400" dirty="0"/>
              <a:t>Gospels</a:t>
            </a:r>
          </a:p>
        </p:txBody>
      </p:sp>
    </p:spTree>
    <p:extLst>
      <p:ext uri="{BB962C8B-B14F-4D97-AF65-F5344CB8AC3E}">
        <p14:creationId xmlns:p14="http://schemas.microsoft.com/office/powerpoint/2010/main" val="276363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EC9D7-D5E2-D5FE-C8D5-52C577038A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479" y="20910"/>
            <a:ext cx="5045601" cy="3023704"/>
          </a:xfrm>
          <a:prstGeom prst="rect">
            <a:avLst/>
          </a:prstGeom>
        </p:spPr>
      </p:pic>
      <p:pic>
        <p:nvPicPr>
          <p:cNvPr id="8" name="Picture 7">
            <a:extLst>
              <a:ext uri="{FF2B5EF4-FFF2-40B4-BE49-F238E27FC236}">
                <a16:creationId xmlns:a16="http://schemas.microsoft.com/office/drawing/2014/main" id="{B728903C-3495-513F-AD1F-CDB7748E64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75255" y="-1"/>
            <a:ext cx="4268745" cy="3201559"/>
          </a:xfrm>
          <a:prstGeom prst="rect">
            <a:avLst/>
          </a:prstGeom>
        </p:spPr>
      </p:pic>
      <p:pic>
        <p:nvPicPr>
          <p:cNvPr id="11" name="Picture 10">
            <a:extLst>
              <a:ext uri="{FF2B5EF4-FFF2-40B4-BE49-F238E27FC236}">
                <a16:creationId xmlns:a16="http://schemas.microsoft.com/office/drawing/2014/main" id="{9AA2F0E6-AF03-D69A-C136-0F21652A63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68460" y="3020385"/>
            <a:ext cx="5047405" cy="2123115"/>
          </a:xfrm>
          <a:prstGeom prst="rect">
            <a:avLst/>
          </a:prstGeom>
        </p:spPr>
      </p:pic>
      <p:pic>
        <p:nvPicPr>
          <p:cNvPr id="3" name="Picture 2">
            <a:extLst>
              <a:ext uri="{FF2B5EF4-FFF2-40B4-BE49-F238E27FC236}">
                <a16:creationId xmlns:a16="http://schemas.microsoft.com/office/drawing/2014/main" id="{CB4A8912-36A4-75D6-1C09-C619C109974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3023704"/>
            <a:ext cx="1726058" cy="2123115"/>
          </a:xfrm>
          <a:prstGeom prst="rect">
            <a:avLst/>
          </a:prstGeom>
        </p:spPr>
      </p:pic>
      <p:pic>
        <p:nvPicPr>
          <p:cNvPr id="7" name="Picture 6">
            <a:extLst>
              <a:ext uri="{FF2B5EF4-FFF2-40B4-BE49-F238E27FC236}">
                <a16:creationId xmlns:a16="http://schemas.microsoft.com/office/drawing/2014/main" id="{A9057883-2CB3-C091-C102-EFCB63EC34C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94960" y="3036833"/>
            <a:ext cx="3727595" cy="2098592"/>
          </a:xfrm>
          <a:prstGeom prst="rect">
            <a:avLst/>
          </a:prstGeom>
        </p:spPr>
      </p:pic>
      <p:sp>
        <p:nvSpPr>
          <p:cNvPr id="13" name="TextBox 12">
            <a:extLst>
              <a:ext uri="{FF2B5EF4-FFF2-40B4-BE49-F238E27FC236}">
                <a16:creationId xmlns:a16="http://schemas.microsoft.com/office/drawing/2014/main" id="{07ACD3DF-A93E-46ED-B676-1836CC1A09D3}"/>
              </a:ext>
            </a:extLst>
          </p:cNvPr>
          <p:cNvSpPr txBox="1"/>
          <p:nvPr/>
        </p:nvSpPr>
        <p:spPr>
          <a:xfrm>
            <a:off x="0" y="2488274"/>
            <a:ext cx="9144000" cy="923330"/>
          </a:xfrm>
          <a:prstGeom prst="rect">
            <a:avLst/>
          </a:prstGeom>
          <a:noFill/>
        </p:spPr>
        <p:txBody>
          <a:bodyPr wrap="square" rtlCol="0">
            <a:spAutoFit/>
          </a:bodyPr>
          <a:lstStyle/>
          <a:p>
            <a:pPr algn="ctr"/>
            <a:r>
              <a:rPr lang="en-US" sz="5400" dirty="0">
                <a:effectLst>
                  <a:outerShdw blurRad="50800" dist="38100" dir="10800000" algn="r" rotWithShape="0">
                    <a:prstClr val="black">
                      <a:alpha val="40000"/>
                    </a:prstClr>
                  </a:outerShdw>
                </a:effectLst>
              </a:rPr>
              <a:t>June 30–July 12, 2024</a:t>
            </a:r>
          </a:p>
        </p:txBody>
      </p:sp>
      <p:sp>
        <p:nvSpPr>
          <p:cNvPr id="14" name="TextBox 13">
            <a:extLst>
              <a:ext uri="{FF2B5EF4-FFF2-40B4-BE49-F238E27FC236}">
                <a16:creationId xmlns:a16="http://schemas.microsoft.com/office/drawing/2014/main" id="{1C8EE511-A9AD-AA78-C116-E4606D2ED760}"/>
              </a:ext>
            </a:extLst>
          </p:cNvPr>
          <p:cNvSpPr txBox="1"/>
          <p:nvPr/>
        </p:nvSpPr>
        <p:spPr>
          <a:xfrm>
            <a:off x="0" y="-89482"/>
            <a:ext cx="9144000" cy="1200329"/>
          </a:xfrm>
          <a:prstGeom prst="rect">
            <a:avLst/>
          </a:prstGeom>
          <a:noFill/>
        </p:spPr>
        <p:txBody>
          <a:bodyPr wrap="square" rtlCol="0">
            <a:spAutoFit/>
          </a:bodyPr>
          <a:lstStyle/>
          <a:p>
            <a:pPr algn="ctr"/>
            <a:r>
              <a:rPr lang="en-US" sz="7200" dirty="0">
                <a:effectLst>
                  <a:outerShdw blurRad="50800" dist="38100" dir="18900000" algn="bl" rotWithShape="0">
                    <a:prstClr val="black">
                      <a:alpha val="40000"/>
                    </a:prstClr>
                  </a:outerShdw>
                </a:effectLst>
              </a:rPr>
              <a:t>Israel Study Tour</a:t>
            </a:r>
          </a:p>
        </p:txBody>
      </p:sp>
      <p:sp>
        <p:nvSpPr>
          <p:cNvPr id="12" name="TextBox 11">
            <a:extLst>
              <a:ext uri="{FF2B5EF4-FFF2-40B4-BE49-F238E27FC236}">
                <a16:creationId xmlns:a16="http://schemas.microsoft.com/office/drawing/2014/main" id="{A271D53C-D295-F1BE-FEAB-C40339364572}"/>
              </a:ext>
            </a:extLst>
          </p:cNvPr>
          <p:cNvSpPr txBox="1"/>
          <p:nvPr/>
        </p:nvSpPr>
        <p:spPr>
          <a:xfrm>
            <a:off x="0" y="4135525"/>
            <a:ext cx="9144000" cy="830997"/>
          </a:xfrm>
          <a:prstGeom prst="rect">
            <a:avLst/>
          </a:prstGeom>
          <a:noFill/>
        </p:spPr>
        <p:txBody>
          <a:bodyPr wrap="square" rtlCol="0">
            <a:spAutoFit/>
          </a:bodyPr>
          <a:lstStyle/>
          <a:p>
            <a:pPr algn="ctr"/>
            <a:r>
              <a:rPr lang="en-US" sz="4800" dirty="0">
                <a:effectLst>
                  <a:outerShdw blurRad="50800" dist="38100" dir="10800000" algn="r" rotWithShape="0">
                    <a:prstClr val="black">
                      <a:alpha val="40000"/>
                    </a:prstClr>
                  </a:outerShdw>
                </a:effectLst>
              </a:rPr>
              <a:t>Registration Open!</a:t>
            </a:r>
          </a:p>
        </p:txBody>
      </p:sp>
    </p:spTree>
    <p:extLst>
      <p:ext uri="{BB962C8B-B14F-4D97-AF65-F5344CB8AC3E}">
        <p14:creationId xmlns:p14="http://schemas.microsoft.com/office/powerpoint/2010/main" val="20036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Elijah and John the Baptist</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205469"/>
            <a:ext cx="8229600" cy="3477875"/>
          </a:xfrm>
          <a:prstGeom prst="rect">
            <a:avLst/>
          </a:prstGeom>
          <a:noFill/>
        </p:spPr>
        <p:txBody>
          <a:bodyPr wrap="square" rtlCol="0">
            <a:spAutoFit/>
          </a:bodyPr>
          <a:lstStyle/>
          <a:p>
            <a:r>
              <a:rPr lang="en-US" sz="1600" dirty="0"/>
              <a:t>As they went away, Jesus began to speak to the crowds about John: “What did you go out into the wilderness to look at? A reed shaken by the wind? What then did you go out to see? Someone dressed in soft robes? Look, those who wear soft robes are in royal palaces. What then did you go out to see? A prophet? Yes, I tell you, and more than a prophet. This is the one about whom it is written,</a:t>
            </a:r>
          </a:p>
          <a:p>
            <a:r>
              <a:rPr lang="en-US" sz="1600" dirty="0"/>
              <a:t>	‘See, I am sending my messenger ahead of you,</a:t>
            </a:r>
          </a:p>
          <a:p>
            <a:r>
              <a:rPr lang="en-US" sz="1600" dirty="0"/>
              <a:t>		who will prepare your way before you.’</a:t>
            </a:r>
          </a:p>
          <a:p>
            <a:r>
              <a:rPr lang="en-US" sz="1600" dirty="0"/>
              <a:t>Truly I tell you, among those born of women no one has arisen greater than John the Baptist; yet the least in the kingdom of heaven is greater than he. From the days of John the Baptist until now the kingdom of heaven has suffered violence, and the violent take it by force. For all the prophets and the law prophesied until John came; </a:t>
            </a:r>
            <a:r>
              <a:rPr lang="en-US" sz="1600" dirty="0">
                <a:solidFill>
                  <a:srgbClr val="FFFF00"/>
                </a:solidFill>
              </a:rPr>
              <a:t>and if you are willing to accept it, he is Elijah who is to come. Let anyone with ears listen!</a:t>
            </a:r>
          </a:p>
          <a:p>
            <a:endParaRPr lang="en-US" sz="1000" dirty="0"/>
          </a:p>
          <a:p>
            <a:pPr algn="r"/>
            <a:r>
              <a:rPr lang="en-US" dirty="0"/>
              <a:t>Matt 11:7–15</a:t>
            </a:r>
            <a:endParaRPr lang="en-US" sz="1200" dirty="0"/>
          </a:p>
        </p:txBody>
      </p:sp>
    </p:spTree>
    <p:extLst>
      <p:ext uri="{BB962C8B-B14F-4D97-AF65-F5344CB8AC3E}">
        <p14:creationId xmlns:p14="http://schemas.microsoft.com/office/powerpoint/2010/main" val="4196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BAF2-EA6C-80DB-E032-B8ED88E4917E}"/>
              </a:ext>
            </a:extLst>
          </p:cNvPr>
          <p:cNvSpPr>
            <a:spLocks noGrp="1"/>
          </p:cNvSpPr>
          <p:nvPr>
            <p:ph type="title"/>
          </p:nvPr>
        </p:nvSpPr>
        <p:spPr/>
        <p:txBody>
          <a:bodyPr/>
          <a:lstStyle/>
          <a:p>
            <a:r>
              <a:rPr lang="en-US" dirty="0"/>
              <a:t>How is John the Baptist Elijah?</a:t>
            </a:r>
          </a:p>
        </p:txBody>
      </p:sp>
      <p:sp>
        <p:nvSpPr>
          <p:cNvPr id="3" name="Content Placeholder 2">
            <a:extLst>
              <a:ext uri="{FF2B5EF4-FFF2-40B4-BE49-F238E27FC236}">
                <a16:creationId xmlns:a16="http://schemas.microsoft.com/office/drawing/2014/main" id="{1ABD49A5-256E-DE71-6758-1955ADA5B5FA}"/>
              </a:ext>
            </a:extLst>
          </p:cNvPr>
          <p:cNvSpPr>
            <a:spLocks noGrp="1"/>
          </p:cNvSpPr>
          <p:nvPr>
            <p:ph idx="1"/>
          </p:nvPr>
        </p:nvSpPr>
        <p:spPr/>
        <p:txBody>
          <a:bodyPr/>
          <a:lstStyle/>
          <a:p>
            <a:r>
              <a:rPr lang="en-US" dirty="0"/>
              <a:t>Mal 4:4–6</a:t>
            </a:r>
          </a:p>
          <a:p>
            <a:pPr lvl="1"/>
            <a:r>
              <a:rPr lang="en-US" dirty="0"/>
              <a:t>Turn the hearts of the parents to their children.</a:t>
            </a:r>
          </a:p>
          <a:p>
            <a:pPr lvl="1"/>
            <a:r>
              <a:rPr lang="en-US" dirty="0"/>
              <a:t>Turn the hearts of the children to their parents.</a:t>
            </a:r>
          </a:p>
          <a:p>
            <a:r>
              <a:rPr lang="en-US" dirty="0"/>
              <a:t>Saves Israel before the Day of the LORD.</a:t>
            </a:r>
          </a:p>
          <a:p>
            <a:pPr lvl="1"/>
            <a:r>
              <a:rPr lang="en-US" dirty="0"/>
              <a:t>A call to repentance.</a:t>
            </a:r>
          </a:p>
        </p:txBody>
      </p:sp>
    </p:spTree>
    <p:extLst>
      <p:ext uri="{BB962C8B-B14F-4D97-AF65-F5344CB8AC3E}">
        <p14:creationId xmlns:p14="http://schemas.microsoft.com/office/powerpoint/2010/main" val="265205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Elijah John and the Baptist</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205469"/>
            <a:ext cx="8229600" cy="3477875"/>
          </a:xfrm>
          <a:prstGeom prst="rect">
            <a:avLst/>
          </a:prstGeom>
          <a:noFill/>
        </p:spPr>
        <p:txBody>
          <a:bodyPr wrap="square" rtlCol="0">
            <a:spAutoFit/>
          </a:bodyPr>
          <a:lstStyle/>
          <a:p>
            <a:r>
              <a:rPr lang="en-US" sz="1600" dirty="0"/>
              <a:t>Six days later, Jesus took with him Peter and James and his brother John and led them up a high mountain, by themselves. And he was transfigured before them, and his face shone like the sun, and his clothes became dazzling white. </a:t>
            </a:r>
            <a:r>
              <a:rPr lang="en-US" sz="1600" dirty="0">
                <a:solidFill>
                  <a:srgbClr val="FFFF00"/>
                </a:solidFill>
              </a:rPr>
              <a:t>Suddenly there appeared to them Moses and Elijah, talking with him</a:t>
            </a:r>
            <a:r>
              <a:rPr lang="en-US" sz="1600" dirty="0"/>
              <a:t>...</a:t>
            </a:r>
          </a:p>
          <a:p>
            <a:endParaRPr lang="en-US" sz="1600" dirty="0">
              <a:solidFill>
                <a:srgbClr val="FFFF00"/>
              </a:solidFill>
            </a:endParaRPr>
          </a:p>
          <a:p>
            <a:r>
              <a:rPr lang="en-US" sz="1600" dirty="0"/>
              <a:t>As they were coming down the mountain, Jesus ordered them, “Tell no one about the vision until after the Son of Man has been raised from the dead.” And the disciples asked him, </a:t>
            </a:r>
            <a:r>
              <a:rPr lang="en-US" sz="1600" dirty="0">
                <a:solidFill>
                  <a:srgbClr val="FFFF00"/>
                </a:solidFill>
              </a:rPr>
              <a:t>“Why, then, do the scribes say that Elijah must come first?”</a:t>
            </a:r>
            <a:r>
              <a:rPr lang="en-US" sz="1600" dirty="0"/>
              <a:t> He replied, </a:t>
            </a:r>
            <a:r>
              <a:rPr lang="en-US" sz="1600" dirty="0">
                <a:solidFill>
                  <a:srgbClr val="FFFF00"/>
                </a:solidFill>
              </a:rPr>
              <a:t>“Elijah is indeed coming and will restore all things; but I tell you that Elijah has already come, and they did not recognize him, but they did to him whatever they pleased. So also the Son of Man is about to suffer at their hands.” Then the disciples understood that he was speaking to them about John the Baptist.</a:t>
            </a:r>
          </a:p>
          <a:p>
            <a:endParaRPr lang="en-US" sz="1600" dirty="0">
              <a:solidFill>
                <a:srgbClr val="FFFF00"/>
              </a:solidFill>
            </a:endParaRPr>
          </a:p>
          <a:p>
            <a:endParaRPr lang="en-US" sz="1000" dirty="0"/>
          </a:p>
          <a:p>
            <a:pPr algn="r"/>
            <a:r>
              <a:rPr lang="en-US" dirty="0"/>
              <a:t>Matt 17:1–3, 9–13</a:t>
            </a:r>
            <a:endParaRPr lang="en-US" sz="1200" dirty="0"/>
          </a:p>
        </p:txBody>
      </p:sp>
    </p:spTree>
    <p:extLst>
      <p:ext uri="{BB962C8B-B14F-4D97-AF65-F5344CB8AC3E}">
        <p14:creationId xmlns:p14="http://schemas.microsoft.com/office/powerpoint/2010/main" val="304303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E645-2DA4-F5AF-C340-D0831864EEA3}"/>
              </a:ext>
            </a:extLst>
          </p:cNvPr>
          <p:cNvSpPr>
            <a:spLocks noGrp="1"/>
          </p:cNvSpPr>
          <p:nvPr>
            <p:ph type="title"/>
          </p:nvPr>
        </p:nvSpPr>
        <p:spPr/>
        <p:txBody>
          <a:bodyPr/>
          <a:lstStyle/>
          <a:p>
            <a:r>
              <a:rPr lang="en-US" dirty="0"/>
              <a:t>Elijah and the Crucifixion</a:t>
            </a:r>
          </a:p>
        </p:txBody>
      </p:sp>
      <p:sp>
        <p:nvSpPr>
          <p:cNvPr id="3" name="TextBox 2">
            <a:extLst>
              <a:ext uri="{FF2B5EF4-FFF2-40B4-BE49-F238E27FC236}">
                <a16:creationId xmlns:a16="http://schemas.microsoft.com/office/drawing/2014/main" id="{B8D6BE6B-3735-3349-2F46-56E01D6FD38E}"/>
              </a:ext>
            </a:extLst>
          </p:cNvPr>
          <p:cNvSpPr txBox="1"/>
          <p:nvPr/>
        </p:nvSpPr>
        <p:spPr>
          <a:xfrm>
            <a:off x="457200" y="1168400"/>
            <a:ext cx="8229600" cy="2800767"/>
          </a:xfrm>
          <a:prstGeom prst="rect">
            <a:avLst/>
          </a:prstGeom>
          <a:noFill/>
        </p:spPr>
        <p:txBody>
          <a:bodyPr wrap="square" rtlCol="0">
            <a:spAutoFit/>
          </a:bodyPr>
          <a:lstStyle/>
          <a:p>
            <a:r>
              <a:rPr lang="en-US" sz="2000" dirty="0"/>
              <a:t>From noon on, darkness came over the whole land until three in the afternoon. And about three o’clock Jesus cried with a loud voice, </a:t>
            </a:r>
            <a:r>
              <a:rPr lang="en-US" sz="2000" dirty="0">
                <a:solidFill>
                  <a:srgbClr val="FFFF00"/>
                </a:solidFill>
              </a:rPr>
              <a:t>“Eli, Eli, </a:t>
            </a:r>
            <a:r>
              <a:rPr lang="en-US" sz="2000" dirty="0" err="1">
                <a:solidFill>
                  <a:srgbClr val="FFFF00"/>
                </a:solidFill>
              </a:rPr>
              <a:t>lema</a:t>
            </a:r>
            <a:r>
              <a:rPr lang="en-US" sz="2000" dirty="0">
                <a:solidFill>
                  <a:srgbClr val="FFFF00"/>
                </a:solidFill>
              </a:rPr>
              <a:t> </a:t>
            </a:r>
            <a:r>
              <a:rPr lang="en-US" sz="2000" dirty="0" err="1">
                <a:solidFill>
                  <a:srgbClr val="FFFF00"/>
                </a:solidFill>
              </a:rPr>
              <a:t>sabachthani</a:t>
            </a:r>
            <a:r>
              <a:rPr lang="en-US" sz="2000" dirty="0">
                <a:solidFill>
                  <a:srgbClr val="FFFF00"/>
                </a:solidFill>
              </a:rPr>
              <a:t>?”</a:t>
            </a:r>
            <a:r>
              <a:rPr lang="en-US" sz="2000" dirty="0"/>
              <a:t> that is, “My God, my God, why have you forsaken me?” When some of the bystanders heard it, they said, </a:t>
            </a:r>
            <a:r>
              <a:rPr lang="en-US" sz="2000" dirty="0">
                <a:solidFill>
                  <a:srgbClr val="FFFF00"/>
                </a:solidFill>
              </a:rPr>
              <a:t>“This man is calling for Elijah.”</a:t>
            </a:r>
            <a:r>
              <a:rPr lang="en-US" sz="2000" dirty="0"/>
              <a:t> At once one of them ran and got a sponge, filled it with sour wine, put it on a stick, and gave it to him to drink. But the others said, </a:t>
            </a:r>
            <a:r>
              <a:rPr lang="en-US" sz="2000" dirty="0">
                <a:solidFill>
                  <a:srgbClr val="FFFF00"/>
                </a:solidFill>
              </a:rPr>
              <a:t>“Wait, let us see whether Elijah will come to save him.”</a:t>
            </a:r>
            <a:endParaRPr lang="en-US" dirty="0">
              <a:solidFill>
                <a:srgbClr val="FFFF00"/>
              </a:solidFill>
            </a:endParaRPr>
          </a:p>
          <a:p>
            <a:endParaRPr lang="en-US" dirty="0"/>
          </a:p>
          <a:p>
            <a:pPr algn="r"/>
            <a:r>
              <a:rPr lang="en-US" dirty="0"/>
              <a:t>Matt 27:45–49</a:t>
            </a:r>
          </a:p>
        </p:txBody>
      </p:sp>
      <p:sp>
        <p:nvSpPr>
          <p:cNvPr id="4" name="TextBox 3">
            <a:extLst>
              <a:ext uri="{FF2B5EF4-FFF2-40B4-BE49-F238E27FC236}">
                <a16:creationId xmlns:a16="http://schemas.microsoft.com/office/drawing/2014/main" id="{C1F4B1A0-C939-3769-3CF4-3958F1B60094}"/>
              </a:ext>
            </a:extLst>
          </p:cNvPr>
          <p:cNvSpPr txBox="1"/>
          <p:nvPr/>
        </p:nvSpPr>
        <p:spPr>
          <a:xfrm>
            <a:off x="457200" y="4196080"/>
            <a:ext cx="8229600" cy="584775"/>
          </a:xfrm>
          <a:prstGeom prst="rect">
            <a:avLst/>
          </a:prstGeom>
          <a:noFill/>
        </p:spPr>
        <p:txBody>
          <a:bodyPr wrap="square" rtlCol="0">
            <a:spAutoFit/>
          </a:bodyPr>
          <a:lstStyle/>
          <a:p>
            <a:pPr algn="ctr"/>
            <a:r>
              <a:rPr lang="en-US" sz="3200" dirty="0"/>
              <a:t>Why do they think Jesus is calling for Elijah?</a:t>
            </a:r>
          </a:p>
        </p:txBody>
      </p:sp>
    </p:spTree>
    <p:extLst>
      <p:ext uri="{BB962C8B-B14F-4D97-AF65-F5344CB8AC3E}">
        <p14:creationId xmlns:p14="http://schemas.microsoft.com/office/powerpoint/2010/main" val="228076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E645-2DA4-F5AF-C340-D0831864EEA3}"/>
              </a:ext>
            </a:extLst>
          </p:cNvPr>
          <p:cNvSpPr>
            <a:spLocks noGrp="1"/>
          </p:cNvSpPr>
          <p:nvPr>
            <p:ph type="title"/>
          </p:nvPr>
        </p:nvSpPr>
        <p:spPr/>
        <p:txBody>
          <a:bodyPr/>
          <a:lstStyle/>
          <a:p>
            <a:r>
              <a:rPr lang="en-US" dirty="0"/>
              <a:t>Elijah and the Crucifixion</a:t>
            </a:r>
          </a:p>
        </p:txBody>
      </p:sp>
      <p:sp>
        <p:nvSpPr>
          <p:cNvPr id="3" name="TextBox 2">
            <a:extLst>
              <a:ext uri="{FF2B5EF4-FFF2-40B4-BE49-F238E27FC236}">
                <a16:creationId xmlns:a16="http://schemas.microsoft.com/office/drawing/2014/main" id="{B8D6BE6B-3735-3349-2F46-56E01D6FD38E}"/>
              </a:ext>
            </a:extLst>
          </p:cNvPr>
          <p:cNvSpPr txBox="1"/>
          <p:nvPr/>
        </p:nvSpPr>
        <p:spPr>
          <a:xfrm>
            <a:off x="457200" y="1945640"/>
            <a:ext cx="8229600" cy="1261884"/>
          </a:xfrm>
          <a:prstGeom prst="rect">
            <a:avLst/>
          </a:prstGeom>
          <a:noFill/>
        </p:spPr>
        <p:txBody>
          <a:bodyPr wrap="square" rtlCol="0">
            <a:spAutoFit/>
          </a:bodyPr>
          <a:lstStyle/>
          <a:p>
            <a:r>
              <a:rPr lang="en-US" sz="2000" dirty="0"/>
              <a:t>My God, my God, why have you forsaken me?</a:t>
            </a:r>
          </a:p>
          <a:p>
            <a:r>
              <a:rPr lang="en-US" sz="2000" dirty="0"/>
              <a:t>		Why are you so far from helping me, from the words of my groaning?</a:t>
            </a:r>
            <a:endParaRPr lang="en-US" dirty="0">
              <a:solidFill>
                <a:srgbClr val="FFFF00"/>
              </a:solidFill>
            </a:endParaRPr>
          </a:p>
          <a:p>
            <a:endParaRPr lang="en-US" dirty="0"/>
          </a:p>
          <a:p>
            <a:pPr algn="r"/>
            <a:r>
              <a:rPr lang="en-US" dirty="0" err="1"/>
              <a:t>Psa</a:t>
            </a:r>
            <a:r>
              <a:rPr lang="en-US" dirty="0"/>
              <a:t> 22:1</a:t>
            </a:r>
          </a:p>
        </p:txBody>
      </p:sp>
      <p:sp>
        <p:nvSpPr>
          <p:cNvPr id="4" name="TextBox 3">
            <a:extLst>
              <a:ext uri="{FF2B5EF4-FFF2-40B4-BE49-F238E27FC236}">
                <a16:creationId xmlns:a16="http://schemas.microsoft.com/office/drawing/2014/main" id="{C1F4B1A0-C939-3769-3CF4-3958F1B60094}"/>
              </a:ext>
            </a:extLst>
          </p:cNvPr>
          <p:cNvSpPr txBox="1"/>
          <p:nvPr/>
        </p:nvSpPr>
        <p:spPr>
          <a:xfrm>
            <a:off x="457200" y="4196080"/>
            <a:ext cx="8229600" cy="584775"/>
          </a:xfrm>
          <a:prstGeom prst="rect">
            <a:avLst/>
          </a:prstGeom>
          <a:noFill/>
        </p:spPr>
        <p:txBody>
          <a:bodyPr wrap="square" rtlCol="0">
            <a:spAutoFit/>
          </a:bodyPr>
          <a:lstStyle/>
          <a:p>
            <a:pPr algn="ctr"/>
            <a:r>
              <a:rPr lang="en-US" sz="3200" dirty="0"/>
              <a:t>Why do they think Jesus is calling for Elijah?</a:t>
            </a:r>
          </a:p>
        </p:txBody>
      </p:sp>
    </p:spTree>
    <p:extLst>
      <p:ext uri="{BB962C8B-B14F-4D97-AF65-F5344CB8AC3E}">
        <p14:creationId xmlns:p14="http://schemas.microsoft.com/office/powerpoint/2010/main" val="149304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CC52-6D4B-5531-0B4D-1BF985D1414D}"/>
              </a:ext>
            </a:extLst>
          </p:cNvPr>
          <p:cNvSpPr>
            <a:spLocks noGrp="1"/>
          </p:cNvSpPr>
          <p:nvPr>
            <p:ph type="title"/>
          </p:nvPr>
        </p:nvSpPr>
        <p:spPr/>
        <p:txBody>
          <a:bodyPr/>
          <a:lstStyle/>
          <a:p>
            <a:r>
              <a:rPr lang="en-US" dirty="0"/>
              <a:t>Calling for Elijah?</a:t>
            </a:r>
          </a:p>
        </p:txBody>
      </p:sp>
      <p:sp>
        <p:nvSpPr>
          <p:cNvPr id="3" name="Content Placeholder 2">
            <a:extLst>
              <a:ext uri="{FF2B5EF4-FFF2-40B4-BE49-F238E27FC236}">
                <a16:creationId xmlns:a16="http://schemas.microsoft.com/office/drawing/2014/main" id="{BE931AA2-5298-E98A-5EF1-2B22D8BE9028}"/>
              </a:ext>
            </a:extLst>
          </p:cNvPr>
          <p:cNvSpPr>
            <a:spLocks noGrp="1"/>
          </p:cNvSpPr>
          <p:nvPr>
            <p:ph idx="1"/>
          </p:nvPr>
        </p:nvSpPr>
        <p:spPr/>
        <p:txBody>
          <a:bodyPr>
            <a:normAutofit fontScale="92500" lnSpcReduction="10000"/>
          </a:bodyPr>
          <a:lstStyle/>
          <a:p>
            <a:r>
              <a:rPr lang="en-US" dirty="0"/>
              <a:t>Nothing in Jesus’s quote from Ps. 22:1 mentions Elijah.</a:t>
            </a:r>
          </a:p>
          <a:p>
            <a:r>
              <a:rPr lang="en-US" dirty="0"/>
              <a:t>Is this an opportunity for Elijah’s supernatural aid?</a:t>
            </a:r>
          </a:p>
          <a:p>
            <a:r>
              <a:rPr lang="en-US" dirty="0"/>
              <a:t>Is the Crucifixion the expected Day of the LORD?</a:t>
            </a:r>
          </a:p>
          <a:p>
            <a:r>
              <a:rPr lang="en-US" dirty="0"/>
              <a:t>There is a general assumption that Elijah comes back!</a:t>
            </a:r>
          </a:p>
          <a:p>
            <a:pPr marL="0" indent="0">
              <a:buNone/>
            </a:pPr>
            <a:endParaRPr lang="en-US" dirty="0"/>
          </a:p>
        </p:txBody>
      </p:sp>
    </p:spTree>
    <p:extLst>
      <p:ext uri="{BB962C8B-B14F-4D97-AF65-F5344CB8AC3E}">
        <p14:creationId xmlns:p14="http://schemas.microsoft.com/office/powerpoint/2010/main" val="179172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B8CE6-EDA4-0C67-B37F-1CEDDF4B3672}"/>
              </a:ext>
            </a:extLst>
          </p:cNvPr>
          <p:cNvSpPr txBox="1"/>
          <p:nvPr/>
        </p:nvSpPr>
        <p:spPr>
          <a:xfrm>
            <a:off x="406400" y="2217807"/>
            <a:ext cx="8331200" cy="707886"/>
          </a:xfrm>
          <a:prstGeom prst="rect">
            <a:avLst/>
          </a:prstGeom>
          <a:noFill/>
        </p:spPr>
        <p:txBody>
          <a:bodyPr wrap="square" rtlCol="0">
            <a:spAutoFit/>
          </a:bodyPr>
          <a:lstStyle/>
          <a:p>
            <a:pPr algn="ctr"/>
            <a:r>
              <a:rPr lang="en-US" sz="4000" dirty="0"/>
              <a:t>Is Elijah’s return literal or symbolic?</a:t>
            </a:r>
          </a:p>
        </p:txBody>
      </p:sp>
    </p:spTree>
    <p:extLst>
      <p:ext uri="{BB962C8B-B14F-4D97-AF65-F5344CB8AC3E}">
        <p14:creationId xmlns:p14="http://schemas.microsoft.com/office/powerpoint/2010/main" val="426028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490C6-28AD-82C6-C4F3-8A02177BE103}"/>
              </a:ext>
            </a:extLst>
          </p:cNvPr>
          <p:cNvSpPr>
            <a:spLocks noGrp="1"/>
          </p:cNvSpPr>
          <p:nvPr>
            <p:ph type="title"/>
          </p:nvPr>
        </p:nvSpPr>
        <p:spPr>
          <a:xfrm>
            <a:off x="457200" y="205979"/>
            <a:ext cx="8229600" cy="857250"/>
          </a:xfrm>
        </p:spPr>
        <p:txBody>
          <a:bodyPr/>
          <a:lstStyle/>
          <a:p>
            <a:r>
              <a:rPr lang="en-US" dirty="0"/>
              <a:t>Summary</a:t>
            </a:r>
          </a:p>
        </p:txBody>
      </p:sp>
      <p:sp>
        <p:nvSpPr>
          <p:cNvPr id="4" name="Content Placeholder 3">
            <a:extLst>
              <a:ext uri="{FF2B5EF4-FFF2-40B4-BE49-F238E27FC236}">
                <a16:creationId xmlns:a16="http://schemas.microsoft.com/office/drawing/2014/main" id="{DD9DE3B8-472E-2EF1-3A82-B76647CC8CD2}"/>
              </a:ext>
            </a:extLst>
          </p:cNvPr>
          <p:cNvSpPr>
            <a:spLocks noGrp="1"/>
          </p:cNvSpPr>
          <p:nvPr>
            <p:ph idx="1"/>
          </p:nvPr>
        </p:nvSpPr>
        <p:spPr>
          <a:xfrm>
            <a:off x="457200" y="1200151"/>
            <a:ext cx="8229600" cy="3394472"/>
          </a:xfrm>
        </p:spPr>
        <p:txBody>
          <a:bodyPr>
            <a:normAutofit/>
          </a:bodyPr>
          <a:lstStyle/>
          <a:p>
            <a:r>
              <a:rPr lang="en-US" dirty="0"/>
              <a:t>Jewish traditions about Elijah help us understand Elijah in the Gospels.</a:t>
            </a:r>
          </a:p>
          <a:p>
            <a:pPr lvl="1"/>
            <a:r>
              <a:rPr lang="en-US" dirty="0"/>
              <a:t>Elijah comes back...a lot.</a:t>
            </a:r>
          </a:p>
          <a:p>
            <a:r>
              <a:rPr lang="en-US" dirty="0"/>
              <a:t>Elijah is zealous for God.</a:t>
            </a:r>
          </a:p>
          <a:p>
            <a:r>
              <a:rPr lang="en-US" dirty="0"/>
              <a:t>Elijah turns hearts towards repentance.</a:t>
            </a:r>
          </a:p>
          <a:p>
            <a:r>
              <a:rPr lang="en-US" dirty="0"/>
              <a:t>Elijah works to save Israel from destruction.</a:t>
            </a:r>
          </a:p>
          <a:p>
            <a:endParaRPr lang="en-US" dirty="0"/>
          </a:p>
        </p:txBody>
      </p:sp>
    </p:spTree>
    <p:extLst>
      <p:ext uri="{BB962C8B-B14F-4D97-AF65-F5344CB8AC3E}">
        <p14:creationId xmlns:p14="http://schemas.microsoft.com/office/powerpoint/2010/main" val="390938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490C6-28AD-82C6-C4F3-8A02177BE103}"/>
              </a:ext>
            </a:extLst>
          </p:cNvPr>
          <p:cNvSpPr>
            <a:spLocks noGrp="1"/>
          </p:cNvSpPr>
          <p:nvPr>
            <p:ph type="title"/>
          </p:nvPr>
        </p:nvSpPr>
        <p:spPr>
          <a:xfrm>
            <a:off x="457200" y="205979"/>
            <a:ext cx="8229600" cy="857250"/>
          </a:xfrm>
        </p:spPr>
        <p:txBody>
          <a:bodyPr/>
          <a:lstStyle/>
          <a:p>
            <a:r>
              <a:rPr lang="en-US" dirty="0"/>
              <a:t>Next Week</a:t>
            </a:r>
          </a:p>
        </p:txBody>
      </p:sp>
      <p:sp>
        <p:nvSpPr>
          <p:cNvPr id="4" name="Content Placeholder 3">
            <a:extLst>
              <a:ext uri="{FF2B5EF4-FFF2-40B4-BE49-F238E27FC236}">
                <a16:creationId xmlns:a16="http://schemas.microsoft.com/office/drawing/2014/main" id="{DD9DE3B8-472E-2EF1-3A82-B76647CC8CD2}"/>
              </a:ext>
            </a:extLst>
          </p:cNvPr>
          <p:cNvSpPr>
            <a:spLocks noGrp="1"/>
          </p:cNvSpPr>
          <p:nvPr>
            <p:ph idx="1"/>
          </p:nvPr>
        </p:nvSpPr>
        <p:spPr>
          <a:xfrm>
            <a:off x="457200" y="1200151"/>
            <a:ext cx="8229600" cy="3394472"/>
          </a:xfrm>
        </p:spPr>
        <p:txBody>
          <a:bodyPr/>
          <a:lstStyle/>
          <a:p>
            <a:r>
              <a:rPr lang="en-US" dirty="0"/>
              <a:t>Jesus and the Canaanite Woman</a:t>
            </a:r>
          </a:p>
          <a:p>
            <a:r>
              <a:rPr lang="en-US" dirty="0"/>
              <a:t>Matt 15:21–28 / Mark 7:24–30</a:t>
            </a:r>
          </a:p>
          <a:p>
            <a:r>
              <a:rPr lang="en-US" dirty="0"/>
              <a:t>1 Kings 17:8–24</a:t>
            </a:r>
          </a:p>
          <a:p>
            <a:r>
              <a:rPr lang="en-US" dirty="0"/>
              <a:t>1 Kings 19:1–18</a:t>
            </a:r>
          </a:p>
        </p:txBody>
      </p:sp>
    </p:spTree>
    <p:extLst>
      <p:ext uri="{BB962C8B-B14F-4D97-AF65-F5344CB8AC3E}">
        <p14:creationId xmlns:p14="http://schemas.microsoft.com/office/powerpoint/2010/main" val="37594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7035-70FE-EBD5-C5FF-9741CFFBF11F}"/>
              </a:ext>
            </a:extLst>
          </p:cNvPr>
          <p:cNvSpPr>
            <a:spLocks noGrp="1"/>
          </p:cNvSpPr>
          <p:nvPr>
            <p:ph type="title"/>
          </p:nvPr>
        </p:nvSpPr>
        <p:spPr/>
        <p:txBody>
          <a:bodyPr/>
          <a:lstStyle/>
          <a:p>
            <a:r>
              <a:rPr lang="en-US" dirty="0" err="1"/>
              <a:t>SteppingIntoTheJordan.com</a:t>
            </a:r>
            <a:endParaRPr lang="en-US" dirty="0"/>
          </a:p>
        </p:txBody>
      </p:sp>
      <p:pic>
        <p:nvPicPr>
          <p:cNvPr id="3" name="Picture 2">
            <a:extLst>
              <a:ext uri="{FF2B5EF4-FFF2-40B4-BE49-F238E27FC236}">
                <a16:creationId xmlns:a16="http://schemas.microsoft.com/office/drawing/2014/main" id="{92C99DB1-60DD-9DFB-C2A9-625B5CE475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5860" y="1149171"/>
            <a:ext cx="6812280" cy="3748980"/>
          </a:xfrm>
          <a:prstGeom prst="rect">
            <a:avLst/>
          </a:prstGeom>
        </p:spPr>
      </p:pic>
      <p:cxnSp>
        <p:nvCxnSpPr>
          <p:cNvPr id="7" name="Straight Arrow Connector 6">
            <a:extLst>
              <a:ext uri="{FF2B5EF4-FFF2-40B4-BE49-F238E27FC236}">
                <a16:creationId xmlns:a16="http://schemas.microsoft.com/office/drawing/2014/main" id="{7598678D-FC92-9293-1F39-3297B5557E63}"/>
              </a:ext>
            </a:extLst>
          </p:cNvPr>
          <p:cNvCxnSpPr>
            <a:cxnSpLocks/>
          </p:cNvCxnSpPr>
          <p:nvPr/>
        </p:nvCxnSpPr>
        <p:spPr>
          <a:xfrm flipH="1" flipV="1">
            <a:off x="5344160" y="1645920"/>
            <a:ext cx="2225040" cy="1377741"/>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860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E005B-2FB3-B38D-78C2-B65E18D73C37}"/>
              </a:ext>
            </a:extLst>
          </p:cNvPr>
          <p:cNvSpPr>
            <a:spLocks noGrp="1"/>
          </p:cNvSpPr>
          <p:nvPr>
            <p:ph type="title"/>
          </p:nvPr>
        </p:nvSpPr>
        <p:spPr/>
        <p:txBody>
          <a:bodyPr/>
          <a:lstStyle/>
          <a:p>
            <a:r>
              <a:rPr lang="en-US" dirty="0"/>
              <a:t>Objective and Method</a:t>
            </a:r>
          </a:p>
        </p:txBody>
      </p:sp>
      <p:sp>
        <p:nvSpPr>
          <p:cNvPr id="4" name="Content Placeholder 3">
            <a:extLst>
              <a:ext uri="{FF2B5EF4-FFF2-40B4-BE49-F238E27FC236}">
                <a16:creationId xmlns:a16="http://schemas.microsoft.com/office/drawing/2014/main" id="{88D4F0C7-AA90-FB96-EF87-00AB2B8925EF}"/>
              </a:ext>
            </a:extLst>
          </p:cNvPr>
          <p:cNvSpPr>
            <a:spLocks noGrp="1"/>
          </p:cNvSpPr>
          <p:nvPr>
            <p:ph idx="1"/>
          </p:nvPr>
        </p:nvSpPr>
        <p:spPr/>
        <p:txBody>
          <a:bodyPr>
            <a:normAutofit fontScale="85000" lnSpcReduction="20000"/>
          </a:bodyPr>
          <a:lstStyle/>
          <a:p>
            <a:r>
              <a:rPr lang="en-US" dirty="0">
                <a:latin typeface="Inter"/>
              </a:rPr>
              <a:t>70 Faces of Scripture</a:t>
            </a:r>
          </a:p>
          <a:p>
            <a:pPr lvl="1"/>
            <a:r>
              <a:rPr lang="en-US" dirty="0">
                <a:latin typeface="Inter"/>
              </a:rPr>
              <a:t>Different lenses reveal different insights.</a:t>
            </a:r>
          </a:p>
          <a:p>
            <a:endParaRPr lang="en-US" b="0" i="0" dirty="0">
              <a:effectLst/>
              <a:latin typeface="Inter"/>
            </a:endParaRPr>
          </a:p>
          <a:p>
            <a:r>
              <a:rPr lang="en-US" b="0" i="0" dirty="0">
                <a:effectLst/>
                <a:latin typeface="Inter"/>
              </a:rPr>
              <a:t>The teachings of Jesus in the Gospels reflect the “culture of the day.”</a:t>
            </a:r>
          </a:p>
          <a:p>
            <a:endParaRPr lang="en-US" b="0" i="0" dirty="0">
              <a:effectLst/>
              <a:latin typeface="Inter"/>
            </a:endParaRPr>
          </a:p>
          <a:p>
            <a:r>
              <a:rPr lang="en-US" dirty="0"/>
              <a:t>Our Lens: Examine the culture of the Second Temple Period to shed light on Jesus’s teachings.</a:t>
            </a:r>
          </a:p>
        </p:txBody>
      </p:sp>
    </p:spTree>
    <p:extLst>
      <p:ext uri="{BB962C8B-B14F-4D97-AF65-F5344CB8AC3E}">
        <p14:creationId xmlns:p14="http://schemas.microsoft.com/office/powerpoint/2010/main" val="35590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DEA935-AF69-CB48-7E1B-A9100CE802F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3429000" cy="5143500"/>
          </a:xfrm>
          <a:prstGeom prst="rect">
            <a:avLst/>
          </a:prstGeom>
        </p:spPr>
      </p:pic>
      <p:sp>
        <p:nvSpPr>
          <p:cNvPr id="10" name="TextBox 9">
            <a:extLst>
              <a:ext uri="{FF2B5EF4-FFF2-40B4-BE49-F238E27FC236}">
                <a16:creationId xmlns:a16="http://schemas.microsoft.com/office/drawing/2014/main" id="{E0F402C6-E29B-F432-FB36-3092CFD34063}"/>
              </a:ext>
            </a:extLst>
          </p:cNvPr>
          <p:cNvSpPr txBox="1"/>
          <p:nvPr/>
        </p:nvSpPr>
        <p:spPr>
          <a:xfrm>
            <a:off x="4023360" y="1848475"/>
            <a:ext cx="4612640" cy="1446550"/>
          </a:xfrm>
          <a:prstGeom prst="rect">
            <a:avLst/>
          </a:prstGeom>
          <a:noFill/>
        </p:spPr>
        <p:txBody>
          <a:bodyPr wrap="square" rtlCol="0">
            <a:spAutoFit/>
          </a:bodyPr>
          <a:lstStyle/>
          <a:p>
            <a:pPr algn="ctr"/>
            <a:r>
              <a:rPr lang="en-US" sz="4400" dirty="0"/>
              <a:t>What’s So Special</a:t>
            </a:r>
          </a:p>
          <a:p>
            <a:pPr algn="ctr"/>
            <a:r>
              <a:rPr lang="en-US" sz="4400" dirty="0"/>
              <a:t>About Elijah?</a:t>
            </a:r>
          </a:p>
        </p:txBody>
      </p:sp>
    </p:spTree>
    <p:extLst>
      <p:ext uri="{BB962C8B-B14F-4D97-AF65-F5344CB8AC3E}">
        <p14:creationId xmlns:p14="http://schemas.microsoft.com/office/powerpoint/2010/main" val="26089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What’s So Special About Elijah?</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595120"/>
            <a:ext cx="8229600" cy="2800767"/>
          </a:xfrm>
          <a:prstGeom prst="rect">
            <a:avLst/>
          </a:prstGeom>
          <a:noFill/>
        </p:spPr>
        <p:txBody>
          <a:bodyPr wrap="square" rtlCol="0">
            <a:spAutoFit/>
          </a:bodyPr>
          <a:lstStyle/>
          <a:p>
            <a:r>
              <a:rPr lang="en-US" sz="2800" dirty="0"/>
              <a:t>Now when Jesus came into the district of Caesarea Philippi, he asked his disciples, </a:t>
            </a:r>
            <a:r>
              <a:rPr lang="en-US" sz="2800" dirty="0">
                <a:solidFill>
                  <a:srgbClr val="FFFF00"/>
                </a:solidFill>
              </a:rPr>
              <a:t>“Who do people say that the Son of Man is?” And they said, “Some say John the Baptist, but others Elijah, and still others Jeremiah or one of the prophets.”</a:t>
            </a:r>
            <a:endParaRPr lang="en-US" dirty="0">
              <a:solidFill>
                <a:srgbClr val="FFFF00"/>
              </a:solidFill>
            </a:endParaRPr>
          </a:p>
          <a:p>
            <a:endParaRPr lang="en-US" dirty="0"/>
          </a:p>
          <a:p>
            <a:pPr algn="r"/>
            <a:r>
              <a:rPr lang="en-US" dirty="0"/>
              <a:t>Matt 16:13–14 (NRSV)</a:t>
            </a:r>
          </a:p>
        </p:txBody>
      </p:sp>
    </p:spTree>
    <p:extLst>
      <p:ext uri="{BB962C8B-B14F-4D97-AF65-F5344CB8AC3E}">
        <p14:creationId xmlns:p14="http://schemas.microsoft.com/office/powerpoint/2010/main" val="154881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1C90B0-6DEC-454C-2309-B789B72E14C2}"/>
              </a:ext>
            </a:extLst>
          </p:cNvPr>
          <p:cNvSpPr>
            <a:spLocks noGrp="1"/>
          </p:cNvSpPr>
          <p:nvPr>
            <p:ph sz="half" idx="2"/>
          </p:nvPr>
        </p:nvSpPr>
        <p:spPr>
          <a:xfrm>
            <a:off x="4023360" y="1200151"/>
            <a:ext cx="4663440" cy="3394472"/>
          </a:xfrm>
        </p:spPr>
        <p:txBody>
          <a:bodyPr>
            <a:normAutofit fontScale="92500" lnSpcReduction="10000"/>
          </a:bodyPr>
          <a:lstStyle/>
          <a:p>
            <a:r>
              <a:rPr lang="en-US" dirty="0"/>
              <a:t>To Ahab: “No rain until I say so.”</a:t>
            </a:r>
          </a:p>
          <a:p>
            <a:r>
              <a:rPr lang="en-US" dirty="0"/>
              <a:t>Stayed with widow of Zarephath (Phoenicia)</a:t>
            </a:r>
          </a:p>
          <a:p>
            <a:r>
              <a:rPr lang="en-US" dirty="0"/>
              <a:t>Battled Prophets of </a:t>
            </a:r>
            <a:r>
              <a:rPr lang="en-US" dirty="0" err="1"/>
              <a:t>Ba’al</a:t>
            </a:r>
            <a:r>
              <a:rPr lang="en-US" dirty="0"/>
              <a:t> on Mt. Carmel.</a:t>
            </a:r>
          </a:p>
          <a:p>
            <a:r>
              <a:rPr lang="en-US" dirty="0"/>
              <a:t>Ran away to Mt. Horeb</a:t>
            </a:r>
          </a:p>
          <a:p>
            <a:r>
              <a:rPr lang="en-US" dirty="0"/>
              <a:t>Taken up in a chariot of fire</a:t>
            </a:r>
          </a:p>
        </p:txBody>
      </p:sp>
      <p:pic>
        <p:nvPicPr>
          <p:cNvPr id="7" name="Picture 6">
            <a:extLst>
              <a:ext uri="{FF2B5EF4-FFF2-40B4-BE49-F238E27FC236}">
                <a16:creationId xmlns:a16="http://schemas.microsoft.com/office/drawing/2014/main" id="{84DEA935-AF69-CB48-7E1B-A9100CE802F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3429000" cy="5143500"/>
          </a:xfrm>
          <a:prstGeom prst="rect">
            <a:avLst/>
          </a:prstGeom>
        </p:spPr>
      </p:pic>
      <p:sp>
        <p:nvSpPr>
          <p:cNvPr id="2" name="Title 1">
            <a:extLst>
              <a:ext uri="{FF2B5EF4-FFF2-40B4-BE49-F238E27FC236}">
                <a16:creationId xmlns:a16="http://schemas.microsoft.com/office/drawing/2014/main" id="{BFDA3005-382F-5CAE-2096-B249E20F6B78}"/>
              </a:ext>
            </a:extLst>
          </p:cNvPr>
          <p:cNvSpPr>
            <a:spLocks noGrp="1"/>
          </p:cNvSpPr>
          <p:nvPr>
            <p:ph type="title"/>
          </p:nvPr>
        </p:nvSpPr>
        <p:spPr>
          <a:xfrm>
            <a:off x="3708400" y="205979"/>
            <a:ext cx="4978400" cy="857250"/>
          </a:xfrm>
        </p:spPr>
        <p:txBody>
          <a:bodyPr/>
          <a:lstStyle/>
          <a:p>
            <a:r>
              <a:rPr lang="en-US" dirty="0"/>
              <a:t>A Quick Review</a:t>
            </a:r>
          </a:p>
        </p:txBody>
      </p:sp>
    </p:spTree>
    <p:extLst>
      <p:ext uri="{BB962C8B-B14F-4D97-AF65-F5344CB8AC3E}">
        <p14:creationId xmlns:p14="http://schemas.microsoft.com/office/powerpoint/2010/main" val="323078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Elijah at Mt. Horeb</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178560"/>
            <a:ext cx="8229600" cy="3354765"/>
          </a:xfrm>
          <a:prstGeom prst="rect">
            <a:avLst/>
          </a:prstGeom>
          <a:noFill/>
        </p:spPr>
        <p:txBody>
          <a:bodyPr wrap="square" rtlCol="0">
            <a:spAutoFit/>
          </a:bodyPr>
          <a:lstStyle/>
          <a:p>
            <a:r>
              <a:rPr lang="en-US" sz="2000" dirty="0"/>
              <a:t>He got up, and ate and drank; then he went in the strength of that food forty days and forty nights to Horeb the mount of God. At that place he came to a cave, and spent the night there.</a:t>
            </a:r>
          </a:p>
          <a:p>
            <a:endParaRPr lang="en-US" sz="2000" dirty="0"/>
          </a:p>
          <a:p>
            <a:r>
              <a:rPr lang="en-US" sz="2000" dirty="0"/>
              <a:t>Then the word of the LORD came to him, saying, “What are you doing here, Elijah?” He answered, “</a:t>
            </a:r>
            <a:r>
              <a:rPr lang="en-US" sz="2000" dirty="0">
                <a:solidFill>
                  <a:srgbClr val="FFFF00"/>
                </a:solidFill>
              </a:rPr>
              <a:t>I have been very zealous for the LORD</a:t>
            </a:r>
            <a:r>
              <a:rPr lang="en-US" sz="2000" dirty="0"/>
              <a:t>, the God of hosts; for the Israelites have forsaken your covenant, thrown down your altars, and killed your prophets with the sword. I alone am left, and they are seeking my life, to take it away.”</a:t>
            </a:r>
            <a:endParaRPr lang="en-US" sz="1400" dirty="0"/>
          </a:p>
          <a:p>
            <a:endParaRPr lang="en-US" sz="1400" dirty="0"/>
          </a:p>
          <a:p>
            <a:pPr algn="r"/>
            <a:r>
              <a:rPr lang="en-US" sz="1400" dirty="0"/>
              <a:t>1 Kings 19:8–10</a:t>
            </a:r>
          </a:p>
        </p:txBody>
      </p:sp>
    </p:spTree>
    <p:extLst>
      <p:ext uri="{BB962C8B-B14F-4D97-AF65-F5344CB8AC3E}">
        <p14:creationId xmlns:p14="http://schemas.microsoft.com/office/powerpoint/2010/main" val="28059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17812</TotalTime>
  <Words>2148</Words>
  <Application>Microsoft Macintosh PowerPoint</Application>
  <PresentationFormat>On-screen Show (16:9)</PresentationFormat>
  <Paragraphs>134</Paragraphs>
  <Slides>28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Inter</vt:lpstr>
      <vt:lpstr>Black</vt:lpstr>
      <vt:lpstr>Ancient Insights</vt:lpstr>
      <vt:lpstr>PowerPoint Presentation</vt:lpstr>
      <vt:lpstr>SteppingIntoTheJordan.com</vt:lpstr>
      <vt:lpstr>Direct Link</vt:lpstr>
      <vt:lpstr>Objective and Method</vt:lpstr>
      <vt:lpstr>PowerPoint Presentation</vt:lpstr>
      <vt:lpstr>What’s So Special About Elijah?</vt:lpstr>
      <vt:lpstr>A Quick Review</vt:lpstr>
      <vt:lpstr>Elijah at Mt. Horeb</vt:lpstr>
      <vt:lpstr>Later Prophecy about Elijah</vt:lpstr>
      <vt:lpstr>What’s Special about Elijah?</vt:lpstr>
      <vt:lpstr>PowerPoint Presentation</vt:lpstr>
      <vt:lpstr>Elijah is Phinehas</vt:lpstr>
      <vt:lpstr>Phinehas</vt:lpstr>
      <vt:lpstr>Elijah in Esther </vt:lpstr>
      <vt:lpstr>Elijah in Esther </vt:lpstr>
      <vt:lpstr>Elijah and Rabbi Akiva</vt:lpstr>
      <vt:lpstr>Why Does Elijah Appear to Akiva?</vt:lpstr>
      <vt:lpstr>PowerPoint Presentation</vt:lpstr>
      <vt:lpstr>Elijah and John the Baptist</vt:lpstr>
      <vt:lpstr>How is John the Baptist Elijah?</vt:lpstr>
      <vt:lpstr>Elijah John and the Baptist</vt:lpstr>
      <vt:lpstr>Elijah and the Crucifixion</vt:lpstr>
      <vt:lpstr>Elijah and the Crucifixion</vt:lpstr>
      <vt:lpstr>Calling for Elijah?</vt:lpstr>
      <vt:lpstr>PowerPoint Presentation</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880</cp:revision>
  <cp:lastPrinted>2023-01-29T03:14:22Z</cp:lastPrinted>
  <dcterms:created xsi:type="dcterms:W3CDTF">2014-10-04T23:26:39Z</dcterms:created>
  <dcterms:modified xsi:type="dcterms:W3CDTF">2023-09-10T13:39:23Z</dcterms:modified>
</cp:coreProperties>
</file>