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0"/>
  </p:notesMasterIdLst>
  <p:handoutMasterIdLst>
    <p:handoutMasterId r:id="rId31"/>
  </p:handoutMasterIdLst>
  <p:sldIdLst>
    <p:sldId id="649" r:id="rId2"/>
    <p:sldId id="793" r:id="rId3"/>
    <p:sldId id="796" r:id="rId4"/>
    <p:sldId id="801" r:id="rId5"/>
    <p:sldId id="802" r:id="rId6"/>
    <p:sldId id="797" r:id="rId7"/>
    <p:sldId id="798" r:id="rId8"/>
    <p:sldId id="803" r:id="rId9"/>
    <p:sldId id="800" r:id="rId10"/>
    <p:sldId id="807" r:id="rId11"/>
    <p:sldId id="810" r:id="rId12"/>
    <p:sldId id="812" r:id="rId13"/>
    <p:sldId id="816" r:id="rId14"/>
    <p:sldId id="811" r:id="rId15"/>
    <p:sldId id="808" r:id="rId16"/>
    <p:sldId id="815" r:id="rId17"/>
    <p:sldId id="809" r:id="rId18"/>
    <p:sldId id="817" r:id="rId19"/>
    <p:sldId id="818" r:id="rId20"/>
    <p:sldId id="799" r:id="rId21"/>
    <p:sldId id="804" r:id="rId22"/>
    <p:sldId id="805" r:id="rId23"/>
    <p:sldId id="819" r:id="rId24"/>
    <p:sldId id="813" r:id="rId25"/>
    <p:sldId id="821" r:id="rId26"/>
    <p:sldId id="820" r:id="rId27"/>
    <p:sldId id="814" r:id="rId28"/>
    <p:sldId id="791" r:id="rId29"/>
  </p:sldIdLst>
  <p:sldSz cx="9144000" cy="5143500" type="screen16x9"/>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FFB9"/>
    <a:srgbClr val="F9FFBE"/>
    <a:srgbClr val="F7FFDD"/>
    <a:srgbClr val="FFFFB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834"/>
    <p:restoredTop sz="92715"/>
  </p:normalViewPr>
  <p:slideViewPr>
    <p:cSldViewPr snapToGrid="0" snapToObjects="1">
      <p:cViewPr varScale="1">
        <p:scale>
          <a:sx n="126" d="100"/>
          <a:sy n="126" d="100"/>
        </p:scale>
        <p:origin x="216" y="296"/>
      </p:cViewPr>
      <p:guideLst>
        <p:guide orient="horz" pos="1620"/>
        <p:guide pos="2880"/>
      </p:guideLst>
    </p:cSldViewPr>
  </p:slideViewPr>
  <p:notesTextViewPr>
    <p:cViewPr>
      <p:scale>
        <a:sx n="100" d="100"/>
        <a:sy n="100" d="100"/>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C548491-4EC8-294C-AF21-EEDE883C046B}"/>
              </a:ext>
            </a:extLst>
          </p:cNvPr>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4E1471B-2E06-1E4C-A75A-7DEF33D9FECD}"/>
              </a:ext>
            </a:extLst>
          </p:cNvPr>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200"/>
            </a:lvl1pPr>
          </a:lstStyle>
          <a:p>
            <a:fld id="{94CA7C9F-0D65-D749-A018-7E2C211F1CC7}" type="datetimeFigureOut">
              <a:rPr lang="en-US" smtClean="0"/>
              <a:t>8/13/23</a:t>
            </a:fld>
            <a:endParaRPr lang="en-US"/>
          </a:p>
        </p:txBody>
      </p:sp>
      <p:sp>
        <p:nvSpPr>
          <p:cNvPr id="4" name="Footer Placeholder 3">
            <a:extLst>
              <a:ext uri="{FF2B5EF4-FFF2-40B4-BE49-F238E27FC236}">
                <a16:creationId xmlns:a16="http://schemas.microsoft.com/office/drawing/2014/main" id="{4F5850C6-0081-3449-A43A-F8E698EC071A}"/>
              </a:ext>
            </a:extLst>
          </p:cNvPr>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3504C9F-1AF7-0E47-AC5F-DFB8986A3B63}"/>
              </a:ext>
            </a:extLst>
          </p:cNvPr>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F59797BB-EAFB-684A-916B-432BEE220940}" type="slidenum">
              <a:rPr lang="en-US" smtClean="0"/>
              <a:t>‹#›</a:t>
            </a:fld>
            <a:endParaRPr lang="en-US"/>
          </a:p>
        </p:txBody>
      </p:sp>
    </p:spTree>
    <p:extLst>
      <p:ext uri="{BB962C8B-B14F-4D97-AF65-F5344CB8AC3E}">
        <p14:creationId xmlns:p14="http://schemas.microsoft.com/office/powerpoint/2010/main" val="4123882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C7C602DC-97CC-284B-8DAC-4FDE98189F2D}" type="datetimeFigureOut">
              <a:rPr lang="en-US" smtClean="0"/>
              <a:t>8/13/23</a:t>
            </a:fld>
            <a:endParaRPr lang="en-US"/>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206D73B1-E4C9-414D-9FAC-68B90BD201AD}" type="slidenum">
              <a:rPr lang="en-US" smtClean="0"/>
              <a:t>‹#›</a:t>
            </a:fld>
            <a:endParaRPr lang="en-US"/>
          </a:p>
        </p:txBody>
      </p:sp>
    </p:spTree>
    <p:extLst>
      <p:ext uri="{BB962C8B-B14F-4D97-AF65-F5344CB8AC3E}">
        <p14:creationId xmlns:p14="http://schemas.microsoft.com/office/powerpoint/2010/main" val="4526552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6D73B1-E4C9-414D-9FAC-68B90BD201AD}" type="slidenum">
              <a:rPr lang="en-US" smtClean="0"/>
              <a:t>1</a:t>
            </a:fld>
            <a:endParaRPr lang="en-US"/>
          </a:p>
        </p:txBody>
      </p:sp>
    </p:spTree>
    <p:extLst>
      <p:ext uri="{BB962C8B-B14F-4D97-AF65-F5344CB8AC3E}">
        <p14:creationId xmlns:p14="http://schemas.microsoft.com/office/powerpoint/2010/main" val="26258900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6D73B1-E4C9-414D-9FAC-68B90BD201AD}" type="slidenum">
              <a:rPr lang="en-US" smtClean="0"/>
              <a:t>3</a:t>
            </a:fld>
            <a:endParaRPr lang="en-US"/>
          </a:p>
        </p:txBody>
      </p:sp>
    </p:spTree>
    <p:extLst>
      <p:ext uri="{BB962C8B-B14F-4D97-AF65-F5344CB8AC3E}">
        <p14:creationId xmlns:p14="http://schemas.microsoft.com/office/powerpoint/2010/main" val="28340905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5992548-776D-4B47-A5A7-7DDB6EE87121}" type="datetimeFigureOut">
              <a:rPr lang="en-US" smtClean="0"/>
              <a:t>8/13/23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B1E24D-ADA0-284A-9D8A-2DE776502195}" type="slidenum">
              <a:rPr lang="en-US" smtClean="0"/>
              <a:t>‹#›</a:t>
            </a:fld>
            <a:endParaRPr lang="en-US"/>
          </a:p>
        </p:txBody>
      </p:sp>
    </p:spTree>
    <p:extLst>
      <p:ext uri="{BB962C8B-B14F-4D97-AF65-F5344CB8AC3E}">
        <p14:creationId xmlns:p14="http://schemas.microsoft.com/office/powerpoint/2010/main" val="2702019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5992548-776D-4B47-A5A7-7DDB6EE87121}" type="datetimeFigureOut">
              <a:rPr lang="en-US" smtClean="0"/>
              <a:t>8/13/23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B1E24D-ADA0-284A-9D8A-2DE776502195}" type="slidenum">
              <a:rPr lang="en-US" smtClean="0"/>
              <a:t>‹#›</a:t>
            </a:fld>
            <a:endParaRPr lang="en-US"/>
          </a:p>
        </p:txBody>
      </p:sp>
    </p:spTree>
    <p:extLst>
      <p:ext uri="{BB962C8B-B14F-4D97-AF65-F5344CB8AC3E}">
        <p14:creationId xmlns:p14="http://schemas.microsoft.com/office/powerpoint/2010/main" val="2949498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5992548-776D-4B47-A5A7-7DDB6EE87121}" type="datetimeFigureOut">
              <a:rPr lang="en-US" smtClean="0"/>
              <a:t>8/13/23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B1E24D-ADA0-284A-9D8A-2DE776502195}" type="slidenum">
              <a:rPr lang="en-US" smtClean="0"/>
              <a:t>‹#›</a:t>
            </a:fld>
            <a:endParaRPr lang="en-US"/>
          </a:p>
        </p:txBody>
      </p:sp>
    </p:spTree>
    <p:extLst>
      <p:ext uri="{BB962C8B-B14F-4D97-AF65-F5344CB8AC3E}">
        <p14:creationId xmlns:p14="http://schemas.microsoft.com/office/powerpoint/2010/main" val="1427941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5992548-776D-4B47-A5A7-7DDB6EE87121}" type="datetimeFigureOut">
              <a:rPr lang="en-US" smtClean="0"/>
              <a:t>8/13/23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B1E24D-ADA0-284A-9D8A-2DE776502195}" type="slidenum">
              <a:rPr lang="en-US" smtClean="0"/>
              <a:t>‹#›</a:t>
            </a:fld>
            <a:endParaRPr lang="en-US"/>
          </a:p>
        </p:txBody>
      </p:sp>
    </p:spTree>
    <p:extLst>
      <p:ext uri="{BB962C8B-B14F-4D97-AF65-F5344CB8AC3E}">
        <p14:creationId xmlns:p14="http://schemas.microsoft.com/office/powerpoint/2010/main" val="2275933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5992548-776D-4B47-A5A7-7DDB6EE87121}" type="datetimeFigureOut">
              <a:rPr lang="en-US" smtClean="0"/>
              <a:t>8/13/23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B1E24D-ADA0-284A-9D8A-2DE776502195}" type="slidenum">
              <a:rPr lang="en-US" smtClean="0"/>
              <a:t>‹#›</a:t>
            </a:fld>
            <a:endParaRPr lang="en-US"/>
          </a:p>
        </p:txBody>
      </p:sp>
    </p:spTree>
    <p:extLst>
      <p:ext uri="{BB962C8B-B14F-4D97-AF65-F5344CB8AC3E}">
        <p14:creationId xmlns:p14="http://schemas.microsoft.com/office/powerpoint/2010/main" val="1798952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5992548-776D-4B47-A5A7-7DDB6EE87121}" type="datetimeFigureOut">
              <a:rPr lang="en-US" smtClean="0"/>
              <a:t>8/13/23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B1E24D-ADA0-284A-9D8A-2DE776502195}" type="slidenum">
              <a:rPr lang="en-US" smtClean="0"/>
              <a:t>‹#›</a:t>
            </a:fld>
            <a:endParaRPr lang="en-US"/>
          </a:p>
        </p:txBody>
      </p:sp>
    </p:spTree>
    <p:extLst>
      <p:ext uri="{BB962C8B-B14F-4D97-AF65-F5344CB8AC3E}">
        <p14:creationId xmlns:p14="http://schemas.microsoft.com/office/powerpoint/2010/main" val="1034301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5992548-776D-4B47-A5A7-7DDB6EE87121}" type="datetimeFigureOut">
              <a:rPr lang="en-US" smtClean="0"/>
              <a:t>8/13/23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B1E24D-ADA0-284A-9D8A-2DE776502195}" type="slidenum">
              <a:rPr lang="en-US" smtClean="0"/>
              <a:t>‹#›</a:t>
            </a:fld>
            <a:endParaRPr lang="en-US"/>
          </a:p>
        </p:txBody>
      </p:sp>
    </p:spTree>
    <p:extLst>
      <p:ext uri="{BB962C8B-B14F-4D97-AF65-F5344CB8AC3E}">
        <p14:creationId xmlns:p14="http://schemas.microsoft.com/office/powerpoint/2010/main" val="1417940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5992548-776D-4B47-A5A7-7DDB6EE87121}" type="datetimeFigureOut">
              <a:rPr lang="en-US" smtClean="0"/>
              <a:t>8/13/23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B1E24D-ADA0-284A-9D8A-2DE776502195}" type="slidenum">
              <a:rPr lang="en-US" smtClean="0"/>
              <a:t>‹#›</a:t>
            </a:fld>
            <a:endParaRPr lang="en-US"/>
          </a:p>
        </p:txBody>
      </p:sp>
    </p:spTree>
    <p:extLst>
      <p:ext uri="{BB962C8B-B14F-4D97-AF65-F5344CB8AC3E}">
        <p14:creationId xmlns:p14="http://schemas.microsoft.com/office/powerpoint/2010/main" val="656067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992548-776D-4B47-A5A7-7DDB6EE87121}" type="datetimeFigureOut">
              <a:rPr lang="en-US" smtClean="0"/>
              <a:t>8/13/23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B1E24D-ADA0-284A-9D8A-2DE776502195}" type="slidenum">
              <a:rPr lang="en-US" smtClean="0"/>
              <a:t>‹#›</a:t>
            </a:fld>
            <a:endParaRPr lang="en-US"/>
          </a:p>
        </p:txBody>
      </p:sp>
    </p:spTree>
    <p:extLst>
      <p:ext uri="{BB962C8B-B14F-4D97-AF65-F5344CB8AC3E}">
        <p14:creationId xmlns:p14="http://schemas.microsoft.com/office/powerpoint/2010/main" val="1249128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5992548-776D-4B47-A5A7-7DDB6EE87121}" type="datetimeFigureOut">
              <a:rPr lang="en-US" smtClean="0"/>
              <a:t>8/13/23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B1E24D-ADA0-284A-9D8A-2DE776502195}" type="slidenum">
              <a:rPr lang="en-US" smtClean="0"/>
              <a:t>‹#›</a:t>
            </a:fld>
            <a:endParaRPr lang="en-US"/>
          </a:p>
        </p:txBody>
      </p:sp>
    </p:spTree>
    <p:extLst>
      <p:ext uri="{BB962C8B-B14F-4D97-AF65-F5344CB8AC3E}">
        <p14:creationId xmlns:p14="http://schemas.microsoft.com/office/powerpoint/2010/main" val="2730116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5992548-776D-4B47-A5A7-7DDB6EE87121}" type="datetimeFigureOut">
              <a:rPr lang="en-US" smtClean="0"/>
              <a:t>8/13/23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B1E24D-ADA0-284A-9D8A-2DE776502195}" type="slidenum">
              <a:rPr lang="en-US" smtClean="0"/>
              <a:t>‹#›</a:t>
            </a:fld>
            <a:endParaRPr lang="en-US"/>
          </a:p>
        </p:txBody>
      </p:sp>
    </p:spTree>
    <p:extLst>
      <p:ext uri="{BB962C8B-B14F-4D97-AF65-F5344CB8AC3E}">
        <p14:creationId xmlns:p14="http://schemas.microsoft.com/office/powerpoint/2010/main" val="506574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5992548-776D-4B47-A5A7-7DDB6EE87121}" type="datetimeFigureOut">
              <a:rPr lang="en-US" smtClean="0"/>
              <a:t>8/13/23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3B1E24D-ADA0-284A-9D8A-2DE776502195}"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DED55B8-9D57-E980-6980-B4AAAC98A912}"/>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0" y="0"/>
            <a:ext cx="9144000" cy="5143348"/>
          </a:xfrm>
          <a:prstGeom prst="rect">
            <a:avLst/>
          </a:prstGeom>
        </p:spPr>
      </p:pic>
      <p:sp>
        <p:nvSpPr>
          <p:cNvPr id="4" name="Title 3"/>
          <p:cNvSpPr>
            <a:spLocks noGrp="1"/>
          </p:cNvSpPr>
          <p:nvPr>
            <p:ph type="ctrTitle"/>
          </p:nvPr>
        </p:nvSpPr>
        <p:spPr>
          <a:xfrm>
            <a:off x="685800" y="12859"/>
            <a:ext cx="7772400" cy="1102519"/>
          </a:xfrm>
        </p:spPr>
        <p:txBody>
          <a:bodyPr>
            <a:normAutofit/>
          </a:bodyPr>
          <a:lstStyle/>
          <a:p>
            <a:r>
              <a:rPr lang="en-US" sz="6000" dirty="0">
                <a:effectLst>
                  <a:outerShdw blurRad="50800" dist="38100" algn="l" rotWithShape="0">
                    <a:prstClr val="black">
                      <a:alpha val="40000"/>
                    </a:prstClr>
                  </a:outerShdw>
                </a:effectLst>
              </a:rPr>
              <a:t>Ancient Insights</a:t>
            </a:r>
          </a:p>
        </p:txBody>
      </p:sp>
      <p:sp>
        <p:nvSpPr>
          <p:cNvPr id="5" name="Subtitle 4"/>
          <p:cNvSpPr>
            <a:spLocks noGrp="1"/>
          </p:cNvSpPr>
          <p:nvPr>
            <p:ph type="subTitle" idx="1"/>
          </p:nvPr>
        </p:nvSpPr>
        <p:spPr>
          <a:xfrm>
            <a:off x="0" y="881698"/>
            <a:ext cx="9144000" cy="1314450"/>
          </a:xfrm>
        </p:spPr>
        <p:txBody>
          <a:bodyPr>
            <a:normAutofit/>
          </a:bodyPr>
          <a:lstStyle/>
          <a:p>
            <a:r>
              <a:rPr lang="en-US" dirty="0">
                <a:solidFill>
                  <a:schemeClr val="tx1"/>
                </a:solidFill>
                <a:effectLst>
                  <a:outerShdw blurRad="50800" dist="38100" dir="18900000" algn="bl" rotWithShape="0">
                    <a:prstClr val="black">
                      <a:alpha val="40000"/>
                    </a:prstClr>
                  </a:outerShdw>
                </a:effectLst>
              </a:rPr>
              <a:t>The Cultural Context of Jesus’s Teachings</a:t>
            </a:r>
          </a:p>
        </p:txBody>
      </p:sp>
    </p:spTree>
    <p:extLst>
      <p:ext uri="{BB962C8B-B14F-4D97-AF65-F5344CB8AC3E}">
        <p14:creationId xmlns:p14="http://schemas.microsoft.com/office/powerpoint/2010/main" val="1933959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1A1A8-0DB2-EB9F-6EA6-17297FA459D8}"/>
              </a:ext>
            </a:extLst>
          </p:cNvPr>
          <p:cNvSpPr>
            <a:spLocks noGrp="1"/>
          </p:cNvSpPr>
          <p:nvPr>
            <p:ph type="title"/>
          </p:nvPr>
        </p:nvSpPr>
        <p:spPr>
          <a:xfrm>
            <a:off x="457200" y="205979"/>
            <a:ext cx="8229600" cy="857250"/>
          </a:xfrm>
        </p:spPr>
        <p:txBody>
          <a:bodyPr/>
          <a:lstStyle/>
          <a:p>
            <a:r>
              <a:rPr lang="en-US" dirty="0"/>
              <a:t>Luke’s Audience</a:t>
            </a:r>
          </a:p>
        </p:txBody>
      </p:sp>
      <p:sp>
        <p:nvSpPr>
          <p:cNvPr id="3" name="Content Placeholder 2">
            <a:extLst>
              <a:ext uri="{FF2B5EF4-FFF2-40B4-BE49-F238E27FC236}">
                <a16:creationId xmlns:a16="http://schemas.microsoft.com/office/drawing/2014/main" id="{53566BB0-C1CB-209B-1A74-A428725780C2}"/>
              </a:ext>
            </a:extLst>
          </p:cNvPr>
          <p:cNvSpPr>
            <a:spLocks noGrp="1"/>
          </p:cNvSpPr>
          <p:nvPr>
            <p:ph idx="1"/>
          </p:nvPr>
        </p:nvSpPr>
        <p:spPr>
          <a:xfrm>
            <a:off x="457200" y="1200151"/>
            <a:ext cx="8229600" cy="3394472"/>
          </a:xfrm>
        </p:spPr>
        <p:txBody>
          <a:bodyPr>
            <a:normAutofit fontScale="85000" lnSpcReduction="20000"/>
          </a:bodyPr>
          <a:lstStyle/>
          <a:p>
            <a:r>
              <a:rPr lang="en-US" dirty="0"/>
              <a:t>Written 93–120 CE (after Mark, after Paul)</a:t>
            </a:r>
          </a:p>
          <a:p>
            <a:pPr lvl="1"/>
            <a:r>
              <a:rPr lang="en-US" dirty="0"/>
              <a:t>2 Volume Set (Luke–Acts)</a:t>
            </a:r>
          </a:p>
          <a:p>
            <a:r>
              <a:rPr lang="en-US" dirty="0"/>
              <a:t>Commissioned by His Excellency, Theophilus.</a:t>
            </a:r>
          </a:p>
          <a:p>
            <a:r>
              <a:rPr lang="en-US" dirty="0"/>
              <a:t>No consensus where it was written.</a:t>
            </a:r>
          </a:p>
          <a:p>
            <a:pPr lvl="1"/>
            <a:r>
              <a:rPr lang="en-US" dirty="0"/>
              <a:t>Asia Minor seems logical (to me).</a:t>
            </a:r>
          </a:p>
          <a:p>
            <a:r>
              <a:rPr lang="en-US" dirty="0"/>
              <a:t>Gentile Audience (2–3 generations removed)</a:t>
            </a:r>
          </a:p>
          <a:p>
            <a:r>
              <a:rPr lang="en-US" dirty="0"/>
              <a:t>Experiencing loss of status/localized persecution</a:t>
            </a:r>
          </a:p>
          <a:p>
            <a:r>
              <a:rPr lang="en-US" dirty="0"/>
              <a:t>Its been 60+ years. Is Jesus </a:t>
            </a:r>
            <a:r>
              <a:rPr lang="en-US" i="1" dirty="0"/>
              <a:t>really</a:t>
            </a:r>
            <a:r>
              <a:rPr lang="en-US" dirty="0"/>
              <a:t> coming back?</a:t>
            </a:r>
          </a:p>
        </p:txBody>
      </p:sp>
    </p:spTree>
    <p:extLst>
      <p:ext uri="{BB962C8B-B14F-4D97-AF65-F5344CB8AC3E}">
        <p14:creationId xmlns:p14="http://schemas.microsoft.com/office/powerpoint/2010/main" val="2338124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500"/>
                                        <p:tgtEl>
                                          <p:spTgt spid="3">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Effect transition="in" filter="fade">
                                      <p:cBhvr>
                                        <p:cTn id="3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43791-863E-A14B-0172-320699409377}"/>
              </a:ext>
            </a:extLst>
          </p:cNvPr>
          <p:cNvSpPr>
            <a:spLocks noGrp="1"/>
          </p:cNvSpPr>
          <p:nvPr>
            <p:ph type="title"/>
          </p:nvPr>
        </p:nvSpPr>
        <p:spPr>
          <a:xfrm>
            <a:off x="457200" y="205979"/>
            <a:ext cx="8229600" cy="857250"/>
          </a:xfrm>
        </p:spPr>
        <p:txBody>
          <a:bodyPr/>
          <a:lstStyle/>
          <a:p>
            <a:r>
              <a:rPr lang="en-US" dirty="0"/>
              <a:t>A Strange Conclusion</a:t>
            </a:r>
          </a:p>
        </p:txBody>
      </p:sp>
      <p:sp>
        <p:nvSpPr>
          <p:cNvPr id="3" name="TextBox 2">
            <a:extLst>
              <a:ext uri="{FF2B5EF4-FFF2-40B4-BE49-F238E27FC236}">
                <a16:creationId xmlns:a16="http://schemas.microsoft.com/office/drawing/2014/main" id="{C236A21C-4F33-F301-9368-566392442F48}"/>
              </a:ext>
            </a:extLst>
          </p:cNvPr>
          <p:cNvSpPr txBox="1"/>
          <p:nvPr/>
        </p:nvSpPr>
        <p:spPr>
          <a:xfrm>
            <a:off x="457200" y="1371911"/>
            <a:ext cx="8229600" cy="1077218"/>
          </a:xfrm>
          <a:prstGeom prst="rect">
            <a:avLst/>
          </a:prstGeom>
          <a:noFill/>
        </p:spPr>
        <p:txBody>
          <a:bodyPr wrap="square" rtlCol="0">
            <a:spAutoFit/>
          </a:bodyPr>
          <a:lstStyle/>
          <a:p>
            <a:r>
              <a:rPr lang="en-US" sz="3200" dirty="0"/>
              <a:t>“And yet, when the Son of Man comes, will he find faith on earth?”</a:t>
            </a:r>
          </a:p>
        </p:txBody>
      </p:sp>
      <p:sp>
        <p:nvSpPr>
          <p:cNvPr id="4" name="TextBox 3">
            <a:extLst>
              <a:ext uri="{FF2B5EF4-FFF2-40B4-BE49-F238E27FC236}">
                <a16:creationId xmlns:a16="http://schemas.microsoft.com/office/drawing/2014/main" id="{15B22D9F-1408-2D7F-F065-D87EDAFF41BF}"/>
              </a:ext>
            </a:extLst>
          </p:cNvPr>
          <p:cNvSpPr txBox="1"/>
          <p:nvPr/>
        </p:nvSpPr>
        <p:spPr>
          <a:xfrm>
            <a:off x="457200" y="3004031"/>
            <a:ext cx="8229600" cy="584775"/>
          </a:xfrm>
          <a:prstGeom prst="rect">
            <a:avLst/>
          </a:prstGeom>
          <a:noFill/>
        </p:spPr>
        <p:txBody>
          <a:bodyPr wrap="square" rtlCol="0">
            <a:spAutoFit/>
          </a:bodyPr>
          <a:lstStyle/>
          <a:p>
            <a:pPr algn="ctr"/>
            <a:r>
              <a:rPr lang="en-US" sz="3200" dirty="0"/>
              <a:t>What does this line have to do with the parable?</a:t>
            </a:r>
          </a:p>
        </p:txBody>
      </p:sp>
      <p:sp>
        <p:nvSpPr>
          <p:cNvPr id="5" name="TextBox 4">
            <a:extLst>
              <a:ext uri="{FF2B5EF4-FFF2-40B4-BE49-F238E27FC236}">
                <a16:creationId xmlns:a16="http://schemas.microsoft.com/office/drawing/2014/main" id="{45743D50-D1BE-C7E3-49E2-8BE0AD61768A}"/>
              </a:ext>
            </a:extLst>
          </p:cNvPr>
          <p:cNvSpPr txBox="1"/>
          <p:nvPr/>
        </p:nvSpPr>
        <p:spPr>
          <a:xfrm>
            <a:off x="457200" y="4143709"/>
            <a:ext cx="8229600" cy="584775"/>
          </a:xfrm>
          <a:prstGeom prst="rect">
            <a:avLst/>
          </a:prstGeom>
          <a:noFill/>
        </p:spPr>
        <p:txBody>
          <a:bodyPr wrap="square" rtlCol="0">
            <a:spAutoFit/>
          </a:bodyPr>
          <a:lstStyle/>
          <a:p>
            <a:pPr algn="ctr"/>
            <a:r>
              <a:rPr lang="en-US" sz="3200" dirty="0"/>
              <a:t>Some think this points to Luke’s repurposing.</a:t>
            </a:r>
          </a:p>
        </p:txBody>
      </p:sp>
    </p:spTree>
    <p:extLst>
      <p:ext uri="{BB962C8B-B14F-4D97-AF65-F5344CB8AC3E}">
        <p14:creationId xmlns:p14="http://schemas.microsoft.com/office/powerpoint/2010/main" val="486811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F501D-9A25-96F8-2DC2-798B76D5964A}"/>
              </a:ext>
            </a:extLst>
          </p:cNvPr>
          <p:cNvSpPr>
            <a:spLocks noGrp="1"/>
          </p:cNvSpPr>
          <p:nvPr>
            <p:ph type="title"/>
          </p:nvPr>
        </p:nvSpPr>
        <p:spPr/>
        <p:txBody>
          <a:bodyPr/>
          <a:lstStyle/>
          <a:p>
            <a:r>
              <a:rPr lang="en-US" dirty="0"/>
              <a:t>Narrative Structure (Chiasm)</a:t>
            </a:r>
          </a:p>
        </p:txBody>
      </p:sp>
      <p:sp>
        <p:nvSpPr>
          <p:cNvPr id="3" name="TextBox 2">
            <a:extLst>
              <a:ext uri="{FF2B5EF4-FFF2-40B4-BE49-F238E27FC236}">
                <a16:creationId xmlns:a16="http://schemas.microsoft.com/office/drawing/2014/main" id="{3C6ECCCB-5AE6-91B1-5753-CC5E637CCAF8}"/>
              </a:ext>
            </a:extLst>
          </p:cNvPr>
          <p:cNvSpPr txBox="1"/>
          <p:nvPr/>
        </p:nvSpPr>
        <p:spPr>
          <a:xfrm>
            <a:off x="715945" y="1828800"/>
            <a:ext cx="7712110" cy="1815882"/>
          </a:xfrm>
          <a:prstGeom prst="rect">
            <a:avLst/>
          </a:prstGeom>
          <a:noFill/>
        </p:spPr>
        <p:txBody>
          <a:bodyPr wrap="square" rtlCol="0">
            <a:spAutoFit/>
          </a:bodyPr>
          <a:lstStyle/>
          <a:p>
            <a:r>
              <a:rPr lang="en-US" sz="2800" dirty="0"/>
              <a:t>A		Activity of the widow (v 3)</a:t>
            </a:r>
          </a:p>
          <a:p>
            <a:r>
              <a:rPr lang="en-US" sz="2800" dirty="0"/>
              <a:t>	B		Response of the judge (</a:t>
            </a:r>
            <a:r>
              <a:rPr lang="en-US" sz="2800" dirty="0" err="1"/>
              <a:t>vv</a:t>
            </a:r>
            <a:r>
              <a:rPr lang="en-US" sz="2800" dirty="0"/>
              <a:t> 4–5)</a:t>
            </a:r>
          </a:p>
          <a:p>
            <a:r>
              <a:rPr lang="en-US" sz="2800" dirty="0"/>
              <a:t>	B’		God’s contrasting response (</a:t>
            </a:r>
            <a:r>
              <a:rPr lang="en-US" sz="2800" dirty="0" err="1"/>
              <a:t>vv</a:t>
            </a:r>
            <a:r>
              <a:rPr lang="en-US" sz="2800" dirty="0"/>
              <a:t> 6b–8a)</a:t>
            </a:r>
          </a:p>
          <a:p>
            <a:r>
              <a:rPr lang="en-US" sz="2800" dirty="0"/>
              <a:t>A’		Faith of the disciples (v 8b)</a:t>
            </a:r>
          </a:p>
        </p:txBody>
      </p:sp>
    </p:spTree>
    <p:extLst>
      <p:ext uri="{BB962C8B-B14F-4D97-AF65-F5344CB8AC3E}">
        <p14:creationId xmlns:p14="http://schemas.microsoft.com/office/powerpoint/2010/main" val="2235875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A8AEF53-C358-11BD-549A-F5020955F0FC}"/>
              </a:ext>
            </a:extLst>
          </p:cNvPr>
          <p:cNvPicPr>
            <a:picLocks noChangeAspect="1"/>
          </p:cNvPicPr>
          <p:nvPr/>
        </p:nvPicPr>
        <p:blipFill>
          <a:blip r:embed="rId2"/>
          <a:stretch>
            <a:fillRect/>
          </a:stretch>
        </p:blipFill>
        <p:spPr>
          <a:xfrm>
            <a:off x="591657" y="0"/>
            <a:ext cx="8012592" cy="5143499"/>
          </a:xfrm>
          <a:prstGeom prst="rect">
            <a:avLst/>
          </a:prstGeom>
        </p:spPr>
      </p:pic>
      <p:sp>
        <p:nvSpPr>
          <p:cNvPr id="2" name="Title 1">
            <a:extLst>
              <a:ext uri="{FF2B5EF4-FFF2-40B4-BE49-F238E27FC236}">
                <a16:creationId xmlns:a16="http://schemas.microsoft.com/office/drawing/2014/main" id="{CE921391-C7DE-98C6-A1CD-6D719E6F1812}"/>
              </a:ext>
            </a:extLst>
          </p:cNvPr>
          <p:cNvSpPr>
            <a:spLocks noGrp="1"/>
          </p:cNvSpPr>
          <p:nvPr>
            <p:ph type="title"/>
          </p:nvPr>
        </p:nvSpPr>
        <p:spPr/>
        <p:txBody>
          <a:bodyPr/>
          <a:lstStyle/>
          <a:p>
            <a:r>
              <a:rPr lang="en-US" dirty="0">
                <a:effectLst>
                  <a:outerShdw blurRad="50800" dist="38100" algn="l" rotWithShape="0">
                    <a:prstClr val="black">
                      <a:alpha val="40000"/>
                    </a:prstClr>
                  </a:outerShdw>
                </a:effectLst>
              </a:rPr>
              <a:t>The Widow</a:t>
            </a:r>
          </a:p>
        </p:txBody>
      </p:sp>
    </p:spTree>
    <p:extLst>
      <p:ext uri="{BB962C8B-B14F-4D97-AF65-F5344CB8AC3E}">
        <p14:creationId xmlns:p14="http://schemas.microsoft.com/office/powerpoint/2010/main" val="2422767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812B7-26C1-354D-E3AF-1AAD066F81A8}"/>
              </a:ext>
            </a:extLst>
          </p:cNvPr>
          <p:cNvSpPr>
            <a:spLocks noGrp="1"/>
          </p:cNvSpPr>
          <p:nvPr>
            <p:ph type="title"/>
          </p:nvPr>
        </p:nvSpPr>
        <p:spPr/>
        <p:txBody>
          <a:bodyPr/>
          <a:lstStyle/>
          <a:p>
            <a:r>
              <a:rPr lang="en-US" dirty="0"/>
              <a:t>Widows in the Bible</a:t>
            </a:r>
          </a:p>
        </p:txBody>
      </p:sp>
      <p:sp>
        <p:nvSpPr>
          <p:cNvPr id="4" name="TextBox 3">
            <a:extLst>
              <a:ext uri="{FF2B5EF4-FFF2-40B4-BE49-F238E27FC236}">
                <a16:creationId xmlns:a16="http://schemas.microsoft.com/office/drawing/2014/main" id="{9519A23D-D1FB-400F-4E65-1307CDF58182}"/>
              </a:ext>
            </a:extLst>
          </p:cNvPr>
          <p:cNvSpPr txBox="1"/>
          <p:nvPr/>
        </p:nvSpPr>
        <p:spPr>
          <a:xfrm>
            <a:off x="457201" y="1279089"/>
            <a:ext cx="8229599" cy="2585323"/>
          </a:xfrm>
          <a:prstGeom prst="rect">
            <a:avLst/>
          </a:prstGeom>
          <a:noFill/>
        </p:spPr>
        <p:txBody>
          <a:bodyPr wrap="square" rtlCol="0">
            <a:spAutoFit/>
          </a:bodyPr>
          <a:lstStyle/>
          <a:p>
            <a:r>
              <a:rPr lang="en-US" sz="2400" dirty="0"/>
              <a:t>You shall not wrong or oppress a resident alien, for you were aliens in the land of Egypt. You shall not abuse any widow or orphan. If you do abuse them, when they cry out to me, I will surely heed their cry; my wrath will burn, and I will kill you with the sword, and your wives shall become widows and your children orphans.</a:t>
            </a:r>
            <a:endParaRPr lang="en-US" dirty="0"/>
          </a:p>
          <a:p>
            <a:pPr algn="r"/>
            <a:r>
              <a:rPr lang="en-US" dirty="0"/>
              <a:t>Ex 22:21–24</a:t>
            </a:r>
          </a:p>
        </p:txBody>
      </p:sp>
    </p:spTree>
    <p:extLst>
      <p:ext uri="{BB962C8B-B14F-4D97-AF65-F5344CB8AC3E}">
        <p14:creationId xmlns:p14="http://schemas.microsoft.com/office/powerpoint/2010/main" val="2008460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25E32-E3D2-034E-924F-09FDB47981A0}"/>
              </a:ext>
            </a:extLst>
          </p:cNvPr>
          <p:cNvSpPr>
            <a:spLocks noGrp="1"/>
          </p:cNvSpPr>
          <p:nvPr>
            <p:ph type="title"/>
          </p:nvPr>
        </p:nvSpPr>
        <p:spPr/>
        <p:txBody>
          <a:bodyPr/>
          <a:lstStyle/>
          <a:p>
            <a:r>
              <a:rPr lang="en-US" dirty="0"/>
              <a:t>Widows in the Ancient World</a:t>
            </a:r>
          </a:p>
        </p:txBody>
      </p:sp>
      <p:sp>
        <p:nvSpPr>
          <p:cNvPr id="3" name="Content Placeholder 2">
            <a:extLst>
              <a:ext uri="{FF2B5EF4-FFF2-40B4-BE49-F238E27FC236}">
                <a16:creationId xmlns:a16="http://schemas.microsoft.com/office/drawing/2014/main" id="{F89C8AE3-F1DD-DED3-3EA8-35519A429969}"/>
              </a:ext>
            </a:extLst>
          </p:cNvPr>
          <p:cNvSpPr>
            <a:spLocks noGrp="1"/>
          </p:cNvSpPr>
          <p:nvPr>
            <p:ph idx="1"/>
          </p:nvPr>
        </p:nvSpPr>
        <p:spPr/>
        <p:txBody>
          <a:bodyPr/>
          <a:lstStyle/>
          <a:p>
            <a:r>
              <a:rPr lang="en-US" dirty="0"/>
              <a:t>A “Liminal” Group</a:t>
            </a:r>
          </a:p>
          <a:p>
            <a:pPr lvl="1"/>
            <a:r>
              <a:rPr lang="en-US" dirty="0"/>
              <a:t>Without social class or status</a:t>
            </a:r>
          </a:p>
          <a:p>
            <a:pPr lvl="1"/>
            <a:r>
              <a:rPr lang="en-US" dirty="0"/>
              <a:t>Worse if they had no family</a:t>
            </a:r>
          </a:p>
          <a:p>
            <a:endParaRPr lang="en-US" dirty="0"/>
          </a:p>
          <a:p>
            <a:r>
              <a:rPr lang="en-US" dirty="0"/>
              <a:t>Their dowry was their only (legal) asset.</a:t>
            </a:r>
          </a:p>
        </p:txBody>
      </p:sp>
    </p:spTree>
    <p:extLst>
      <p:ext uri="{BB962C8B-B14F-4D97-AF65-F5344CB8AC3E}">
        <p14:creationId xmlns:p14="http://schemas.microsoft.com/office/powerpoint/2010/main" val="2856933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25E32-E3D2-034E-924F-09FDB47981A0}"/>
              </a:ext>
            </a:extLst>
          </p:cNvPr>
          <p:cNvSpPr>
            <a:spLocks noGrp="1"/>
          </p:cNvSpPr>
          <p:nvPr>
            <p:ph type="title"/>
          </p:nvPr>
        </p:nvSpPr>
        <p:spPr/>
        <p:txBody>
          <a:bodyPr/>
          <a:lstStyle/>
          <a:p>
            <a:r>
              <a:rPr lang="en-US" dirty="0"/>
              <a:t>Widows in the Ancient World</a:t>
            </a:r>
          </a:p>
        </p:txBody>
      </p:sp>
      <p:sp>
        <p:nvSpPr>
          <p:cNvPr id="3" name="Content Placeholder 2">
            <a:extLst>
              <a:ext uri="{FF2B5EF4-FFF2-40B4-BE49-F238E27FC236}">
                <a16:creationId xmlns:a16="http://schemas.microsoft.com/office/drawing/2014/main" id="{F89C8AE3-F1DD-DED3-3EA8-35519A429969}"/>
              </a:ext>
            </a:extLst>
          </p:cNvPr>
          <p:cNvSpPr>
            <a:spLocks noGrp="1"/>
          </p:cNvSpPr>
          <p:nvPr>
            <p:ph idx="1"/>
          </p:nvPr>
        </p:nvSpPr>
        <p:spPr/>
        <p:txBody>
          <a:bodyPr/>
          <a:lstStyle/>
          <a:p>
            <a:r>
              <a:rPr lang="en-US" dirty="0"/>
              <a:t>Without power or property, their primary recourse was </a:t>
            </a:r>
            <a:r>
              <a:rPr lang="en-US" i="1" dirty="0"/>
              <a:t>bold legal persistence</a:t>
            </a:r>
            <a:r>
              <a:rPr lang="en-US" dirty="0"/>
              <a:t>.</a:t>
            </a:r>
          </a:p>
        </p:txBody>
      </p:sp>
      <p:sp>
        <p:nvSpPr>
          <p:cNvPr id="4" name="TextBox 3">
            <a:extLst>
              <a:ext uri="{FF2B5EF4-FFF2-40B4-BE49-F238E27FC236}">
                <a16:creationId xmlns:a16="http://schemas.microsoft.com/office/drawing/2014/main" id="{D68DAFDD-9127-D46B-F456-A886869EA3DB}"/>
              </a:ext>
            </a:extLst>
          </p:cNvPr>
          <p:cNvSpPr txBox="1"/>
          <p:nvPr/>
        </p:nvSpPr>
        <p:spPr>
          <a:xfrm>
            <a:off x="457200" y="2471896"/>
            <a:ext cx="8229600" cy="2308324"/>
          </a:xfrm>
          <a:prstGeom prst="rect">
            <a:avLst/>
          </a:prstGeom>
          <a:noFill/>
        </p:spPr>
        <p:txBody>
          <a:bodyPr wrap="square" rtlCol="0">
            <a:spAutoFit/>
          </a:bodyPr>
          <a:lstStyle/>
          <a:p>
            <a:r>
              <a:rPr lang="en-US" dirty="0"/>
              <a:t>In the world of the Bible, the widow is not a nagging woman. She is a teacher, an instructor who perseveres until she trains or coaches the village assembly to apply the law with justice. In fact, the widow in this parable is the only one, human or divine, who is able to teach the village assembly how to carry out its judicial responsibilities and safeguard the land and children of its households (Luke 18:4). Without the widow there would be no justice.</a:t>
            </a:r>
          </a:p>
          <a:p>
            <a:endParaRPr lang="en-US" dirty="0"/>
          </a:p>
          <a:p>
            <a:pPr algn="r"/>
            <a:r>
              <a:rPr lang="en-US" dirty="0"/>
              <a:t>Matthews &amp; Benjamin, </a:t>
            </a:r>
            <a:r>
              <a:rPr lang="en-US" i="1" dirty="0"/>
              <a:t>The Social World of Ancient Israel</a:t>
            </a:r>
            <a:r>
              <a:rPr lang="en-US" dirty="0"/>
              <a:t>, 133.</a:t>
            </a:r>
          </a:p>
        </p:txBody>
      </p:sp>
    </p:spTree>
    <p:extLst>
      <p:ext uri="{BB962C8B-B14F-4D97-AF65-F5344CB8AC3E}">
        <p14:creationId xmlns:p14="http://schemas.microsoft.com/office/powerpoint/2010/main" val="1864687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843B6-1230-8CDC-2F98-29999F789170}"/>
              </a:ext>
            </a:extLst>
          </p:cNvPr>
          <p:cNvSpPr>
            <a:spLocks noGrp="1"/>
          </p:cNvSpPr>
          <p:nvPr>
            <p:ph type="title"/>
          </p:nvPr>
        </p:nvSpPr>
        <p:spPr>
          <a:xfrm>
            <a:off x="457200" y="205979"/>
            <a:ext cx="8229600" cy="857250"/>
          </a:xfrm>
        </p:spPr>
        <p:txBody>
          <a:bodyPr/>
          <a:lstStyle/>
          <a:p>
            <a:r>
              <a:rPr lang="en-US" dirty="0"/>
              <a:t>Dead Sea Scrolls</a:t>
            </a:r>
          </a:p>
        </p:txBody>
      </p:sp>
      <p:sp>
        <p:nvSpPr>
          <p:cNvPr id="3" name="Content Placeholder 2">
            <a:extLst>
              <a:ext uri="{FF2B5EF4-FFF2-40B4-BE49-F238E27FC236}">
                <a16:creationId xmlns:a16="http://schemas.microsoft.com/office/drawing/2014/main" id="{A7B0B855-8C22-F194-3395-D1B3A2A09FD5}"/>
              </a:ext>
            </a:extLst>
          </p:cNvPr>
          <p:cNvSpPr>
            <a:spLocks noGrp="1"/>
          </p:cNvSpPr>
          <p:nvPr>
            <p:ph idx="1"/>
          </p:nvPr>
        </p:nvSpPr>
        <p:spPr>
          <a:xfrm>
            <a:off x="457200" y="1200151"/>
            <a:ext cx="8229600" cy="3394472"/>
          </a:xfrm>
        </p:spPr>
        <p:txBody>
          <a:bodyPr>
            <a:normAutofit fontScale="85000" lnSpcReduction="20000"/>
          </a:bodyPr>
          <a:lstStyle/>
          <a:p>
            <a:r>
              <a:rPr lang="en-US" dirty="0"/>
              <a:t>Six Letters from </a:t>
            </a:r>
            <a:r>
              <a:rPr lang="en-US" dirty="0" err="1"/>
              <a:t>Babatha</a:t>
            </a:r>
            <a:r>
              <a:rPr lang="en-US" dirty="0"/>
              <a:t>, a Jewish widow.</a:t>
            </a:r>
          </a:p>
          <a:p>
            <a:pPr lvl="1"/>
            <a:r>
              <a:rPr lang="en-US" dirty="0"/>
              <a:t>Dated to around 125 CE</a:t>
            </a:r>
          </a:p>
          <a:p>
            <a:pPr lvl="1"/>
            <a:r>
              <a:rPr lang="en-US" dirty="0"/>
              <a:t>3 in Nabatean, 3 in Aramaic</a:t>
            </a:r>
          </a:p>
          <a:p>
            <a:r>
              <a:rPr lang="en-US" dirty="0"/>
              <a:t>In a legal battle with court-appointed guardians of her son’s estate.</a:t>
            </a:r>
          </a:p>
          <a:p>
            <a:r>
              <a:rPr lang="en-US" dirty="0"/>
              <a:t>Letters show her persistence in fighting for what belonged to her family.</a:t>
            </a:r>
          </a:p>
          <a:p>
            <a:r>
              <a:rPr lang="en-US" dirty="0"/>
              <a:t>Widows’ fights were not against small claims, but over land, family, and children.</a:t>
            </a:r>
          </a:p>
        </p:txBody>
      </p:sp>
    </p:spTree>
    <p:extLst>
      <p:ext uri="{BB962C8B-B14F-4D97-AF65-F5344CB8AC3E}">
        <p14:creationId xmlns:p14="http://schemas.microsoft.com/office/powerpoint/2010/main" val="2688140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A0CAC9C-6D5B-367B-A630-51348015657A}"/>
              </a:ext>
            </a:extLst>
          </p:cNvPr>
          <p:cNvPicPr>
            <a:picLocks noChangeAspect="1"/>
          </p:cNvPicPr>
          <p:nvPr/>
        </p:nvPicPr>
        <p:blipFill>
          <a:blip r:embed="rId2"/>
          <a:stretch>
            <a:fillRect/>
          </a:stretch>
        </p:blipFill>
        <p:spPr>
          <a:xfrm>
            <a:off x="894551" y="12860"/>
            <a:ext cx="7373375" cy="5130640"/>
          </a:xfrm>
          <a:prstGeom prst="rect">
            <a:avLst/>
          </a:prstGeom>
        </p:spPr>
      </p:pic>
      <p:sp>
        <p:nvSpPr>
          <p:cNvPr id="2" name="Title 1">
            <a:extLst>
              <a:ext uri="{FF2B5EF4-FFF2-40B4-BE49-F238E27FC236}">
                <a16:creationId xmlns:a16="http://schemas.microsoft.com/office/drawing/2014/main" id="{99C69891-1AB5-7490-07FE-7100E13FB2B0}"/>
              </a:ext>
            </a:extLst>
          </p:cNvPr>
          <p:cNvSpPr>
            <a:spLocks noGrp="1"/>
          </p:cNvSpPr>
          <p:nvPr>
            <p:ph type="title"/>
          </p:nvPr>
        </p:nvSpPr>
        <p:spPr/>
        <p:txBody>
          <a:bodyPr/>
          <a:lstStyle/>
          <a:p>
            <a:r>
              <a:rPr lang="en-US" dirty="0">
                <a:effectLst>
                  <a:outerShdw blurRad="50800" dist="38100" dir="18900000" algn="bl" rotWithShape="0">
                    <a:prstClr val="black">
                      <a:alpha val="40000"/>
                    </a:prstClr>
                  </a:outerShdw>
                </a:effectLst>
              </a:rPr>
              <a:t>The Judge</a:t>
            </a:r>
          </a:p>
        </p:txBody>
      </p:sp>
    </p:spTree>
    <p:extLst>
      <p:ext uri="{BB962C8B-B14F-4D97-AF65-F5344CB8AC3E}">
        <p14:creationId xmlns:p14="http://schemas.microsoft.com/office/powerpoint/2010/main" val="3932869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3E3370E-25BF-C8B9-1DF0-E273E6C1DD02}"/>
              </a:ext>
            </a:extLst>
          </p:cNvPr>
          <p:cNvSpPr txBox="1"/>
          <p:nvPr/>
        </p:nvSpPr>
        <p:spPr>
          <a:xfrm>
            <a:off x="487345" y="171093"/>
            <a:ext cx="8169310" cy="4801314"/>
          </a:xfrm>
          <a:prstGeom prst="rect">
            <a:avLst/>
          </a:prstGeom>
          <a:noFill/>
        </p:spPr>
        <p:txBody>
          <a:bodyPr wrap="square" rtlCol="0">
            <a:spAutoFit/>
          </a:bodyPr>
          <a:lstStyle/>
          <a:p>
            <a:r>
              <a:rPr lang="en-US" dirty="0"/>
              <a:t>When you reap the harvest of your land, you shall not reap to the very edges of your field, or gather the gleanings of your harvest. You shall not strip your vineyard bare, or gather the fallen grapes of your vineyard; you shall leave them for the poor and the alien: I am the LORD your God. You shall not steal; you shall not deal falsely; and you shall not lie to one another. And you shall not swear falsely by my name, profaning the name of your God: I am the LORD.</a:t>
            </a:r>
          </a:p>
          <a:p>
            <a:endParaRPr lang="en-US" dirty="0"/>
          </a:p>
          <a:p>
            <a:r>
              <a:rPr lang="en-US" dirty="0"/>
              <a:t>You shall not defraud your neighbor; you shall not steal; and you shall not keep for yourself the wages of a laborer until morning. You shall not revile the deaf or put a stumbling block before the blind; you shall fear your God: I am the LORD.</a:t>
            </a:r>
          </a:p>
          <a:p>
            <a:endParaRPr lang="en-US" dirty="0"/>
          </a:p>
          <a:p>
            <a:r>
              <a:rPr lang="en-US" dirty="0">
                <a:solidFill>
                  <a:srgbClr val="FFFF00"/>
                </a:solidFill>
              </a:rPr>
              <a:t>You shall not render an unjust judgment; you shall not be partial to the poor or defer to the great: with justice you shall judge your neighbor</a:t>
            </a:r>
            <a:r>
              <a:rPr lang="en-US" dirty="0"/>
              <a:t>...</a:t>
            </a:r>
          </a:p>
          <a:p>
            <a:endParaRPr lang="en-US" dirty="0"/>
          </a:p>
          <a:p>
            <a:r>
              <a:rPr lang="en-US" dirty="0"/>
              <a:t>You shall not take vengeance or bear a grudge against any of your people, but </a:t>
            </a:r>
            <a:r>
              <a:rPr lang="en-US" dirty="0">
                <a:solidFill>
                  <a:srgbClr val="FFFF00"/>
                </a:solidFill>
              </a:rPr>
              <a:t>you shall love your neighbor as yourself: I am the LORD.</a:t>
            </a:r>
          </a:p>
          <a:p>
            <a:pPr algn="r"/>
            <a:r>
              <a:rPr lang="en-US" dirty="0"/>
              <a:t>Lev 19:9–15, 18</a:t>
            </a:r>
          </a:p>
        </p:txBody>
      </p:sp>
    </p:spTree>
    <p:extLst>
      <p:ext uri="{BB962C8B-B14F-4D97-AF65-F5344CB8AC3E}">
        <p14:creationId xmlns:p14="http://schemas.microsoft.com/office/powerpoint/2010/main" val="3630993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4CE005B-2FB3-B38D-78C2-B65E18D73C37}"/>
              </a:ext>
            </a:extLst>
          </p:cNvPr>
          <p:cNvSpPr>
            <a:spLocks noGrp="1"/>
          </p:cNvSpPr>
          <p:nvPr>
            <p:ph type="title"/>
          </p:nvPr>
        </p:nvSpPr>
        <p:spPr/>
        <p:txBody>
          <a:bodyPr/>
          <a:lstStyle/>
          <a:p>
            <a:r>
              <a:rPr lang="en-US" dirty="0"/>
              <a:t>Objective and Method</a:t>
            </a:r>
          </a:p>
        </p:txBody>
      </p:sp>
      <p:sp>
        <p:nvSpPr>
          <p:cNvPr id="4" name="Content Placeholder 3">
            <a:extLst>
              <a:ext uri="{FF2B5EF4-FFF2-40B4-BE49-F238E27FC236}">
                <a16:creationId xmlns:a16="http://schemas.microsoft.com/office/drawing/2014/main" id="{88D4F0C7-AA90-FB96-EF87-00AB2B8925EF}"/>
              </a:ext>
            </a:extLst>
          </p:cNvPr>
          <p:cNvSpPr>
            <a:spLocks noGrp="1"/>
          </p:cNvSpPr>
          <p:nvPr>
            <p:ph idx="1"/>
          </p:nvPr>
        </p:nvSpPr>
        <p:spPr/>
        <p:txBody>
          <a:bodyPr>
            <a:normAutofit fontScale="85000" lnSpcReduction="20000"/>
          </a:bodyPr>
          <a:lstStyle/>
          <a:p>
            <a:r>
              <a:rPr lang="en-US" dirty="0">
                <a:latin typeface="Inter"/>
              </a:rPr>
              <a:t>70 Faces of Scripture</a:t>
            </a:r>
          </a:p>
          <a:p>
            <a:pPr lvl="1"/>
            <a:r>
              <a:rPr lang="en-US" dirty="0">
                <a:latin typeface="Inter"/>
              </a:rPr>
              <a:t>Different lenses reveal different insights.</a:t>
            </a:r>
          </a:p>
          <a:p>
            <a:endParaRPr lang="en-US" b="0" i="0" dirty="0">
              <a:effectLst/>
              <a:latin typeface="Inter"/>
            </a:endParaRPr>
          </a:p>
          <a:p>
            <a:r>
              <a:rPr lang="en-US" b="0" i="0" dirty="0">
                <a:effectLst/>
                <a:latin typeface="Inter"/>
              </a:rPr>
              <a:t>The teachings of Jesus in the Gospels reflect the “culture of the day.”</a:t>
            </a:r>
          </a:p>
          <a:p>
            <a:endParaRPr lang="en-US" b="0" i="0" dirty="0">
              <a:effectLst/>
              <a:latin typeface="Inter"/>
            </a:endParaRPr>
          </a:p>
          <a:p>
            <a:r>
              <a:rPr lang="en-US" dirty="0"/>
              <a:t>Our Lens: Examine the culture of the Second Temple Period to shed light on Jesus’s teachings.</a:t>
            </a:r>
          </a:p>
        </p:txBody>
      </p:sp>
    </p:spTree>
    <p:extLst>
      <p:ext uri="{BB962C8B-B14F-4D97-AF65-F5344CB8AC3E}">
        <p14:creationId xmlns:p14="http://schemas.microsoft.com/office/powerpoint/2010/main" val="3559082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82E3980-FCD9-5960-4A5E-232E72284418}"/>
              </a:ext>
            </a:extLst>
          </p:cNvPr>
          <p:cNvSpPr txBox="1"/>
          <p:nvPr/>
        </p:nvSpPr>
        <p:spPr>
          <a:xfrm>
            <a:off x="602901" y="1225901"/>
            <a:ext cx="7938198" cy="2862322"/>
          </a:xfrm>
          <a:prstGeom prst="rect">
            <a:avLst/>
          </a:prstGeom>
          <a:noFill/>
        </p:spPr>
        <p:txBody>
          <a:bodyPr wrap="square" rtlCol="0">
            <a:spAutoFit/>
          </a:bodyPr>
          <a:lstStyle/>
          <a:p>
            <a:r>
              <a:rPr lang="en-US" sz="2400" dirty="0"/>
              <a:t>“When a poor old woman insisted that her case should be heard before him, and often caused him annoyance, he said he had no time to spare, whereupon she burst out, ‘Then give up being king.’ Philip, amazed at her words, proceeded at once to hear not only her case but those of the others.”</a:t>
            </a:r>
          </a:p>
          <a:p>
            <a:endParaRPr lang="en-US" sz="2400" dirty="0"/>
          </a:p>
          <a:p>
            <a:pPr algn="r"/>
            <a:r>
              <a:rPr lang="en-US" sz="1600" dirty="0"/>
              <a:t>Sayings of Kings and Commanders, Philip the Father of Alexander the Great</a:t>
            </a:r>
          </a:p>
          <a:p>
            <a:pPr algn="r"/>
            <a:r>
              <a:rPr lang="en-US" sz="1600" dirty="0"/>
              <a:t>(Plutarch, 46–119 CE)</a:t>
            </a:r>
            <a:endParaRPr lang="en-US" sz="2000" dirty="0"/>
          </a:p>
        </p:txBody>
      </p:sp>
      <p:sp>
        <p:nvSpPr>
          <p:cNvPr id="3" name="Title 2">
            <a:extLst>
              <a:ext uri="{FF2B5EF4-FFF2-40B4-BE49-F238E27FC236}">
                <a16:creationId xmlns:a16="http://schemas.microsoft.com/office/drawing/2014/main" id="{7AD2BAA9-F996-A12D-29C9-59683B1D2FCE}"/>
              </a:ext>
            </a:extLst>
          </p:cNvPr>
          <p:cNvSpPr>
            <a:spLocks noGrp="1"/>
          </p:cNvSpPr>
          <p:nvPr>
            <p:ph type="title"/>
          </p:nvPr>
        </p:nvSpPr>
        <p:spPr/>
        <p:txBody>
          <a:bodyPr/>
          <a:lstStyle/>
          <a:p>
            <a:r>
              <a:rPr lang="en-US" dirty="0"/>
              <a:t>A Familiar Story?</a:t>
            </a:r>
          </a:p>
        </p:txBody>
      </p:sp>
      <p:sp>
        <p:nvSpPr>
          <p:cNvPr id="4" name="TextBox 3">
            <a:extLst>
              <a:ext uri="{FF2B5EF4-FFF2-40B4-BE49-F238E27FC236}">
                <a16:creationId xmlns:a16="http://schemas.microsoft.com/office/drawing/2014/main" id="{497B5FC0-4BEA-69CB-6AC6-95F53EC4D343}"/>
              </a:ext>
            </a:extLst>
          </p:cNvPr>
          <p:cNvSpPr txBox="1"/>
          <p:nvPr/>
        </p:nvSpPr>
        <p:spPr>
          <a:xfrm>
            <a:off x="406958" y="4360985"/>
            <a:ext cx="8330085" cy="461665"/>
          </a:xfrm>
          <a:prstGeom prst="rect">
            <a:avLst/>
          </a:prstGeom>
          <a:noFill/>
        </p:spPr>
        <p:txBody>
          <a:bodyPr wrap="square" rtlCol="0">
            <a:spAutoFit/>
          </a:bodyPr>
          <a:lstStyle/>
          <a:p>
            <a:pPr algn="ctr"/>
            <a:r>
              <a:rPr lang="en-US" sz="2400" dirty="0"/>
              <a:t>What does this story tell us about expectations for rulers/judges?</a:t>
            </a:r>
          </a:p>
        </p:txBody>
      </p:sp>
    </p:spTree>
    <p:extLst>
      <p:ext uri="{BB962C8B-B14F-4D97-AF65-F5344CB8AC3E}">
        <p14:creationId xmlns:p14="http://schemas.microsoft.com/office/powerpoint/2010/main" val="1869884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600A35-6D11-6A52-91F0-9066CE53903B}"/>
              </a:ext>
            </a:extLst>
          </p:cNvPr>
          <p:cNvSpPr>
            <a:spLocks noGrp="1"/>
          </p:cNvSpPr>
          <p:nvPr>
            <p:ph type="title"/>
          </p:nvPr>
        </p:nvSpPr>
        <p:spPr/>
        <p:txBody>
          <a:bodyPr/>
          <a:lstStyle/>
          <a:p>
            <a:r>
              <a:rPr lang="en-US" dirty="0"/>
              <a:t>Jewish Second Temple Literature</a:t>
            </a:r>
          </a:p>
        </p:txBody>
      </p:sp>
      <p:sp>
        <p:nvSpPr>
          <p:cNvPr id="3" name="TextBox 2">
            <a:extLst>
              <a:ext uri="{FF2B5EF4-FFF2-40B4-BE49-F238E27FC236}">
                <a16:creationId xmlns:a16="http://schemas.microsoft.com/office/drawing/2014/main" id="{72A9F35A-24C9-4937-8672-B614D8EE49FD}"/>
              </a:ext>
            </a:extLst>
          </p:cNvPr>
          <p:cNvSpPr txBox="1"/>
          <p:nvPr/>
        </p:nvSpPr>
        <p:spPr>
          <a:xfrm>
            <a:off x="457200" y="1066097"/>
            <a:ext cx="8229600" cy="3754874"/>
          </a:xfrm>
          <a:prstGeom prst="rect">
            <a:avLst/>
          </a:prstGeom>
          <a:noFill/>
        </p:spPr>
        <p:txBody>
          <a:bodyPr wrap="square" rtlCol="0">
            <a:spAutoFit/>
          </a:bodyPr>
          <a:lstStyle/>
          <a:p>
            <a:r>
              <a:rPr lang="en-US" sz="1400" dirty="0"/>
              <a:t>Do not offer him a bribe, for he will not accept it;</a:t>
            </a:r>
          </a:p>
          <a:p>
            <a:r>
              <a:rPr lang="en-US" sz="1400" dirty="0"/>
              <a:t> 	and do not rely on a dishonest sacrifice;</a:t>
            </a:r>
          </a:p>
          <a:p>
            <a:r>
              <a:rPr lang="en-US" sz="1400" dirty="0"/>
              <a:t>for the Lord is the judge,</a:t>
            </a:r>
          </a:p>
          <a:p>
            <a:r>
              <a:rPr lang="en-US" sz="1400" dirty="0"/>
              <a:t>	and with him there is no partiality.</a:t>
            </a:r>
          </a:p>
          <a:p>
            <a:r>
              <a:rPr lang="en-US" sz="1400" dirty="0"/>
              <a:t>He will not show partiality to the poor;</a:t>
            </a:r>
          </a:p>
          <a:p>
            <a:r>
              <a:rPr lang="en-US" sz="1400" dirty="0"/>
              <a:t>	but he will listen to the prayer of one who is wronged.</a:t>
            </a:r>
          </a:p>
          <a:p>
            <a:r>
              <a:rPr lang="en-US" sz="1400" dirty="0"/>
              <a:t>He will not ignore the supplication of the orphan,</a:t>
            </a:r>
          </a:p>
          <a:p>
            <a:r>
              <a:rPr lang="en-US" sz="1400" dirty="0"/>
              <a:t>	or the widow when she pours out her complaint.</a:t>
            </a:r>
          </a:p>
          <a:p>
            <a:r>
              <a:rPr lang="en-US" sz="1400" dirty="0"/>
              <a:t>Do not the tears of the widow run down her cheek</a:t>
            </a:r>
          </a:p>
          <a:p>
            <a:r>
              <a:rPr lang="en-US" sz="1400" dirty="0"/>
              <a:t> 	as she cries out against the one who causes them to fall?</a:t>
            </a:r>
          </a:p>
          <a:p>
            <a:r>
              <a:rPr lang="en-US" sz="1400" dirty="0"/>
              <a:t>The one whose service is pleasing to the Lord will be accepted,</a:t>
            </a:r>
          </a:p>
          <a:p>
            <a:r>
              <a:rPr lang="en-US" sz="1400" dirty="0"/>
              <a:t>	and his prayer will reach to the clouds.</a:t>
            </a:r>
          </a:p>
          <a:p>
            <a:r>
              <a:rPr lang="en-US" sz="1400" dirty="0"/>
              <a:t>The prayer of the humble pierces the clouds,</a:t>
            </a:r>
          </a:p>
          <a:p>
            <a:r>
              <a:rPr lang="en-US" sz="1400" dirty="0"/>
              <a:t>	and it will not rest until it reaches its goal;</a:t>
            </a:r>
          </a:p>
          <a:p>
            <a:r>
              <a:rPr lang="en-US" sz="1400" dirty="0"/>
              <a:t>it will not desist until the Most High responds</a:t>
            </a:r>
          </a:p>
          <a:p>
            <a:r>
              <a:rPr lang="en-US" sz="1400" dirty="0"/>
              <a:t> 	and does justice for the righteous, and executes judgment.</a:t>
            </a:r>
          </a:p>
          <a:p>
            <a:pPr algn="r"/>
            <a:r>
              <a:rPr lang="en-US" sz="1400" dirty="0"/>
              <a:t>Wisdom of Ben Sirach 35:14–22</a:t>
            </a:r>
          </a:p>
        </p:txBody>
      </p:sp>
    </p:spTree>
    <p:extLst>
      <p:ext uri="{BB962C8B-B14F-4D97-AF65-F5344CB8AC3E}">
        <p14:creationId xmlns:p14="http://schemas.microsoft.com/office/powerpoint/2010/main" val="1201421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600A35-6D11-6A52-91F0-9066CE53903B}"/>
              </a:ext>
            </a:extLst>
          </p:cNvPr>
          <p:cNvSpPr>
            <a:spLocks noGrp="1"/>
          </p:cNvSpPr>
          <p:nvPr>
            <p:ph type="title"/>
          </p:nvPr>
        </p:nvSpPr>
        <p:spPr/>
        <p:txBody>
          <a:bodyPr/>
          <a:lstStyle/>
          <a:p>
            <a:r>
              <a:rPr lang="en-US" dirty="0"/>
              <a:t>Jewish Second Temple Literature</a:t>
            </a:r>
          </a:p>
        </p:txBody>
      </p:sp>
      <p:sp>
        <p:nvSpPr>
          <p:cNvPr id="3" name="TextBox 2">
            <a:extLst>
              <a:ext uri="{FF2B5EF4-FFF2-40B4-BE49-F238E27FC236}">
                <a16:creationId xmlns:a16="http://schemas.microsoft.com/office/drawing/2014/main" id="{72A9F35A-24C9-4937-8672-B614D8EE49FD}"/>
              </a:ext>
            </a:extLst>
          </p:cNvPr>
          <p:cNvSpPr txBox="1"/>
          <p:nvPr/>
        </p:nvSpPr>
        <p:spPr>
          <a:xfrm>
            <a:off x="457200" y="1066097"/>
            <a:ext cx="8229600" cy="3754874"/>
          </a:xfrm>
          <a:prstGeom prst="rect">
            <a:avLst/>
          </a:prstGeom>
          <a:noFill/>
        </p:spPr>
        <p:txBody>
          <a:bodyPr wrap="square" rtlCol="0">
            <a:spAutoFit/>
          </a:bodyPr>
          <a:lstStyle/>
          <a:p>
            <a:r>
              <a:rPr lang="en-US" sz="1400" dirty="0"/>
              <a:t>Do not offer him a bribe, for he will not accept it;</a:t>
            </a:r>
          </a:p>
          <a:p>
            <a:r>
              <a:rPr lang="en-US" sz="1400" dirty="0"/>
              <a:t> 	and do not rely on a dishonest sacrifice;</a:t>
            </a:r>
          </a:p>
          <a:p>
            <a:r>
              <a:rPr lang="en-US" sz="1400" dirty="0">
                <a:solidFill>
                  <a:srgbClr val="FFFF00"/>
                </a:solidFill>
              </a:rPr>
              <a:t>for the Lord is the judge,</a:t>
            </a:r>
          </a:p>
          <a:p>
            <a:r>
              <a:rPr lang="en-US" sz="1400" dirty="0">
                <a:solidFill>
                  <a:srgbClr val="FFFF00"/>
                </a:solidFill>
              </a:rPr>
              <a:t>	and with him there is no partiality.</a:t>
            </a:r>
          </a:p>
          <a:p>
            <a:r>
              <a:rPr lang="en-US" sz="1400" dirty="0"/>
              <a:t>He will not show partiality to the poor;</a:t>
            </a:r>
          </a:p>
          <a:p>
            <a:r>
              <a:rPr lang="en-US" sz="1400" dirty="0"/>
              <a:t>	but he will listen to the prayer of one who is wronged.</a:t>
            </a:r>
          </a:p>
          <a:p>
            <a:r>
              <a:rPr lang="en-US" sz="1400" dirty="0">
                <a:solidFill>
                  <a:srgbClr val="FFFF00"/>
                </a:solidFill>
              </a:rPr>
              <a:t>He will not ignore the supplication of the orphan,</a:t>
            </a:r>
          </a:p>
          <a:p>
            <a:r>
              <a:rPr lang="en-US" sz="1400" dirty="0">
                <a:solidFill>
                  <a:srgbClr val="FFFF00"/>
                </a:solidFill>
              </a:rPr>
              <a:t>	or the widow when she pours out her complaint.</a:t>
            </a:r>
          </a:p>
          <a:p>
            <a:r>
              <a:rPr lang="en-US" sz="1400" dirty="0">
                <a:solidFill>
                  <a:srgbClr val="FFFF00"/>
                </a:solidFill>
              </a:rPr>
              <a:t>Do not the tears of the widow run down her cheek</a:t>
            </a:r>
          </a:p>
          <a:p>
            <a:r>
              <a:rPr lang="en-US" sz="1400" dirty="0">
                <a:solidFill>
                  <a:srgbClr val="FFFF00"/>
                </a:solidFill>
              </a:rPr>
              <a:t> 	as she cries out against the one who causes them to fall?</a:t>
            </a:r>
          </a:p>
          <a:p>
            <a:r>
              <a:rPr lang="en-US" sz="1400" dirty="0"/>
              <a:t>The one whose service is pleasing to the Lord will be accepted,</a:t>
            </a:r>
          </a:p>
          <a:p>
            <a:r>
              <a:rPr lang="en-US" sz="1400" dirty="0"/>
              <a:t>	and his prayer will reach to the clouds.</a:t>
            </a:r>
          </a:p>
          <a:p>
            <a:r>
              <a:rPr lang="en-US" sz="1400" dirty="0">
                <a:solidFill>
                  <a:srgbClr val="FFFF00"/>
                </a:solidFill>
              </a:rPr>
              <a:t>The prayer of the humble pierces the clouds,</a:t>
            </a:r>
          </a:p>
          <a:p>
            <a:r>
              <a:rPr lang="en-US" sz="1400" dirty="0">
                <a:solidFill>
                  <a:srgbClr val="FFFF00"/>
                </a:solidFill>
              </a:rPr>
              <a:t>	and it will not rest until it reaches its goal;</a:t>
            </a:r>
          </a:p>
          <a:p>
            <a:r>
              <a:rPr lang="en-US" sz="1400" dirty="0">
                <a:solidFill>
                  <a:srgbClr val="FFFF00"/>
                </a:solidFill>
              </a:rPr>
              <a:t>it will not desist until the Most High responds</a:t>
            </a:r>
          </a:p>
          <a:p>
            <a:r>
              <a:rPr lang="en-US" sz="1400" dirty="0">
                <a:solidFill>
                  <a:srgbClr val="FFFF00"/>
                </a:solidFill>
              </a:rPr>
              <a:t> 	and does justice for the righteous, and executes judgment.</a:t>
            </a:r>
          </a:p>
          <a:p>
            <a:pPr algn="r"/>
            <a:r>
              <a:rPr lang="en-US" sz="1400" dirty="0"/>
              <a:t>Wisdom of Ben Sirach 35:14–22</a:t>
            </a:r>
          </a:p>
        </p:txBody>
      </p:sp>
      <p:sp>
        <p:nvSpPr>
          <p:cNvPr id="4" name="TextBox 3">
            <a:extLst>
              <a:ext uri="{FF2B5EF4-FFF2-40B4-BE49-F238E27FC236}">
                <a16:creationId xmlns:a16="http://schemas.microsoft.com/office/drawing/2014/main" id="{903B66A4-8303-7A84-9F89-5AD3505915A6}"/>
              </a:ext>
            </a:extLst>
          </p:cNvPr>
          <p:cNvSpPr txBox="1"/>
          <p:nvPr/>
        </p:nvSpPr>
        <p:spPr>
          <a:xfrm>
            <a:off x="5767756" y="1971585"/>
            <a:ext cx="2994408" cy="1200329"/>
          </a:xfrm>
          <a:prstGeom prst="rect">
            <a:avLst/>
          </a:prstGeom>
          <a:noFill/>
        </p:spPr>
        <p:txBody>
          <a:bodyPr wrap="square" rtlCol="0">
            <a:spAutoFit/>
          </a:bodyPr>
          <a:lstStyle/>
          <a:p>
            <a:pPr algn="ctr"/>
            <a:r>
              <a:rPr lang="en-US" sz="2400" dirty="0"/>
              <a:t>How do you see</a:t>
            </a:r>
            <a:br>
              <a:rPr lang="en-US" sz="2400" dirty="0"/>
            </a:br>
            <a:r>
              <a:rPr lang="en-US" sz="2400" dirty="0"/>
              <a:t>the parable reflected</a:t>
            </a:r>
            <a:br>
              <a:rPr lang="en-US" sz="2400" dirty="0"/>
            </a:br>
            <a:r>
              <a:rPr lang="en-US" sz="2400" dirty="0"/>
              <a:t>in this passage?</a:t>
            </a:r>
          </a:p>
        </p:txBody>
      </p:sp>
    </p:spTree>
    <p:extLst>
      <p:ext uri="{BB962C8B-B14F-4D97-AF65-F5344CB8AC3E}">
        <p14:creationId xmlns:p14="http://schemas.microsoft.com/office/powerpoint/2010/main" val="2502928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35920BB-FBC8-4C9A-5E0C-05D42BACC7A9}"/>
              </a:ext>
            </a:extLst>
          </p:cNvPr>
          <p:cNvSpPr txBox="1"/>
          <p:nvPr/>
        </p:nvSpPr>
        <p:spPr>
          <a:xfrm>
            <a:off x="296426" y="1215852"/>
            <a:ext cx="8551148" cy="3170099"/>
          </a:xfrm>
          <a:prstGeom prst="rect">
            <a:avLst/>
          </a:prstGeom>
          <a:noFill/>
        </p:spPr>
        <p:txBody>
          <a:bodyPr wrap="square" rtlCol="0">
            <a:spAutoFit/>
          </a:bodyPr>
          <a:lstStyle/>
          <a:p>
            <a:r>
              <a:rPr lang="en-US" sz="2000" dirty="0"/>
              <a:t> “In a certain city there was a judge who neither feared God nor had respect for people. In that city there was a widow who kept coming to him and saying, ‘Grant me justice against my opponent.’ For a while he refused; but later he said to himself, ‘Though I have no fear of God and no respect for anyone, yet because this widow keeps bothering me, I will grant her justice, so that she may not wear me out by continually coming.’” And the Lord said, “Listen to what the unjust judge says. And will not God grant justice to his chosen ones who cry to him day and night? Will he delay long in helping them? I tell you, he will quickly grant justice to them. And yet, when the Son of Man comes, will he find faith on earth?”</a:t>
            </a:r>
          </a:p>
        </p:txBody>
      </p:sp>
      <p:sp>
        <p:nvSpPr>
          <p:cNvPr id="6" name="Title 5">
            <a:extLst>
              <a:ext uri="{FF2B5EF4-FFF2-40B4-BE49-F238E27FC236}">
                <a16:creationId xmlns:a16="http://schemas.microsoft.com/office/drawing/2014/main" id="{7D5D00AA-EFC9-477A-E796-853BFC3E502B}"/>
              </a:ext>
            </a:extLst>
          </p:cNvPr>
          <p:cNvSpPr>
            <a:spLocks noGrp="1"/>
          </p:cNvSpPr>
          <p:nvPr>
            <p:ph type="title"/>
          </p:nvPr>
        </p:nvSpPr>
        <p:spPr/>
        <p:txBody>
          <a:bodyPr/>
          <a:lstStyle/>
          <a:p>
            <a:r>
              <a:rPr lang="en-US" dirty="0"/>
              <a:t>The Parable</a:t>
            </a:r>
          </a:p>
        </p:txBody>
      </p:sp>
    </p:spTree>
    <p:extLst>
      <p:ext uri="{BB962C8B-B14F-4D97-AF65-F5344CB8AC3E}">
        <p14:creationId xmlns:p14="http://schemas.microsoft.com/office/powerpoint/2010/main" val="1031024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F501D-9A25-96F8-2DC2-798B76D5964A}"/>
              </a:ext>
            </a:extLst>
          </p:cNvPr>
          <p:cNvSpPr>
            <a:spLocks noGrp="1"/>
          </p:cNvSpPr>
          <p:nvPr>
            <p:ph type="title"/>
          </p:nvPr>
        </p:nvSpPr>
        <p:spPr/>
        <p:txBody>
          <a:bodyPr/>
          <a:lstStyle/>
          <a:p>
            <a:r>
              <a:rPr lang="en-US" dirty="0"/>
              <a:t>Who is the main character?</a:t>
            </a:r>
          </a:p>
        </p:txBody>
      </p:sp>
      <p:sp>
        <p:nvSpPr>
          <p:cNvPr id="3" name="TextBox 2">
            <a:extLst>
              <a:ext uri="{FF2B5EF4-FFF2-40B4-BE49-F238E27FC236}">
                <a16:creationId xmlns:a16="http://schemas.microsoft.com/office/drawing/2014/main" id="{3C6ECCCB-5AE6-91B1-5753-CC5E637CCAF8}"/>
              </a:ext>
            </a:extLst>
          </p:cNvPr>
          <p:cNvSpPr txBox="1"/>
          <p:nvPr/>
        </p:nvSpPr>
        <p:spPr>
          <a:xfrm>
            <a:off x="715945" y="1828800"/>
            <a:ext cx="7712110" cy="1815882"/>
          </a:xfrm>
          <a:prstGeom prst="rect">
            <a:avLst/>
          </a:prstGeom>
          <a:noFill/>
        </p:spPr>
        <p:txBody>
          <a:bodyPr wrap="square" rtlCol="0">
            <a:spAutoFit/>
          </a:bodyPr>
          <a:lstStyle/>
          <a:p>
            <a:r>
              <a:rPr lang="en-US" sz="2800" dirty="0"/>
              <a:t>A		Activity of the widow (v 3)</a:t>
            </a:r>
          </a:p>
          <a:p>
            <a:r>
              <a:rPr lang="en-US" sz="2800" dirty="0"/>
              <a:t>	B		Response of the judge (</a:t>
            </a:r>
            <a:r>
              <a:rPr lang="en-US" sz="2800" dirty="0" err="1"/>
              <a:t>vv</a:t>
            </a:r>
            <a:r>
              <a:rPr lang="en-US" sz="2800" dirty="0"/>
              <a:t> 4–5)</a:t>
            </a:r>
          </a:p>
          <a:p>
            <a:r>
              <a:rPr lang="en-US" sz="2800" dirty="0"/>
              <a:t>	B’		God’s contrasting response (</a:t>
            </a:r>
            <a:r>
              <a:rPr lang="en-US" sz="2800" dirty="0" err="1"/>
              <a:t>vv</a:t>
            </a:r>
            <a:r>
              <a:rPr lang="en-US" sz="2800" dirty="0"/>
              <a:t> 6b–8a)</a:t>
            </a:r>
          </a:p>
          <a:p>
            <a:r>
              <a:rPr lang="en-US" sz="2800" dirty="0"/>
              <a:t>A’		Faith of the disciples (v 8b)</a:t>
            </a:r>
          </a:p>
        </p:txBody>
      </p:sp>
      <p:sp>
        <p:nvSpPr>
          <p:cNvPr id="4" name="TextBox 3">
            <a:extLst>
              <a:ext uri="{FF2B5EF4-FFF2-40B4-BE49-F238E27FC236}">
                <a16:creationId xmlns:a16="http://schemas.microsoft.com/office/drawing/2014/main" id="{6CAFBA0F-9CA3-963F-46DB-A91A6688635D}"/>
              </a:ext>
            </a:extLst>
          </p:cNvPr>
          <p:cNvSpPr txBox="1"/>
          <p:nvPr/>
        </p:nvSpPr>
        <p:spPr>
          <a:xfrm>
            <a:off x="586574" y="4230362"/>
            <a:ext cx="7970853" cy="584775"/>
          </a:xfrm>
          <a:prstGeom prst="rect">
            <a:avLst/>
          </a:prstGeom>
          <a:noFill/>
        </p:spPr>
        <p:txBody>
          <a:bodyPr wrap="square" rtlCol="0">
            <a:spAutoFit/>
          </a:bodyPr>
          <a:lstStyle/>
          <a:p>
            <a:pPr algn="ctr"/>
            <a:r>
              <a:rPr lang="en-US" sz="3200" dirty="0"/>
              <a:t>Both characters offer important teachings!</a:t>
            </a:r>
          </a:p>
        </p:txBody>
      </p:sp>
    </p:spTree>
    <p:extLst>
      <p:ext uri="{BB962C8B-B14F-4D97-AF65-F5344CB8AC3E}">
        <p14:creationId xmlns:p14="http://schemas.microsoft.com/office/powerpoint/2010/main" val="1355420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F940D-11E5-FC2E-61C3-5D932F49349F}"/>
              </a:ext>
            </a:extLst>
          </p:cNvPr>
          <p:cNvSpPr>
            <a:spLocks noGrp="1"/>
          </p:cNvSpPr>
          <p:nvPr>
            <p:ph type="title"/>
          </p:nvPr>
        </p:nvSpPr>
        <p:spPr/>
        <p:txBody>
          <a:bodyPr/>
          <a:lstStyle/>
          <a:p>
            <a:r>
              <a:rPr lang="en-US" dirty="0"/>
              <a:t>Lessons</a:t>
            </a:r>
          </a:p>
        </p:txBody>
      </p:sp>
      <p:sp>
        <p:nvSpPr>
          <p:cNvPr id="3" name="Content Placeholder 2">
            <a:extLst>
              <a:ext uri="{FF2B5EF4-FFF2-40B4-BE49-F238E27FC236}">
                <a16:creationId xmlns:a16="http://schemas.microsoft.com/office/drawing/2014/main" id="{7FA0A8F7-7CB1-08F2-A95F-8C7C288DB8FC}"/>
              </a:ext>
            </a:extLst>
          </p:cNvPr>
          <p:cNvSpPr>
            <a:spLocks noGrp="1"/>
          </p:cNvSpPr>
          <p:nvPr>
            <p:ph idx="1"/>
          </p:nvPr>
        </p:nvSpPr>
        <p:spPr/>
        <p:txBody>
          <a:bodyPr>
            <a:normAutofit fontScale="77500" lnSpcReduction="20000"/>
          </a:bodyPr>
          <a:lstStyle/>
          <a:p>
            <a:r>
              <a:rPr lang="en-US" dirty="0"/>
              <a:t>Widow: A model for God’s people.</a:t>
            </a:r>
          </a:p>
          <a:p>
            <a:pPr lvl="1"/>
            <a:r>
              <a:rPr lang="en-US" dirty="0"/>
              <a:t>Decry injustice. Maintain faith in God.</a:t>
            </a:r>
          </a:p>
          <a:p>
            <a:endParaRPr lang="en-US" dirty="0"/>
          </a:p>
          <a:p>
            <a:r>
              <a:rPr lang="en-US" dirty="0"/>
              <a:t>Judge:</a:t>
            </a:r>
          </a:p>
          <a:p>
            <a:pPr lvl="1"/>
            <a:r>
              <a:rPr lang="en-US" dirty="0"/>
              <a:t>A </a:t>
            </a:r>
            <a:r>
              <a:rPr lang="en-US" i="1" dirty="0" err="1"/>
              <a:t>Qal</a:t>
            </a:r>
            <a:r>
              <a:rPr lang="en-US" i="1" dirty="0"/>
              <a:t> </a:t>
            </a:r>
            <a:r>
              <a:rPr lang="en-US" i="1" dirty="0" err="1"/>
              <a:t>Wahomer</a:t>
            </a:r>
            <a:r>
              <a:rPr lang="en-US" dirty="0"/>
              <a:t> comparison (how much more...)</a:t>
            </a:r>
          </a:p>
          <a:p>
            <a:pPr lvl="1"/>
            <a:r>
              <a:rPr lang="en-US" dirty="0"/>
              <a:t>A reassurance about God’s faithfulness</a:t>
            </a:r>
          </a:p>
          <a:p>
            <a:endParaRPr lang="en-US" dirty="0"/>
          </a:p>
          <a:p>
            <a:r>
              <a:rPr lang="en-US" dirty="0"/>
              <a:t>A reaffirmation of Sirach 35:14–22 using a familiar type of story.</a:t>
            </a:r>
          </a:p>
        </p:txBody>
      </p:sp>
    </p:spTree>
    <p:extLst>
      <p:ext uri="{BB962C8B-B14F-4D97-AF65-F5344CB8AC3E}">
        <p14:creationId xmlns:p14="http://schemas.microsoft.com/office/powerpoint/2010/main" val="619098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fade">
                                      <p:cBhvr>
                                        <p:cTn id="2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E58F8-6797-9399-9F88-AD2B2BE9F14F}"/>
              </a:ext>
            </a:extLst>
          </p:cNvPr>
          <p:cNvSpPr>
            <a:spLocks noGrp="1"/>
          </p:cNvSpPr>
          <p:nvPr>
            <p:ph type="title"/>
          </p:nvPr>
        </p:nvSpPr>
        <p:spPr/>
        <p:txBody>
          <a:bodyPr/>
          <a:lstStyle/>
          <a:p>
            <a:r>
              <a:rPr lang="en-US" dirty="0"/>
              <a:t>What do you make of the last line?</a:t>
            </a:r>
          </a:p>
        </p:txBody>
      </p:sp>
      <p:sp>
        <p:nvSpPr>
          <p:cNvPr id="4" name="TextBox 3">
            <a:extLst>
              <a:ext uri="{FF2B5EF4-FFF2-40B4-BE49-F238E27FC236}">
                <a16:creationId xmlns:a16="http://schemas.microsoft.com/office/drawing/2014/main" id="{42A86482-3488-86DE-49E8-769A13F02DB0}"/>
              </a:ext>
            </a:extLst>
          </p:cNvPr>
          <p:cNvSpPr txBox="1"/>
          <p:nvPr/>
        </p:nvSpPr>
        <p:spPr>
          <a:xfrm>
            <a:off x="457200" y="1971586"/>
            <a:ext cx="8229600" cy="1200329"/>
          </a:xfrm>
          <a:prstGeom prst="rect">
            <a:avLst/>
          </a:prstGeom>
          <a:noFill/>
        </p:spPr>
        <p:txBody>
          <a:bodyPr wrap="square">
            <a:spAutoFit/>
          </a:bodyPr>
          <a:lstStyle/>
          <a:p>
            <a:pPr algn="ctr"/>
            <a:r>
              <a:rPr lang="en-US" sz="3600" dirty="0"/>
              <a:t>And yet, when the Son of Man comes,</a:t>
            </a:r>
            <a:br>
              <a:rPr lang="en-US" sz="3600" dirty="0"/>
            </a:br>
            <a:r>
              <a:rPr lang="en-US" sz="3600" dirty="0"/>
              <a:t>will he find faith on earth?”</a:t>
            </a:r>
          </a:p>
        </p:txBody>
      </p:sp>
    </p:spTree>
    <p:extLst>
      <p:ext uri="{BB962C8B-B14F-4D97-AF65-F5344CB8AC3E}">
        <p14:creationId xmlns:p14="http://schemas.microsoft.com/office/powerpoint/2010/main" val="1655301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CD490C6-28AD-82C6-C4F3-8A02177BE103}"/>
              </a:ext>
            </a:extLst>
          </p:cNvPr>
          <p:cNvSpPr>
            <a:spLocks noGrp="1"/>
          </p:cNvSpPr>
          <p:nvPr>
            <p:ph type="title"/>
          </p:nvPr>
        </p:nvSpPr>
        <p:spPr>
          <a:xfrm>
            <a:off x="457200" y="205979"/>
            <a:ext cx="8229600" cy="857250"/>
          </a:xfrm>
        </p:spPr>
        <p:txBody>
          <a:bodyPr/>
          <a:lstStyle/>
          <a:p>
            <a:r>
              <a:rPr lang="en-US" dirty="0"/>
              <a:t>Summary</a:t>
            </a:r>
          </a:p>
        </p:txBody>
      </p:sp>
      <p:sp>
        <p:nvSpPr>
          <p:cNvPr id="4" name="Content Placeholder 3">
            <a:extLst>
              <a:ext uri="{FF2B5EF4-FFF2-40B4-BE49-F238E27FC236}">
                <a16:creationId xmlns:a16="http://schemas.microsoft.com/office/drawing/2014/main" id="{DD9DE3B8-472E-2EF1-3A82-B76647CC8CD2}"/>
              </a:ext>
            </a:extLst>
          </p:cNvPr>
          <p:cNvSpPr>
            <a:spLocks noGrp="1"/>
          </p:cNvSpPr>
          <p:nvPr>
            <p:ph idx="1"/>
          </p:nvPr>
        </p:nvSpPr>
        <p:spPr>
          <a:xfrm>
            <a:off x="457200" y="1200151"/>
            <a:ext cx="8229600" cy="3394472"/>
          </a:xfrm>
        </p:spPr>
        <p:txBody>
          <a:bodyPr/>
          <a:lstStyle/>
          <a:p>
            <a:r>
              <a:rPr lang="en-US" dirty="0"/>
              <a:t>God is more faithful than any human Judge.</a:t>
            </a:r>
          </a:p>
          <a:p>
            <a:r>
              <a:rPr lang="en-US" dirty="0"/>
              <a:t>Like widows challenge their communities to pursue justice, so too should the people of God.</a:t>
            </a:r>
          </a:p>
          <a:p>
            <a:r>
              <a:rPr lang="en-US" dirty="0"/>
              <a:t>God hears the persistent cries of the oppressed and persecuted.</a:t>
            </a:r>
          </a:p>
        </p:txBody>
      </p:sp>
    </p:spTree>
    <p:extLst>
      <p:ext uri="{BB962C8B-B14F-4D97-AF65-F5344CB8AC3E}">
        <p14:creationId xmlns:p14="http://schemas.microsoft.com/office/powerpoint/2010/main" val="3909380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BEACA-71AD-FD4C-B0B1-D21086F190CF}"/>
              </a:ext>
            </a:extLst>
          </p:cNvPr>
          <p:cNvSpPr>
            <a:spLocks noGrp="1"/>
          </p:cNvSpPr>
          <p:nvPr>
            <p:ph type="title"/>
          </p:nvPr>
        </p:nvSpPr>
        <p:spPr/>
        <p:txBody>
          <a:bodyPr/>
          <a:lstStyle/>
          <a:p>
            <a:r>
              <a:rPr lang="en-US" dirty="0"/>
              <a:t>Next Week</a:t>
            </a:r>
          </a:p>
        </p:txBody>
      </p:sp>
      <p:sp>
        <p:nvSpPr>
          <p:cNvPr id="3" name="Content Placeholder 2">
            <a:extLst>
              <a:ext uri="{FF2B5EF4-FFF2-40B4-BE49-F238E27FC236}">
                <a16:creationId xmlns:a16="http://schemas.microsoft.com/office/drawing/2014/main" id="{4B48F12A-1BAE-4E41-A234-31557D285204}"/>
              </a:ext>
            </a:extLst>
          </p:cNvPr>
          <p:cNvSpPr>
            <a:spLocks noGrp="1"/>
          </p:cNvSpPr>
          <p:nvPr>
            <p:ph idx="1"/>
          </p:nvPr>
        </p:nvSpPr>
        <p:spPr/>
        <p:txBody>
          <a:bodyPr>
            <a:normAutofit lnSpcReduction="10000"/>
          </a:bodyPr>
          <a:lstStyle/>
          <a:p>
            <a:r>
              <a:rPr lang="en-US" dirty="0"/>
              <a:t>The Parable of the Rich Man and Lazarus</a:t>
            </a:r>
          </a:p>
          <a:p>
            <a:r>
              <a:rPr lang="en-US" dirty="0"/>
              <a:t>Read Luke 16:19–31</a:t>
            </a:r>
          </a:p>
          <a:p>
            <a:endParaRPr lang="en-US" dirty="0"/>
          </a:p>
          <a:p>
            <a:r>
              <a:rPr lang="en-US" dirty="0"/>
              <a:t>What’s the point of this parable?</a:t>
            </a:r>
          </a:p>
          <a:p>
            <a:r>
              <a:rPr lang="en-US" dirty="0"/>
              <a:t>Does this parable tell us anything about the afterlife?</a:t>
            </a:r>
          </a:p>
        </p:txBody>
      </p:sp>
    </p:spTree>
    <p:extLst>
      <p:ext uri="{BB962C8B-B14F-4D97-AF65-F5344CB8AC3E}">
        <p14:creationId xmlns:p14="http://schemas.microsoft.com/office/powerpoint/2010/main" val="622470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24AC874-1B76-042F-47E0-E7DC9E06DAB6}"/>
              </a:ext>
            </a:extLst>
          </p:cNvPr>
          <p:cNvPicPr>
            <a:picLocks noChangeAspect="1"/>
          </p:cNvPicPr>
          <p:nvPr/>
        </p:nvPicPr>
        <p:blipFill>
          <a:blip r:embed="rId3"/>
          <a:stretch>
            <a:fillRect/>
          </a:stretch>
        </p:blipFill>
        <p:spPr>
          <a:xfrm>
            <a:off x="894551" y="12860"/>
            <a:ext cx="7373375" cy="5130640"/>
          </a:xfrm>
          <a:prstGeom prst="rect">
            <a:avLst/>
          </a:prstGeom>
        </p:spPr>
      </p:pic>
      <p:sp>
        <p:nvSpPr>
          <p:cNvPr id="4" name="Title 3">
            <a:extLst>
              <a:ext uri="{FF2B5EF4-FFF2-40B4-BE49-F238E27FC236}">
                <a16:creationId xmlns:a16="http://schemas.microsoft.com/office/drawing/2014/main" id="{7EE54ED6-CF87-2EC1-29BE-5906737268ED}"/>
              </a:ext>
            </a:extLst>
          </p:cNvPr>
          <p:cNvSpPr>
            <a:spLocks noGrp="1"/>
          </p:cNvSpPr>
          <p:nvPr>
            <p:ph type="ctrTitle"/>
          </p:nvPr>
        </p:nvSpPr>
        <p:spPr>
          <a:xfrm>
            <a:off x="876074" y="123402"/>
            <a:ext cx="7373375" cy="1102519"/>
          </a:xfrm>
          <a:noFill/>
          <a:ln>
            <a:noFill/>
          </a:ln>
        </p:spPr>
        <p:txBody>
          <a:bodyPr>
            <a:normAutofit fontScale="90000"/>
          </a:bodyPr>
          <a:lstStyle/>
          <a:p>
            <a:r>
              <a:rPr lang="en-US" dirty="0">
                <a:solidFill>
                  <a:srgbClr val="FFFF00"/>
                </a:solidFill>
                <a:effectLst>
                  <a:outerShdw blurRad="50800" dist="38100" dir="18900000" algn="bl" rotWithShape="0">
                    <a:prstClr val="black">
                      <a:alpha val="40000"/>
                    </a:prstClr>
                  </a:outerShdw>
                </a:effectLst>
              </a:rPr>
              <a:t>The Parable of the Persistent Widow</a:t>
            </a:r>
          </a:p>
        </p:txBody>
      </p:sp>
      <p:sp>
        <p:nvSpPr>
          <p:cNvPr id="6" name="Title 3">
            <a:extLst>
              <a:ext uri="{FF2B5EF4-FFF2-40B4-BE49-F238E27FC236}">
                <a16:creationId xmlns:a16="http://schemas.microsoft.com/office/drawing/2014/main" id="{710D15E8-6E96-F2CD-5CE8-EA4A0B52EF50}"/>
              </a:ext>
            </a:extLst>
          </p:cNvPr>
          <p:cNvSpPr txBox="1">
            <a:spLocks/>
          </p:cNvSpPr>
          <p:nvPr/>
        </p:nvSpPr>
        <p:spPr>
          <a:xfrm>
            <a:off x="885313" y="4043930"/>
            <a:ext cx="7373375" cy="1102519"/>
          </a:xfrm>
          <a:prstGeom prst="rect">
            <a:avLst/>
          </a:prstGeom>
          <a:noFill/>
          <a:ln>
            <a:noFill/>
          </a:ln>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solidFill>
                  <a:srgbClr val="FFFF00"/>
                </a:solidFill>
                <a:effectLst>
                  <a:outerShdw blurRad="50800" dist="38100" dir="18900000" algn="bl" rotWithShape="0">
                    <a:prstClr val="black">
                      <a:alpha val="40000"/>
                    </a:prstClr>
                  </a:outerShdw>
                </a:effectLst>
              </a:rPr>
              <a:t>The Parable of the Unjust Judge</a:t>
            </a:r>
          </a:p>
        </p:txBody>
      </p:sp>
    </p:spTree>
    <p:extLst>
      <p:ext uri="{BB962C8B-B14F-4D97-AF65-F5344CB8AC3E}">
        <p14:creationId xmlns:p14="http://schemas.microsoft.com/office/powerpoint/2010/main" val="260898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EF4B5-6B95-DED9-B79F-14D0A9CB491E}"/>
              </a:ext>
            </a:extLst>
          </p:cNvPr>
          <p:cNvSpPr>
            <a:spLocks noGrp="1"/>
          </p:cNvSpPr>
          <p:nvPr>
            <p:ph type="title"/>
          </p:nvPr>
        </p:nvSpPr>
        <p:spPr/>
        <p:txBody>
          <a:bodyPr/>
          <a:lstStyle/>
          <a:p>
            <a:r>
              <a:rPr lang="en-US" dirty="0"/>
              <a:t>Literary Context</a:t>
            </a:r>
          </a:p>
        </p:txBody>
      </p:sp>
      <p:sp>
        <p:nvSpPr>
          <p:cNvPr id="3" name="Content Placeholder 2">
            <a:extLst>
              <a:ext uri="{FF2B5EF4-FFF2-40B4-BE49-F238E27FC236}">
                <a16:creationId xmlns:a16="http://schemas.microsoft.com/office/drawing/2014/main" id="{74084B44-3D9D-F815-0A00-BF36332BC7C3}"/>
              </a:ext>
            </a:extLst>
          </p:cNvPr>
          <p:cNvSpPr>
            <a:spLocks noGrp="1"/>
          </p:cNvSpPr>
          <p:nvPr>
            <p:ph idx="1"/>
          </p:nvPr>
        </p:nvSpPr>
        <p:spPr/>
        <p:txBody>
          <a:bodyPr/>
          <a:lstStyle/>
          <a:p>
            <a:r>
              <a:rPr lang="en-US" dirty="0"/>
              <a:t>This parable is only told in Luke.</a:t>
            </a:r>
          </a:p>
          <a:p>
            <a:r>
              <a:rPr lang="en-US" dirty="0"/>
              <a:t>The Scene: Luke 17:20–21</a:t>
            </a:r>
          </a:p>
        </p:txBody>
      </p:sp>
      <p:sp>
        <p:nvSpPr>
          <p:cNvPr id="4" name="TextBox 3">
            <a:extLst>
              <a:ext uri="{FF2B5EF4-FFF2-40B4-BE49-F238E27FC236}">
                <a16:creationId xmlns:a16="http://schemas.microsoft.com/office/drawing/2014/main" id="{075DCDBF-33BA-C137-8BD8-E625D691F67A}"/>
              </a:ext>
            </a:extLst>
          </p:cNvPr>
          <p:cNvSpPr txBox="1"/>
          <p:nvPr/>
        </p:nvSpPr>
        <p:spPr>
          <a:xfrm>
            <a:off x="894302" y="2571750"/>
            <a:ext cx="7516167" cy="1323439"/>
          </a:xfrm>
          <a:prstGeom prst="rect">
            <a:avLst/>
          </a:prstGeom>
          <a:noFill/>
        </p:spPr>
        <p:txBody>
          <a:bodyPr wrap="square" rtlCol="0">
            <a:spAutoFit/>
          </a:bodyPr>
          <a:lstStyle/>
          <a:p>
            <a:r>
              <a:rPr lang="en-US" sz="2000" dirty="0"/>
              <a:t>Once Jesus was asked by the Pharisees when the kingdom of God was coming, and he answered, “The kingdom of God is not coming with things that can be observed; nor will they say, ‘Look, here it is!’ or ‘There it is!’ For, in fact, the kingdom of God is among you.”</a:t>
            </a:r>
          </a:p>
        </p:txBody>
      </p:sp>
    </p:spTree>
    <p:extLst>
      <p:ext uri="{BB962C8B-B14F-4D97-AF65-F5344CB8AC3E}">
        <p14:creationId xmlns:p14="http://schemas.microsoft.com/office/powerpoint/2010/main" val="352194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9CF07-B607-CC05-59A5-EA0C2DBE7D9D}"/>
              </a:ext>
            </a:extLst>
          </p:cNvPr>
          <p:cNvSpPr>
            <a:spLocks noGrp="1"/>
          </p:cNvSpPr>
          <p:nvPr>
            <p:ph type="title"/>
          </p:nvPr>
        </p:nvSpPr>
        <p:spPr/>
        <p:txBody>
          <a:bodyPr/>
          <a:lstStyle/>
          <a:p>
            <a:r>
              <a:rPr lang="en-US" dirty="0"/>
              <a:t>Literary Context</a:t>
            </a:r>
          </a:p>
        </p:txBody>
      </p:sp>
      <p:sp>
        <p:nvSpPr>
          <p:cNvPr id="3" name="TextBox 2">
            <a:extLst>
              <a:ext uri="{FF2B5EF4-FFF2-40B4-BE49-F238E27FC236}">
                <a16:creationId xmlns:a16="http://schemas.microsoft.com/office/drawing/2014/main" id="{058186AF-82C3-E7EC-5DAC-88CA28D57F8B}"/>
              </a:ext>
            </a:extLst>
          </p:cNvPr>
          <p:cNvSpPr txBox="1"/>
          <p:nvPr/>
        </p:nvSpPr>
        <p:spPr>
          <a:xfrm>
            <a:off x="457201" y="1577591"/>
            <a:ext cx="8229600" cy="2862322"/>
          </a:xfrm>
          <a:prstGeom prst="rect">
            <a:avLst/>
          </a:prstGeom>
          <a:noFill/>
        </p:spPr>
        <p:txBody>
          <a:bodyPr wrap="square" rtlCol="0">
            <a:spAutoFit/>
          </a:bodyPr>
          <a:lstStyle/>
          <a:p>
            <a:r>
              <a:rPr lang="en-US" dirty="0"/>
              <a:t>Just as it was in the days of Noah, so too it will be in the days of the Son of Man. They were eating and drinking, and marrying and being given in marriage, until the day Noah entered the ark, and the flood came and destroyed all of them...</a:t>
            </a:r>
          </a:p>
          <a:p>
            <a:endParaRPr lang="en-US" dirty="0"/>
          </a:p>
          <a:p>
            <a:r>
              <a:rPr lang="en-US" dirty="0"/>
              <a:t>...I tell you, on that night there will be two in one bed; one will be taken and the other left. There will be two women grinding meal together; one will be taken and the other left.” Then they asked him, “Where, Lord?” He said to them, “Where the corpse is, there the vultures will gather.”</a:t>
            </a:r>
          </a:p>
          <a:p>
            <a:endParaRPr lang="en-US" dirty="0"/>
          </a:p>
          <a:p>
            <a:pPr algn="r"/>
            <a:r>
              <a:rPr lang="en-US" dirty="0"/>
              <a:t>Luke 17:26–27, 34–37</a:t>
            </a:r>
          </a:p>
        </p:txBody>
      </p:sp>
    </p:spTree>
    <p:extLst>
      <p:ext uri="{BB962C8B-B14F-4D97-AF65-F5344CB8AC3E}">
        <p14:creationId xmlns:p14="http://schemas.microsoft.com/office/powerpoint/2010/main" val="1537803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35920BB-FBC8-4C9A-5E0C-05D42BACC7A9}"/>
              </a:ext>
            </a:extLst>
          </p:cNvPr>
          <p:cNvSpPr txBox="1"/>
          <p:nvPr/>
        </p:nvSpPr>
        <p:spPr>
          <a:xfrm>
            <a:off x="296426" y="1215852"/>
            <a:ext cx="8551148" cy="3785652"/>
          </a:xfrm>
          <a:prstGeom prst="rect">
            <a:avLst/>
          </a:prstGeom>
          <a:noFill/>
        </p:spPr>
        <p:txBody>
          <a:bodyPr wrap="square" rtlCol="0">
            <a:spAutoFit/>
          </a:bodyPr>
          <a:lstStyle/>
          <a:p>
            <a:r>
              <a:rPr lang="en-US" sz="2000" dirty="0"/>
              <a:t>Then Jesus told them a parable about their need to pray always and not to lose heart. He said, “In a certain city there was a judge who neither feared God nor had respect for people. In that city there was a widow who kept coming to him and saying, ‘Grant me justice against my opponent.’ For a while he refused; but later he said to himself, ‘Though I have no fear of God and no respect for anyone, yet because this widow keeps bothering me, I will grant her justice, so that she may not wear me out by continually coming.’” And the Lord said, “Listen to what the unjust judge says. And will not God grant justice to his chosen ones who cry to him day and night? Will he delay long in helping them? I tell you, he will quickly grant justice to them. And yet, when the Son of Man comes, will he find faith on earth?”</a:t>
            </a:r>
          </a:p>
          <a:p>
            <a:pPr algn="r"/>
            <a:r>
              <a:rPr lang="en-US" sz="2000" dirty="0"/>
              <a:t>Luke 18:1–8 (NRSV)</a:t>
            </a:r>
          </a:p>
        </p:txBody>
      </p:sp>
      <p:sp>
        <p:nvSpPr>
          <p:cNvPr id="6" name="Title 5">
            <a:extLst>
              <a:ext uri="{FF2B5EF4-FFF2-40B4-BE49-F238E27FC236}">
                <a16:creationId xmlns:a16="http://schemas.microsoft.com/office/drawing/2014/main" id="{7D5D00AA-EFC9-477A-E796-853BFC3E502B}"/>
              </a:ext>
            </a:extLst>
          </p:cNvPr>
          <p:cNvSpPr>
            <a:spLocks noGrp="1"/>
          </p:cNvSpPr>
          <p:nvPr>
            <p:ph type="title"/>
          </p:nvPr>
        </p:nvSpPr>
        <p:spPr/>
        <p:txBody>
          <a:bodyPr/>
          <a:lstStyle/>
          <a:p>
            <a:r>
              <a:rPr lang="en-US" dirty="0"/>
              <a:t>The Parable</a:t>
            </a:r>
          </a:p>
        </p:txBody>
      </p:sp>
    </p:spTree>
    <p:extLst>
      <p:ext uri="{BB962C8B-B14F-4D97-AF65-F5344CB8AC3E}">
        <p14:creationId xmlns:p14="http://schemas.microsoft.com/office/powerpoint/2010/main" val="3446547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24DB6D5-49BC-3B67-57C0-2227553627AB}"/>
              </a:ext>
            </a:extLst>
          </p:cNvPr>
          <p:cNvSpPr txBox="1"/>
          <p:nvPr/>
        </p:nvSpPr>
        <p:spPr>
          <a:xfrm>
            <a:off x="552659" y="1306292"/>
            <a:ext cx="8038682" cy="646331"/>
          </a:xfrm>
          <a:prstGeom prst="rect">
            <a:avLst/>
          </a:prstGeom>
          <a:noFill/>
        </p:spPr>
        <p:txBody>
          <a:bodyPr wrap="square" rtlCol="0">
            <a:spAutoFit/>
          </a:bodyPr>
          <a:lstStyle/>
          <a:p>
            <a:pPr algn="ctr"/>
            <a:r>
              <a:rPr lang="en-US" sz="3600" dirty="0"/>
              <a:t>How have you interpreted this parable?</a:t>
            </a:r>
          </a:p>
        </p:txBody>
      </p:sp>
      <p:sp>
        <p:nvSpPr>
          <p:cNvPr id="3" name="TextBox 2">
            <a:extLst>
              <a:ext uri="{FF2B5EF4-FFF2-40B4-BE49-F238E27FC236}">
                <a16:creationId xmlns:a16="http://schemas.microsoft.com/office/drawing/2014/main" id="{0EFD6EB4-01D0-3962-F996-631E7EE5F29A}"/>
              </a:ext>
            </a:extLst>
          </p:cNvPr>
          <p:cNvSpPr txBox="1"/>
          <p:nvPr/>
        </p:nvSpPr>
        <p:spPr>
          <a:xfrm>
            <a:off x="552659" y="2670600"/>
            <a:ext cx="8038682" cy="646331"/>
          </a:xfrm>
          <a:prstGeom prst="rect">
            <a:avLst/>
          </a:prstGeom>
          <a:noFill/>
        </p:spPr>
        <p:txBody>
          <a:bodyPr wrap="square" rtlCol="0">
            <a:spAutoFit/>
          </a:bodyPr>
          <a:lstStyle/>
          <a:p>
            <a:pPr algn="ctr"/>
            <a:r>
              <a:rPr lang="en-US" sz="3600" dirty="0"/>
              <a:t>How have you heard it interpreted?</a:t>
            </a:r>
          </a:p>
        </p:txBody>
      </p:sp>
    </p:spTree>
    <p:extLst>
      <p:ext uri="{BB962C8B-B14F-4D97-AF65-F5344CB8AC3E}">
        <p14:creationId xmlns:p14="http://schemas.microsoft.com/office/powerpoint/2010/main" val="3675874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24DB6D5-49BC-3B67-57C0-2227553627AB}"/>
              </a:ext>
            </a:extLst>
          </p:cNvPr>
          <p:cNvSpPr txBox="1"/>
          <p:nvPr/>
        </p:nvSpPr>
        <p:spPr>
          <a:xfrm>
            <a:off x="552659" y="1306292"/>
            <a:ext cx="8038682" cy="1200329"/>
          </a:xfrm>
          <a:prstGeom prst="rect">
            <a:avLst/>
          </a:prstGeom>
          <a:noFill/>
        </p:spPr>
        <p:txBody>
          <a:bodyPr wrap="square" rtlCol="0">
            <a:spAutoFit/>
          </a:bodyPr>
          <a:lstStyle/>
          <a:p>
            <a:pPr algn="ctr"/>
            <a:r>
              <a:rPr lang="en-US" sz="3600" dirty="0"/>
              <a:t>Who is the central character</a:t>
            </a:r>
          </a:p>
          <a:p>
            <a:pPr algn="ctr"/>
            <a:r>
              <a:rPr lang="en-US" sz="3600" dirty="0"/>
              <a:t>of this parable?</a:t>
            </a:r>
          </a:p>
        </p:txBody>
      </p:sp>
      <p:sp>
        <p:nvSpPr>
          <p:cNvPr id="3" name="TextBox 2">
            <a:extLst>
              <a:ext uri="{FF2B5EF4-FFF2-40B4-BE49-F238E27FC236}">
                <a16:creationId xmlns:a16="http://schemas.microsoft.com/office/drawing/2014/main" id="{0EFD6EB4-01D0-3962-F996-631E7EE5F29A}"/>
              </a:ext>
            </a:extLst>
          </p:cNvPr>
          <p:cNvSpPr txBox="1"/>
          <p:nvPr/>
        </p:nvSpPr>
        <p:spPr>
          <a:xfrm>
            <a:off x="552659" y="3112725"/>
            <a:ext cx="8038682" cy="646331"/>
          </a:xfrm>
          <a:prstGeom prst="rect">
            <a:avLst/>
          </a:prstGeom>
          <a:noFill/>
        </p:spPr>
        <p:txBody>
          <a:bodyPr wrap="square" rtlCol="0">
            <a:spAutoFit/>
          </a:bodyPr>
          <a:lstStyle/>
          <a:p>
            <a:pPr algn="ctr"/>
            <a:r>
              <a:rPr lang="en-US" sz="3600" dirty="0"/>
              <a:t>The Judge or the Widow?</a:t>
            </a:r>
          </a:p>
        </p:txBody>
      </p:sp>
    </p:spTree>
    <p:extLst>
      <p:ext uri="{BB962C8B-B14F-4D97-AF65-F5344CB8AC3E}">
        <p14:creationId xmlns:p14="http://schemas.microsoft.com/office/powerpoint/2010/main" val="381511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24DB6D5-49BC-3B67-57C0-2227553627AB}"/>
              </a:ext>
            </a:extLst>
          </p:cNvPr>
          <p:cNvSpPr txBox="1"/>
          <p:nvPr/>
        </p:nvSpPr>
        <p:spPr>
          <a:xfrm>
            <a:off x="552659" y="422049"/>
            <a:ext cx="8038682" cy="954107"/>
          </a:xfrm>
          <a:prstGeom prst="rect">
            <a:avLst/>
          </a:prstGeom>
          <a:noFill/>
        </p:spPr>
        <p:txBody>
          <a:bodyPr wrap="square" rtlCol="0">
            <a:spAutoFit/>
          </a:bodyPr>
          <a:lstStyle/>
          <a:p>
            <a:pPr algn="ctr"/>
            <a:r>
              <a:rPr lang="en-US" sz="2800" dirty="0"/>
              <a:t>Does Luke repurpose this Parable differently from how an original listener </a:t>
            </a:r>
            <a:r>
              <a:rPr lang="en-US" sz="2800" b="1" i="1" dirty="0"/>
              <a:t>might</a:t>
            </a:r>
            <a:r>
              <a:rPr lang="en-US" sz="2800" dirty="0"/>
              <a:t> have understood it?</a:t>
            </a:r>
            <a:endParaRPr lang="en-US" sz="3600" dirty="0"/>
          </a:p>
        </p:txBody>
      </p:sp>
      <p:sp>
        <p:nvSpPr>
          <p:cNvPr id="4" name="TextBox 3">
            <a:extLst>
              <a:ext uri="{FF2B5EF4-FFF2-40B4-BE49-F238E27FC236}">
                <a16:creationId xmlns:a16="http://schemas.microsoft.com/office/drawing/2014/main" id="{6A5A94CA-EDC3-374F-A454-F3996880E73A}"/>
              </a:ext>
            </a:extLst>
          </p:cNvPr>
          <p:cNvSpPr txBox="1"/>
          <p:nvPr/>
        </p:nvSpPr>
        <p:spPr>
          <a:xfrm>
            <a:off x="552659" y="2094697"/>
            <a:ext cx="8038682" cy="954107"/>
          </a:xfrm>
          <a:prstGeom prst="rect">
            <a:avLst/>
          </a:prstGeom>
          <a:noFill/>
        </p:spPr>
        <p:txBody>
          <a:bodyPr wrap="square" rtlCol="0">
            <a:spAutoFit/>
          </a:bodyPr>
          <a:lstStyle/>
          <a:p>
            <a:r>
              <a:rPr lang="en-US" sz="2800" dirty="0"/>
              <a:t>Luke 18:1 “Then Jesus told them a parable about their need to pray always and not to lose heart.” </a:t>
            </a:r>
          </a:p>
        </p:txBody>
      </p:sp>
      <p:sp>
        <p:nvSpPr>
          <p:cNvPr id="5" name="TextBox 4">
            <a:extLst>
              <a:ext uri="{FF2B5EF4-FFF2-40B4-BE49-F238E27FC236}">
                <a16:creationId xmlns:a16="http://schemas.microsoft.com/office/drawing/2014/main" id="{279E3641-1D6B-28E5-EA6E-A00D7A4D10F4}"/>
              </a:ext>
            </a:extLst>
          </p:cNvPr>
          <p:cNvSpPr txBox="1"/>
          <p:nvPr/>
        </p:nvSpPr>
        <p:spPr>
          <a:xfrm>
            <a:off x="552659" y="3767344"/>
            <a:ext cx="8038682" cy="954107"/>
          </a:xfrm>
          <a:prstGeom prst="rect">
            <a:avLst/>
          </a:prstGeom>
          <a:noFill/>
        </p:spPr>
        <p:txBody>
          <a:bodyPr wrap="square" rtlCol="0">
            <a:spAutoFit/>
          </a:bodyPr>
          <a:lstStyle/>
          <a:p>
            <a:pPr algn="ctr"/>
            <a:r>
              <a:rPr lang="en-US" sz="2800" dirty="0"/>
              <a:t>Luke gives interpretive commentary</a:t>
            </a:r>
          </a:p>
          <a:p>
            <a:pPr algn="ctr"/>
            <a:r>
              <a:rPr lang="en-US" sz="2800" i="1" dirty="0"/>
              <a:t>BEFORE</a:t>
            </a:r>
            <a:r>
              <a:rPr lang="en-US" sz="2800" dirty="0"/>
              <a:t> narrating the parable.</a:t>
            </a:r>
            <a:endParaRPr lang="en-US" sz="3600" dirty="0"/>
          </a:p>
        </p:txBody>
      </p:sp>
    </p:spTree>
    <p:extLst>
      <p:ext uri="{BB962C8B-B14F-4D97-AF65-F5344CB8AC3E}">
        <p14:creationId xmlns:p14="http://schemas.microsoft.com/office/powerpoint/2010/main" val="2151597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theme/theme1.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Black .thmx</Template>
  <TotalTime>17350</TotalTime>
  <Words>2091</Words>
  <Application>Microsoft Macintosh PowerPoint</Application>
  <PresentationFormat>On-screen Show (16:9)</PresentationFormat>
  <Paragraphs>156</Paragraphs>
  <Slides>28</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Calibri</vt:lpstr>
      <vt:lpstr>Inter</vt:lpstr>
      <vt:lpstr>Black</vt:lpstr>
      <vt:lpstr>Ancient Insights</vt:lpstr>
      <vt:lpstr>Objective and Method</vt:lpstr>
      <vt:lpstr>The Parable of the Persistent Widow</vt:lpstr>
      <vt:lpstr>Literary Context</vt:lpstr>
      <vt:lpstr>Literary Context</vt:lpstr>
      <vt:lpstr>The Parable</vt:lpstr>
      <vt:lpstr>PowerPoint Presentation</vt:lpstr>
      <vt:lpstr>PowerPoint Presentation</vt:lpstr>
      <vt:lpstr>PowerPoint Presentation</vt:lpstr>
      <vt:lpstr>Luke’s Audience</vt:lpstr>
      <vt:lpstr>A Strange Conclusion</vt:lpstr>
      <vt:lpstr>Narrative Structure (Chiasm)</vt:lpstr>
      <vt:lpstr>The Widow</vt:lpstr>
      <vt:lpstr>Widows in the Bible</vt:lpstr>
      <vt:lpstr>Widows in the Ancient World</vt:lpstr>
      <vt:lpstr>Widows in the Ancient World</vt:lpstr>
      <vt:lpstr>Dead Sea Scrolls</vt:lpstr>
      <vt:lpstr>The Judge</vt:lpstr>
      <vt:lpstr>PowerPoint Presentation</vt:lpstr>
      <vt:lpstr>A Familiar Story?</vt:lpstr>
      <vt:lpstr>Jewish Second Temple Literature</vt:lpstr>
      <vt:lpstr>Jewish Second Temple Literature</vt:lpstr>
      <vt:lpstr>The Parable</vt:lpstr>
      <vt:lpstr>Who is the main character?</vt:lpstr>
      <vt:lpstr>Lessons</vt:lpstr>
      <vt:lpstr>What do you make of the last line?</vt:lpstr>
      <vt:lpstr>Summary</vt:lpstr>
      <vt:lpstr>Next Week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Last Supper</dc:title>
  <dc:creator>Rob Kranz</dc:creator>
  <cp:lastModifiedBy>Rob Kranz</cp:lastModifiedBy>
  <cp:revision>825</cp:revision>
  <cp:lastPrinted>2023-01-29T03:14:22Z</cp:lastPrinted>
  <dcterms:created xsi:type="dcterms:W3CDTF">2014-10-04T23:26:39Z</dcterms:created>
  <dcterms:modified xsi:type="dcterms:W3CDTF">2023-08-13T13:31:02Z</dcterms:modified>
</cp:coreProperties>
</file>