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handoutMasterIdLst>
    <p:handoutMasterId r:id="rId34"/>
  </p:handoutMasterIdLst>
  <p:sldIdLst>
    <p:sldId id="649" r:id="rId2"/>
    <p:sldId id="1132" r:id="rId3"/>
    <p:sldId id="1133" r:id="rId4"/>
    <p:sldId id="1128" r:id="rId5"/>
    <p:sldId id="1134" r:id="rId6"/>
    <p:sldId id="1135" r:id="rId7"/>
    <p:sldId id="815" r:id="rId8"/>
    <p:sldId id="1137" r:id="rId9"/>
    <p:sldId id="260" r:id="rId10"/>
    <p:sldId id="261" r:id="rId11"/>
    <p:sldId id="262" r:id="rId12"/>
    <p:sldId id="263" r:id="rId13"/>
    <p:sldId id="264" r:id="rId14"/>
    <p:sldId id="265" r:id="rId15"/>
    <p:sldId id="266" r:id="rId16"/>
    <p:sldId id="267" r:id="rId17"/>
    <p:sldId id="268" r:id="rId18"/>
    <p:sldId id="269" r:id="rId19"/>
    <p:sldId id="1136" r:id="rId20"/>
    <p:sldId id="270" r:id="rId21"/>
    <p:sldId id="271" r:id="rId22"/>
    <p:sldId id="272" r:id="rId23"/>
    <p:sldId id="273" r:id="rId24"/>
    <p:sldId id="274" r:id="rId25"/>
    <p:sldId id="275" r:id="rId26"/>
    <p:sldId id="1138" r:id="rId27"/>
    <p:sldId id="305" r:id="rId28"/>
    <p:sldId id="278" r:id="rId29"/>
    <p:sldId id="277" r:id="rId30"/>
    <p:sldId id="276" r:id="rId31"/>
    <p:sldId id="791" r:id="rId32"/>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FFB9"/>
    <a:srgbClr val="F9FFBE"/>
    <a:srgbClr val="F7FFDD"/>
    <a:srgbClr val="FFFF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13"/>
    <p:restoredTop sz="92748"/>
  </p:normalViewPr>
  <p:slideViewPr>
    <p:cSldViewPr snapToGrid="0" snapToObjects="1">
      <p:cViewPr varScale="1">
        <p:scale>
          <a:sx n="134" d="100"/>
          <a:sy n="134" d="100"/>
        </p:scale>
        <p:origin x="368" y="168"/>
      </p:cViewPr>
      <p:guideLst>
        <p:guide orient="horz" pos="162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548491-4EC8-294C-AF21-EEDE883C046B}"/>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E1471B-2E06-1E4C-A75A-7DEF33D9FECD}"/>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94CA7C9F-0D65-D749-A018-7E2C211F1CC7}" type="datetimeFigureOut">
              <a:rPr lang="en-US" smtClean="0"/>
              <a:t>2/11/24</a:t>
            </a:fld>
            <a:endParaRPr lang="en-US"/>
          </a:p>
        </p:txBody>
      </p:sp>
      <p:sp>
        <p:nvSpPr>
          <p:cNvPr id="4" name="Footer Placeholder 3">
            <a:extLst>
              <a:ext uri="{FF2B5EF4-FFF2-40B4-BE49-F238E27FC236}">
                <a16:creationId xmlns:a16="http://schemas.microsoft.com/office/drawing/2014/main" id="{4F5850C6-0081-3449-A43A-F8E698EC071A}"/>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3504C9F-1AF7-0E47-AC5F-DFB8986A3B6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59797BB-EAFB-684A-916B-432BEE220940}" type="slidenum">
              <a:rPr lang="en-US" smtClean="0"/>
              <a:t>‹#›</a:t>
            </a:fld>
            <a:endParaRPr lang="en-US"/>
          </a:p>
        </p:txBody>
      </p:sp>
    </p:spTree>
    <p:extLst>
      <p:ext uri="{BB962C8B-B14F-4D97-AF65-F5344CB8AC3E}">
        <p14:creationId xmlns:p14="http://schemas.microsoft.com/office/powerpoint/2010/main" val="412388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7C602DC-97CC-284B-8DAC-4FDE98189F2D}" type="datetimeFigureOut">
              <a:rPr lang="en-US" smtClean="0"/>
              <a:t>2/11/24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206D73B1-E4C9-414D-9FAC-68B90BD201AD}" type="slidenum">
              <a:rPr lang="en-US" smtClean="0"/>
              <a:t>‹#›</a:t>
            </a:fld>
            <a:endParaRPr lang="en-US"/>
          </a:p>
        </p:txBody>
      </p:sp>
    </p:spTree>
    <p:extLst>
      <p:ext uri="{BB962C8B-B14F-4D97-AF65-F5344CB8AC3E}">
        <p14:creationId xmlns:p14="http://schemas.microsoft.com/office/powerpoint/2010/main" val="45265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1</a:t>
            </a:fld>
            <a:endParaRPr lang="en-US"/>
          </a:p>
        </p:txBody>
      </p:sp>
    </p:spTree>
    <p:extLst>
      <p:ext uri="{BB962C8B-B14F-4D97-AF65-F5344CB8AC3E}">
        <p14:creationId xmlns:p14="http://schemas.microsoft.com/office/powerpoint/2010/main" val="2625890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1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1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1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4001752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2</a:t>
            </a:fld>
            <a:endParaRPr lang="en-US"/>
          </a:p>
        </p:txBody>
      </p:sp>
    </p:spTree>
    <p:extLst>
      <p:ext uri="{BB962C8B-B14F-4D97-AF65-F5344CB8AC3E}">
        <p14:creationId xmlns:p14="http://schemas.microsoft.com/office/powerpoint/2010/main" val="1347774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2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3: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2: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2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7</a:t>
            </a:fld>
            <a:endParaRPr lang="en-US"/>
          </a:p>
        </p:txBody>
      </p:sp>
    </p:spTree>
    <p:extLst>
      <p:ext uri="{BB962C8B-B14F-4D97-AF65-F5344CB8AC3E}">
        <p14:creationId xmlns:p14="http://schemas.microsoft.com/office/powerpoint/2010/main" val="1832876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9: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0:notes"/>
          <p:cNvSpPr txBox="1">
            <a:spLocks noGrp="1"/>
          </p:cNvSpPr>
          <p:nvPr>
            <p:ph type="body" idx="1"/>
          </p:nvPr>
        </p:nvSpPr>
        <p:spPr>
          <a:xfrm>
            <a:off x="685800" y="4400549"/>
            <a:ext cx="5486400" cy="360045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5FAF2BD-C3A4-9C46-AA60-9B225535B038}" type="datetime1">
              <a:rPr lang="en-US" smtClean="0"/>
              <a:t>2/11/24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B77D9C-21CA-A347-BF79-9272B049E90F}" type="datetime1">
              <a:rPr lang="en-US" smtClean="0"/>
              <a:t>2/11/24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FE7530-D8EB-884C-AC33-3A22ED5BD00C}" type="datetime1">
              <a:rPr lang="en-US" smtClean="0"/>
              <a:t>2/11/24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6D718F-07B1-084F-975A-027C40EEEFEF}" type="datetime1">
              <a:rPr lang="en-US" smtClean="0"/>
              <a:t>2/11/24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88EA9-15CC-B142-82E9-9AD924D3DDB0}" type="datetime1">
              <a:rPr lang="en-US" smtClean="0"/>
              <a:t>2/11/24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0EAA01-AB58-C141-89C8-9EC0EF3E8F40}" type="datetime1">
              <a:rPr lang="en-US" smtClean="0"/>
              <a:t>2/11/24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FAB16B-52E2-C247-BF5B-DCE008232514}" type="datetime1">
              <a:rPr lang="en-US" smtClean="0"/>
              <a:t>2/11/24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47471E-6AF1-184D-8253-F425BB940B8E}" type="datetime1">
              <a:rPr lang="en-US" smtClean="0"/>
              <a:t>2/11/24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B179FC-1235-E945-A15D-3DDFDAB437AD}" type="datetime1">
              <a:rPr lang="en-US" smtClean="0"/>
              <a:t>2/11/24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AE85C0-82BA-ED48-8DFE-0660873F0225}" type="datetime1">
              <a:rPr lang="en-US" smtClean="0"/>
              <a:t>2/11/24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CC890F-8F4A-C64A-A25D-D675FE19A236}" type="datetime1">
              <a:rPr lang="en-US" smtClean="0"/>
              <a:t>2/11/24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FF0894F-7010-7647-808B-4EACD22AA8B1}" type="datetime1">
              <a:rPr lang="en-US" smtClean="0"/>
              <a:t>2/11/24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3B1E24D-ADA0-284A-9D8A-2DE776502195}"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steppingintothejordan.com/study-trips/"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www.smu.edu/perkins/publicprograms/summit-for-faith-and-learning"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292822" y="12859"/>
            <a:ext cx="5851178" cy="3146901"/>
          </a:xfrm>
        </p:spPr>
        <p:txBody>
          <a:bodyPr>
            <a:normAutofit/>
          </a:bodyPr>
          <a:lstStyle/>
          <a:p>
            <a:r>
              <a:rPr lang="en-US" sz="6000" dirty="0">
                <a:effectLst>
                  <a:outerShdw blurRad="50800" dist="38100" algn="l" rotWithShape="0">
                    <a:prstClr val="black">
                      <a:alpha val="40000"/>
                    </a:prstClr>
                  </a:outerShdw>
                </a:effectLst>
              </a:rPr>
              <a:t>Being</a:t>
            </a:r>
            <a:br>
              <a:rPr lang="en-US" sz="6000" dirty="0">
                <a:effectLst>
                  <a:outerShdw blurRad="50800" dist="38100" algn="l" rotWithShape="0">
                    <a:prstClr val="black">
                      <a:alpha val="40000"/>
                    </a:prstClr>
                  </a:outerShdw>
                </a:effectLst>
              </a:rPr>
            </a:br>
            <a:r>
              <a:rPr lang="en-US" sz="6000" dirty="0">
                <a:effectLst>
                  <a:outerShdw blurRad="50800" dist="38100" algn="l" rotWithShape="0">
                    <a:prstClr val="black">
                      <a:alpha val="40000"/>
                    </a:prstClr>
                  </a:outerShdw>
                </a:effectLst>
              </a:rPr>
              <a:t>God’s</a:t>
            </a:r>
            <a:br>
              <a:rPr lang="en-US" sz="6000" dirty="0">
                <a:effectLst>
                  <a:outerShdw blurRad="50800" dist="38100" algn="l" rotWithShape="0">
                    <a:prstClr val="black">
                      <a:alpha val="40000"/>
                    </a:prstClr>
                  </a:outerShdw>
                </a:effectLst>
              </a:rPr>
            </a:br>
            <a:r>
              <a:rPr lang="en-US" sz="6000" dirty="0">
                <a:effectLst>
                  <a:outerShdw blurRad="50800" dist="38100" algn="l" rotWithShape="0">
                    <a:prstClr val="black">
                      <a:alpha val="40000"/>
                    </a:prstClr>
                  </a:outerShdw>
                </a:effectLst>
              </a:rPr>
              <a:t>Image</a:t>
            </a:r>
          </a:p>
        </p:txBody>
      </p:sp>
      <p:sp>
        <p:nvSpPr>
          <p:cNvPr id="5" name="Subtitle 4"/>
          <p:cNvSpPr>
            <a:spLocks noGrp="1"/>
          </p:cNvSpPr>
          <p:nvPr>
            <p:ph type="subTitle" idx="1"/>
          </p:nvPr>
        </p:nvSpPr>
        <p:spPr>
          <a:xfrm>
            <a:off x="3302982" y="3482658"/>
            <a:ext cx="5851178" cy="1314450"/>
          </a:xfrm>
        </p:spPr>
        <p:txBody>
          <a:bodyPr>
            <a:normAutofit/>
          </a:bodyPr>
          <a:lstStyle/>
          <a:p>
            <a:r>
              <a:rPr lang="en-US" dirty="0">
                <a:solidFill>
                  <a:schemeClr val="tx1"/>
                </a:solidFill>
                <a:effectLst>
                  <a:outerShdw blurRad="50800" dist="38100" dir="18900000" algn="bl" rotWithShape="0">
                    <a:prstClr val="black">
                      <a:alpha val="40000"/>
                    </a:prstClr>
                  </a:outerShdw>
                </a:effectLst>
              </a:rPr>
              <a:t>Women and Men</a:t>
            </a:r>
            <a:br>
              <a:rPr lang="en-US" dirty="0">
                <a:solidFill>
                  <a:schemeClr val="tx1"/>
                </a:solidFill>
                <a:effectLst>
                  <a:outerShdw blurRad="50800" dist="38100" dir="18900000" algn="bl" rotWithShape="0">
                    <a:prstClr val="black">
                      <a:alpha val="40000"/>
                    </a:prstClr>
                  </a:outerShdw>
                </a:effectLst>
              </a:rPr>
            </a:br>
            <a:r>
              <a:rPr lang="en-US" dirty="0">
                <a:solidFill>
                  <a:schemeClr val="tx1"/>
                </a:solidFill>
                <a:effectLst>
                  <a:outerShdw blurRad="50800" dist="38100" dir="18900000" algn="bl" rotWithShape="0">
                    <a:prstClr val="black">
                      <a:alpha val="40000"/>
                    </a:prstClr>
                  </a:outerShdw>
                </a:effectLst>
              </a:rPr>
              <a:t>in the Kingdom of God</a:t>
            </a:r>
          </a:p>
        </p:txBody>
      </p:sp>
      <p:pic>
        <p:nvPicPr>
          <p:cNvPr id="7" name="Picture 6">
            <a:extLst>
              <a:ext uri="{FF2B5EF4-FFF2-40B4-BE49-F238E27FC236}">
                <a16:creationId xmlns:a16="http://schemas.microsoft.com/office/drawing/2014/main" id="{64F572FB-E578-6B5A-9E0A-5C38248066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2720" y="-772"/>
            <a:ext cx="3292823" cy="5131413"/>
          </a:xfrm>
          <a:prstGeom prst="rect">
            <a:avLst/>
          </a:prstGeom>
        </p:spPr>
      </p:pic>
    </p:spTree>
    <p:extLst>
      <p:ext uri="{BB962C8B-B14F-4D97-AF65-F5344CB8AC3E}">
        <p14:creationId xmlns:p14="http://schemas.microsoft.com/office/powerpoint/2010/main" val="193395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a:t>Quotes from our History</a:t>
            </a:r>
            <a:endParaRPr/>
          </a:p>
        </p:txBody>
      </p:sp>
      <p:sp>
        <p:nvSpPr>
          <p:cNvPr id="122" name="Google Shape;122;p6"/>
          <p:cNvSpPr txBox="1"/>
          <p:nvPr/>
        </p:nvSpPr>
        <p:spPr>
          <a:xfrm>
            <a:off x="383309" y="1063229"/>
            <a:ext cx="6594763"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lt1"/>
                </a:solidFill>
                <a:latin typeface="Calibri"/>
                <a:ea typeface="Calibri"/>
                <a:cs typeface="Calibri"/>
                <a:sym typeface="Calibri"/>
              </a:rPr>
              <a:t>“Women in pants on the rostrum or managing conventions” not only disobey Paul’s command of silence, but also are in danger of “eternal death” in spite of all their “tender, tearful, heartfelt talks.”</a:t>
            </a:r>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0" marR="0" lvl="0" indent="0" algn="r" rtl="0">
              <a:spcBef>
                <a:spcPts val="0"/>
              </a:spcBef>
              <a:spcAft>
                <a:spcPts val="0"/>
              </a:spcAft>
              <a:buNone/>
            </a:pPr>
            <a:r>
              <a:rPr lang="en-US" sz="1800">
                <a:solidFill>
                  <a:schemeClr val="lt1"/>
                </a:solidFill>
                <a:latin typeface="Calibri"/>
                <a:ea typeface="Calibri"/>
                <a:cs typeface="Calibri"/>
                <a:sym typeface="Calibri"/>
              </a:rPr>
              <a:t>David Lipscomb, 1892</a:t>
            </a:r>
            <a:endParaRPr/>
          </a:p>
        </p:txBody>
      </p:sp>
      <p:sp>
        <p:nvSpPr>
          <p:cNvPr id="123" name="Google Shape;123;p6"/>
          <p:cNvSpPr txBox="1"/>
          <p:nvPr/>
        </p:nvSpPr>
        <p:spPr>
          <a:xfrm>
            <a:off x="2734294" y="3577770"/>
            <a:ext cx="5952506"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Calibri"/>
                <a:ea typeface="Calibri"/>
                <a:cs typeface="Calibri"/>
                <a:sym typeface="Calibri"/>
              </a:rPr>
              <a:t>“If the saloon cannot be destroyed except by woman’s suffrage, we say let the saloon stay.”</a:t>
            </a:r>
            <a:endParaRPr dirty="0"/>
          </a:p>
          <a:p>
            <a:pPr marL="0" marR="0" lvl="0" indent="0" algn="r" rtl="0">
              <a:spcBef>
                <a:spcPts val="0"/>
              </a:spcBef>
              <a:spcAft>
                <a:spcPts val="0"/>
              </a:spcAft>
              <a:buNone/>
            </a:pPr>
            <a:endParaRPr sz="1800" dirty="0">
              <a:solidFill>
                <a:schemeClr val="lt1"/>
              </a:solidFill>
              <a:latin typeface="Calibri"/>
              <a:ea typeface="Calibri"/>
              <a:cs typeface="Calibri"/>
              <a:sym typeface="Calibri"/>
            </a:endParaRPr>
          </a:p>
          <a:p>
            <a:pPr marL="0" marR="0" lvl="0" indent="0" algn="r" rtl="0">
              <a:spcBef>
                <a:spcPts val="0"/>
              </a:spcBef>
              <a:spcAft>
                <a:spcPts val="0"/>
              </a:spcAft>
              <a:buNone/>
            </a:pPr>
            <a:r>
              <a:rPr lang="en-US" sz="1800" dirty="0">
                <a:solidFill>
                  <a:schemeClr val="lt1"/>
                </a:solidFill>
                <a:latin typeface="Calibri"/>
                <a:ea typeface="Calibri"/>
                <a:cs typeface="Calibri"/>
                <a:sym typeface="Calibri"/>
              </a:rPr>
              <a:t>E.W. Herndon, 1888</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fade">
                                      <p:cBhvr>
                                        <p:cTn id="12"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959"/>
              <a:buFont typeface="Calibri"/>
              <a:buNone/>
            </a:pPr>
            <a:r>
              <a:rPr lang="en-US" sz="2400" dirty="0"/>
              <a:t>The biblical writers wrestle with changing circumstances</a:t>
            </a:r>
            <a:endParaRPr sz="2800" dirty="0"/>
          </a:p>
        </p:txBody>
      </p:sp>
      <p:sp>
        <p:nvSpPr>
          <p:cNvPr id="129" name="Google Shape;129;p7"/>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lt1"/>
              </a:buClr>
              <a:buSzPts val="3200"/>
              <a:buChar char="•"/>
            </a:pPr>
            <a:r>
              <a:rPr lang="en-US" sz="2400" dirty="0"/>
              <a:t>Israel’s Exile</a:t>
            </a:r>
          </a:p>
          <a:p>
            <a:pPr lvl="0">
              <a:spcBef>
                <a:spcPts val="0"/>
              </a:spcBef>
              <a:buClr>
                <a:schemeClr val="lt1"/>
              </a:buClr>
              <a:buSzPts val="3200"/>
            </a:pPr>
            <a:r>
              <a:rPr lang="en-US" sz="2400" dirty="0"/>
              <a:t>Israel’s Return from Exile</a:t>
            </a:r>
            <a:endParaRPr sz="2400" dirty="0"/>
          </a:p>
          <a:p>
            <a:pPr marL="342900" lvl="0" indent="-342900" algn="l" rtl="0">
              <a:spcBef>
                <a:spcPts val="640"/>
              </a:spcBef>
              <a:spcAft>
                <a:spcPts val="0"/>
              </a:spcAft>
              <a:buClr>
                <a:schemeClr val="lt1"/>
              </a:buClr>
              <a:buSzPts val="3200"/>
              <a:buChar char="•"/>
            </a:pPr>
            <a:r>
              <a:rPr lang="en-US" sz="2400" dirty="0"/>
              <a:t>Crucified and Risen Messiah</a:t>
            </a:r>
            <a:endParaRPr sz="2400" dirty="0"/>
          </a:p>
          <a:p>
            <a:pPr marL="342900" lvl="0" indent="-342900" algn="l" rtl="0">
              <a:spcBef>
                <a:spcPts val="640"/>
              </a:spcBef>
              <a:spcAft>
                <a:spcPts val="0"/>
              </a:spcAft>
              <a:buClr>
                <a:schemeClr val="lt1"/>
              </a:buClr>
              <a:buSzPts val="3200"/>
              <a:buChar char="•"/>
            </a:pPr>
            <a:r>
              <a:rPr lang="en-US" sz="2400" dirty="0"/>
              <a:t>Gentiles as Part of the People of God</a:t>
            </a:r>
            <a:endParaRPr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animEffect transition="in" filter="fade">
                                      <p:cBhvr>
                                        <p:cTn id="7" dur="500"/>
                                        <p:tgtEl>
                                          <p:spTgt spid="1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
                                            <p:txEl>
                                              <p:pRg st="1" end="1"/>
                                            </p:txEl>
                                          </p:spTgt>
                                        </p:tgtEl>
                                        <p:attrNameLst>
                                          <p:attrName>style.visibility</p:attrName>
                                        </p:attrNameLst>
                                      </p:cBhvr>
                                      <p:to>
                                        <p:strVal val="visible"/>
                                      </p:to>
                                    </p:set>
                                    <p:animEffect transition="in" filter="fade">
                                      <p:cBhvr>
                                        <p:cTn id="12" dur="500"/>
                                        <p:tgtEl>
                                          <p:spTgt spid="1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9">
                                            <p:txEl>
                                              <p:pRg st="2" end="2"/>
                                            </p:txEl>
                                          </p:spTgt>
                                        </p:tgtEl>
                                        <p:attrNameLst>
                                          <p:attrName>style.visibility</p:attrName>
                                        </p:attrNameLst>
                                      </p:cBhvr>
                                      <p:to>
                                        <p:strVal val="visible"/>
                                      </p:to>
                                    </p:set>
                                    <p:animEffect transition="in" filter="fade">
                                      <p:cBhvr>
                                        <p:cTn id="17" dur="500"/>
                                        <p:tgtEl>
                                          <p:spTgt spid="1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9">
                                            <p:txEl>
                                              <p:pRg st="3" end="3"/>
                                            </p:txEl>
                                          </p:spTgt>
                                        </p:tgtEl>
                                        <p:attrNameLst>
                                          <p:attrName>style.visibility</p:attrName>
                                        </p:attrNameLst>
                                      </p:cBhvr>
                                      <p:to>
                                        <p:strVal val="visible"/>
                                      </p:to>
                                    </p:set>
                                    <p:animEffect transition="in" filter="fade">
                                      <p:cBhvr>
                                        <p:cTn id="22" dur="500"/>
                                        <p:tgtEl>
                                          <p:spTgt spid="1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a:t>Continued Changing Circumstances</a:t>
            </a:r>
            <a:endParaRPr/>
          </a:p>
        </p:txBody>
      </p:sp>
      <p:sp>
        <p:nvSpPr>
          <p:cNvPr id="135" name="Google Shape;135;p8"/>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lt1"/>
              </a:buClr>
              <a:buSzPts val="3200"/>
              <a:buChar char="•"/>
            </a:pPr>
            <a:r>
              <a:rPr lang="en-US" dirty="0"/>
              <a:t>Slavery</a:t>
            </a:r>
            <a:endParaRPr dirty="0"/>
          </a:p>
          <a:p>
            <a:pPr marL="342900" lvl="0" indent="-342900" algn="l" rtl="0">
              <a:spcBef>
                <a:spcPts val="640"/>
              </a:spcBef>
              <a:spcAft>
                <a:spcPts val="0"/>
              </a:spcAft>
              <a:buClr>
                <a:schemeClr val="lt1"/>
              </a:buClr>
              <a:buSzPts val="3200"/>
              <a:buChar char="•"/>
            </a:pPr>
            <a:r>
              <a:rPr lang="en-US" dirty="0"/>
              <a:t>Antisemitism</a:t>
            </a:r>
            <a:endParaRPr dirty="0"/>
          </a:p>
          <a:p>
            <a:pPr marL="342900" lvl="0" indent="-342900" algn="l" rtl="0">
              <a:spcBef>
                <a:spcPts val="640"/>
              </a:spcBef>
              <a:spcAft>
                <a:spcPts val="0"/>
              </a:spcAft>
              <a:buClr>
                <a:schemeClr val="lt1"/>
              </a:buClr>
              <a:buSzPts val="3200"/>
              <a:buChar char="•"/>
            </a:pPr>
            <a:r>
              <a:rPr lang="en-US" dirty="0"/>
              <a:t>Segregation</a:t>
            </a:r>
          </a:p>
          <a:p>
            <a:pPr lvl="0">
              <a:spcBef>
                <a:spcPts val="640"/>
              </a:spcBef>
              <a:buClr>
                <a:schemeClr val="lt1"/>
              </a:buClr>
              <a:buSzPts val="3200"/>
            </a:pPr>
            <a:r>
              <a:rPr lang="en-US" dirty="0"/>
              <a:t>Roles of women and men in the workplace and home.</a:t>
            </a:r>
            <a:endParaRPr dirty="0"/>
          </a:p>
          <a:p>
            <a:pPr marL="342900" lvl="0" indent="-139700" algn="l" rtl="0">
              <a:spcBef>
                <a:spcPts val="640"/>
              </a:spcBef>
              <a:spcAft>
                <a:spcPts val="0"/>
              </a:spcAft>
              <a:buClr>
                <a:schemeClr val="lt1"/>
              </a:buClr>
              <a:buSzPts val="3200"/>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5">
                                            <p:txEl>
                                              <p:pRg st="0" end="0"/>
                                            </p:txEl>
                                          </p:spTgt>
                                        </p:tgtEl>
                                        <p:attrNameLst>
                                          <p:attrName>style.visibility</p:attrName>
                                        </p:attrNameLst>
                                      </p:cBhvr>
                                      <p:to>
                                        <p:strVal val="visible"/>
                                      </p:to>
                                    </p:set>
                                    <p:animEffect transition="in" filter="fade">
                                      <p:cBhvr>
                                        <p:cTn id="7" dur="500"/>
                                        <p:tgtEl>
                                          <p:spTgt spid="1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5">
                                            <p:txEl>
                                              <p:pRg st="1" end="1"/>
                                            </p:txEl>
                                          </p:spTgt>
                                        </p:tgtEl>
                                        <p:attrNameLst>
                                          <p:attrName>style.visibility</p:attrName>
                                        </p:attrNameLst>
                                      </p:cBhvr>
                                      <p:to>
                                        <p:strVal val="visible"/>
                                      </p:to>
                                    </p:set>
                                    <p:animEffect transition="in" filter="fade">
                                      <p:cBhvr>
                                        <p:cTn id="12" dur="500"/>
                                        <p:tgtEl>
                                          <p:spTgt spid="1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5">
                                            <p:txEl>
                                              <p:pRg st="2" end="2"/>
                                            </p:txEl>
                                          </p:spTgt>
                                        </p:tgtEl>
                                        <p:attrNameLst>
                                          <p:attrName>style.visibility</p:attrName>
                                        </p:attrNameLst>
                                      </p:cBhvr>
                                      <p:to>
                                        <p:strVal val="visible"/>
                                      </p:to>
                                    </p:set>
                                    <p:animEffect transition="in" filter="fade">
                                      <p:cBhvr>
                                        <p:cTn id="17" dur="500"/>
                                        <p:tgtEl>
                                          <p:spTgt spid="1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5">
                                            <p:txEl>
                                              <p:pRg st="3" end="3"/>
                                            </p:txEl>
                                          </p:spTgt>
                                        </p:tgtEl>
                                        <p:attrNameLst>
                                          <p:attrName>style.visibility</p:attrName>
                                        </p:attrNameLst>
                                      </p:cBhvr>
                                      <p:to>
                                        <p:strVal val="visible"/>
                                      </p:to>
                                    </p:set>
                                    <p:animEffect transition="in" filter="fade">
                                      <p:cBhvr>
                                        <p:cTn id="22" dur="500"/>
                                        <p:tgtEl>
                                          <p:spTgt spid="1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9"/>
          <p:cNvSpPr txBox="1"/>
          <p:nvPr/>
        </p:nvSpPr>
        <p:spPr>
          <a:xfrm>
            <a:off x="457200" y="1294498"/>
            <a:ext cx="8229600" cy="25545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lt1"/>
                </a:solidFill>
                <a:latin typeface="Calibri"/>
                <a:ea typeface="Calibri"/>
                <a:cs typeface="Calibri"/>
                <a:sym typeface="Calibri"/>
              </a:rPr>
              <a:t>How do we interpret scripture</a:t>
            </a:r>
            <a:endParaRPr dirty="0"/>
          </a:p>
          <a:p>
            <a:pPr marL="0" marR="0" lvl="0" indent="0" algn="ctr" rtl="0">
              <a:spcBef>
                <a:spcPts val="0"/>
              </a:spcBef>
              <a:spcAft>
                <a:spcPts val="0"/>
              </a:spcAft>
              <a:buNone/>
            </a:pPr>
            <a:r>
              <a:rPr lang="en-US" sz="4000" dirty="0">
                <a:solidFill>
                  <a:schemeClr val="lt1"/>
                </a:solidFill>
                <a:latin typeface="Calibri"/>
                <a:ea typeface="Calibri"/>
                <a:cs typeface="Calibri"/>
                <a:sym typeface="Calibri"/>
              </a:rPr>
              <a:t>in light of changing </a:t>
            </a:r>
            <a:r>
              <a:rPr lang="en-US" sz="4000" dirty="0">
                <a:solidFill>
                  <a:schemeClr val="lt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circumstances</a:t>
            </a:r>
            <a:r>
              <a:rPr lang="en-US" sz="4000" dirty="0">
                <a:solidFill>
                  <a:schemeClr val="lt1"/>
                </a:solidFill>
                <a:latin typeface="Calibri"/>
                <a:ea typeface="Calibri"/>
                <a:cs typeface="Calibri"/>
                <a:sym typeface="Calibri"/>
              </a:rPr>
              <a:t>?</a:t>
            </a:r>
          </a:p>
          <a:p>
            <a:pPr marL="0" marR="0" lvl="0" indent="0" algn="ctr" rtl="0">
              <a:spcBef>
                <a:spcPts val="0"/>
              </a:spcBef>
              <a:spcAft>
                <a:spcPts val="0"/>
              </a:spcAft>
              <a:buNone/>
            </a:pPr>
            <a:endParaRPr lang="en-US" sz="4000" dirty="0">
              <a:solidFill>
                <a:schemeClr val="lt1"/>
              </a:solidFill>
              <a:latin typeface="Calibri"/>
              <a:cs typeface="Calibri"/>
              <a:sym typeface="Calibri"/>
            </a:endParaRPr>
          </a:p>
          <a:p>
            <a:pPr marL="0" marR="0" lvl="0" indent="0" algn="ctr" rtl="0">
              <a:spcBef>
                <a:spcPts val="0"/>
              </a:spcBef>
              <a:spcAft>
                <a:spcPts val="0"/>
              </a:spcAft>
              <a:buNone/>
            </a:pPr>
            <a:r>
              <a:rPr lang="en-US" sz="4000" dirty="0">
                <a:solidFill>
                  <a:schemeClr val="lt1"/>
                </a:solidFill>
                <a:latin typeface="Calibri"/>
                <a:cs typeface="Calibri"/>
                <a:sym typeface="Calibri"/>
              </a:rPr>
              <a:t>(and still remain faithful to the text)</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dirty="0"/>
              <a:t>Interpretation</a:t>
            </a:r>
            <a:endParaRPr dirty="0"/>
          </a:p>
        </p:txBody>
      </p:sp>
      <p:sp>
        <p:nvSpPr>
          <p:cNvPr id="147" name="Google Shape;147;p10"/>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fontScale="85000" lnSpcReduction="10000"/>
          </a:bodyPr>
          <a:lstStyle/>
          <a:p>
            <a:pPr marL="342900" lvl="0" indent="-342900" algn="l" rtl="0">
              <a:spcBef>
                <a:spcPts val="0"/>
              </a:spcBef>
              <a:spcAft>
                <a:spcPts val="0"/>
              </a:spcAft>
              <a:buClr>
                <a:schemeClr val="lt1"/>
              </a:buClr>
              <a:buSzPts val="3200"/>
              <a:buChar char="•"/>
            </a:pPr>
            <a:r>
              <a:rPr lang="en-US" dirty="0"/>
              <a:t>Literary Context</a:t>
            </a:r>
            <a:endParaRPr dirty="0"/>
          </a:p>
          <a:p>
            <a:pPr marL="342900" lvl="0" indent="-342900" algn="l" rtl="0">
              <a:spcBef>
                <a:spcPts val="640"/>
              </a:spcBef>
              <a:spcAft>
                <a:spcPts val="0"/>
              </a:spcAft>
              <a:buClr>
                <a:schemeClr val="lt1"/>
              </a:buClr>
              <a:buSzPts val="3200"/>
              <a:buChar char="•"/>
            </a:pPr>
            <a:r>
              <a:rPr lang="en-US" dirty="0"/>
              <a:t>Historical Context</a:t>
            </a:r>
            <a:endParaRPr dirty="0"/>
          </a:p>
          <a:p>
            <a:pPr marL="342900" lvl="0" indent="-342900" algn="l" rtl="0">
              <a:spcBef>
                <a:spcPts val="640"/>
              </a:spcBef>
              <a:spcAft>
                <a:spcPts val="0"/>
              </a:spcAft>
              <a:buClr>
                <a:schemeClr val="lt1"/>
              </a:buClr>
              <a:buSzPts val="3200"/>
              <a:buChar char="•"/>
            </a:pPr>
            <a:r>
              <a:rPr lang="en-US" dirty="0"/>
              <a:t>Translation Issues</a:t>
            </a:r>
            <a:endParaRPr dirty="0"/>
          </a:p>
          <a:p>
            <a:pPr marL="342900" lvl="0" indent="-342900" algn="l" rtl="0">
              <a:spcBef>
                <a:spcPts val="640"/>
              </a:spcBef>
              <a:spcAft>
                <a:spcPts val="0"/>
              </a:spcAft>
              <a:buClr>
                <a:schemeClr val="lt1"/>
              </a:buClr>
              <a:buSzPts val="3200"/>
              <a:buChar char="•"/>
            </a:pPr>
            <a:r>
              <a:rPr lang="en-US" dirty="0"/>
              <a:t>Holistic Witness of Scripture</a:t>
            </a:r>
          </a:p>
          <a:p>
            <a:pPr marL="342900" lvl="0" indent="-342900" algn="l" rtl="0">
              <a:spcBef>
                <a:spcPts val="640"/>
              </a:spcBef>
              <a:spcAft>
                <a:spcPts val="0"/>
              </a:spcAft>
              <a:buClr>
                <a:schemeClr val="lt1"/>
              </a:buClr>
              <a:buSzPts val="3200"/>
              <a:buChar char="•"/>
            </a:pPr>
            <a:r>
              <a:rPr lang="en-US" dirty="0"/>
              <a:t>Recognize that we are meant to wrestle with the text.</a:t>
            </a:r>
          </a:p>
          <a:p>
            <a:pPr marL="342900" lvl="0" indent="-342900" algn="l" rtl="0">
              <a:spcBef>
                <a:spcPts val="640"/>
              </a:spcBef>
              <a:spcAft>
                <a:spcPts val="0"/>
              </a:spcAft>
              <a:buClr>
                <a:schemeClr val="lt1"/>
              </a:buClr>
              <a:buSzPts val="3200"/>
              <a:buChar char="•"/>
            </a:pPr>
            <a:r>
              <a:rPr lang="en-US" dirty="0"/>
              <a:t>We always bring our own socio-historical context when we interpret Scripture. </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xEl>
                                              <p:pRg st="0" end="0"/>
                                            </p:txEl>
                                          </p:spTgt>
                                        </p:tgtEl>
                                        <p:attrNameLst>
                                          <p:attrName>style.visibility</p:attrName>
                                        </p:attrNameLst>
                                      </p:cBhvr>
                                      <p:to>
                                        <p:strVal val="visible"/>
                                      </p:to>
                                    </p:set>
                                    <p:animEffect transition="in" filter="fade">
                                      <p:cBhvr>
                                        <p:cTn id="7" dur="500"/>
                                        <p:tgtEl>
                                          <p:spTgt spid="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7">
                                            <p:txEl>
                                              <p:pRg st="1" end="1"/>
                                            </p:txEl>
                                          </p:spTgt>
                                        </p:tgtEl>
                                        <p:attrNameLst>
                                          <p:attrName>style.visibility</p:attrName>
                                        </p:attrNameLst>
                                      </p:cBhvr>
                                      <p:to>
                                        <p:strVal val="visible"/>
                                      </p:to>
                                    </p:set>
                                    <p:animEffect transition="in" filter="fade">
                                      <p:cBhvr>
                                        <p:cTn id="12" dur="500"/>
                                        <p:tgtEl>
                                          <p:spTgt spid="1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7">
                                            <p:txEl>
                                              <p:pRg st="2" end="2"/>
                                            </p:txEl>
                                          </p:spTgt>
                                        </p:tgtEl>
                                        <p:attrNameLst>
                                          <p:attrName>style.visibility</p:attrName>
                                        </p:attrNameLst>
                                      </p:cBhvr>
                                      <p:to>
                                        <p:strVal val="visible"/>
                                      </p:to>
                                    </p:set>
                                    <p:animEffect transition="in" filter="fade">
                                      <p:cBhvr>
                                        <p:cTn id="17" dur="500"/>
                                        <p:tgtEl>
                                          <p:spTgt spid="1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7">
                                            <p:txEl>
                                              <p:pRg st="3" end="3"/>
                                            </p:txEl>
                                          </p:spTgt>
                                        </p:tgtEl>
                                        <p:attrNameLst>
                                          <p:attrName>style.visibility</p:attrName>
                                        </p:attrNameLst>
                                      </p:cBhvr>
                                      <p:to>
                                        <p:strVal val="visible"/>
                                      </p:to>
                                    </p:set>
                                    <p:animEffect transition="in" filter="fade">
                                      <p:cBhvr>
                                        <p:cTn id="22" dur="500"/>
                                        <p:tgtEl>
                                          <p:spTgt spid="1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7">
                                            <p:txEl>
                                              <p:pRg st="4" end="4"/>
                                            </p:txEl>
                                          </p:spTgt>
                                        </p:tgtEl>
                                        <p:attrNameLst>
                                          <p:attrName>style.visibility</p:attrName>
                                        </p:attrNameLst>
                                      </p:cBhvr>
                                      <p:to>
                                        <p:strVal val="visible"/>
                                      </p:to>
                                    </p:set>
                                    <p:animEffect transition="in" filter="fade">
                                      <p:cBhvr>
                                        <p:cTn id="27" dur="500"/>
                                        <p:tgtEl>
                                          <p:spTgt spid="1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7">
                                            <p:txEl>
                                              <p:pRg st="5" end="5"/>
                                            </p:txEl>
                                          </p:spTgt>
                                        </p:tgtEl>
                                        <p:attrNameLst>
                                          <p:attrName>style.visibility</p:attrName>
                                        </p:attrNameLst>
                                      </p:cBhvr>
                                      <p:to>
                                        <p:strVal val="visible"/>
                                      </p:to>
                                    </p:set>
                                    <p:animEffect transition="in" filter="fade">
                                      <p:cBhvr>
                                        <p:cTn id="32" dur="500"/>
                                        <p:tgtEl>
                                          <p:spTgt spid="1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11"/>
          <p:cNvPicPr preferRelativeResize="0"/>
          <p:nvPr/>
        </p:nvPicPr>
        <p:blipFill rotWithShape="1">
          <a:blip r:embed="rId3">
            <a:alphaModFix/>
          </a:blip>
          <a:srcRect/>
          <a:stretch/>
        </p:blipFill>
        <p:spPr>
          <a:xfrm>
            <a:off x="1143000" y="0"/>
            <a:ext cx="6858000" cy="5143500"/>
          </a:xfrm>
          <a:prstGeom prst="rect">
            <a:avLst/>
          </a:prstGeom>
          <a:noFill/>
          <a:ln>
            <a:noFill/>
          </a:ln>
        </p:spPr>
      </p:pic>
      <p:sp>
        <p:nvSpPr>
          <p:cNvPr id="154" name="Google Shape;154;p11"/>
          <p:cNvSpPr txBox="1"/>
          <p:nvPr/>
        </p:nvSpPr>
        <p:spPr>
          <a:xfrm>
            <a:off x="1143000" y="3852909"/>
            <a:ext cx="68580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lt1"/>
                </a:solidFill>
                <a:effectLst>
                  <a:outerShdw blurRad="50800" dist="38100" dir="2700000" algn="tl" rotWithShape="0">
                    <a:prstClr val="black">
                      <a:alpha val="40000"/>
                    </a:prstClr>
                  </a:outerShdw>
                </a:effectLst>
                <a:latin typeface="Calibri"/>
                <a:ea typeface="Calibri"/>
                <a:cs typeface="Calibri"/>
                <a:sym typeface="Calibri"/>
              </a:rPr>
              <a:t>Jerusalem University College</a:t>
            </a:r>
            <a:endParaRPr dirty="0">
              <a:effectLst>
                <a:outerShdw blurRad="50800" dist="38100" dir="2700000" algn="tl" rotWithShape="0">
                  <a:prstClr val="black">
                    <a:alpha val="40000"/>
                  </a:prstClr>
                </a:outerShdw>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12"/>
          <p:cNvPicPr preferRelativeResize="0"/>
          <p:nvPr/>
        </p:nvPicPr>
        <p:blipFill rotWithShape="1">
          <a:blip r:embed="rId3">
            <a:alphaModFix/>
          </a:blip>
          <a:srcRect/>
          <a:stretch/>
        </p:blipFill>
        <p:spPr>
          <a:xfrm>
            <a:off x="470517" y="1070180"/>
            <a:ext cx="2872392" cy="3338203"/>
          </a:xfrm>
          <a:prstGeom prst="rect">
            <a:avLst/>
          </a:prstGeom>
          <a:noFill/>
          <a:ln>
            <a:noFill/>
          </a:ln>
        </p:spPr>
      </p:pic>
      <p:sp>
        <p:nvSpPr>
          <p:cNvPr id="161" name="Google Shape;161;p12"/>
          <p:cNvSpPr txBox="1"/>
          <p:nvPr/>
        </p:nvSpPr>
        <p:spPr>
          <a:xfrm>
            <a:off x="610108" y="4415334"/>
            <a:ext cx="259321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Rabbi Moshe Silberschein</a:t>
            </a:r>
            <a:endParaRPr sz="1800">
              <a:solidFill>
                <a:schemeClr val="lt1"/>
              </a:solidFill>
              <a:latin typeface="Calibri"/>
              <a:ea typeface="Calibri"/>
              <a:cs typeface="Calibri"/>
              <a:sym typeface="Calibri"/>
            </a:endParaRPr>
          </a:p>
        </p:txBody>
      </p:sp>
      <p:sp>
        <p:nvSpPr>
          <p:cNvPr id="162" name="Google Shape;162;p1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a:t>Classic Rabbinic Literature</a:t>
            </a:r>
            <a:endParaRPr/>
          </a:p>
        </p:txBody>
      </p:sp>
      <p:sp>
        <p:nvSpPr>
          <p:cNvPr id="163" name="Google Shape;163;p12"/>
          <p:cNvSpPr txBox="1">
            <a:spLocks noGrp="1"/>
          </p:cNvSpPr>
          <p:nvPr>
            <p:ph type="body" idx="4294967295"/>
          </p:nvPr>
        </p:nvSpPr>
        <p:spPr>
          <a:xfrm>
            <a:off x="4572000" y="1070180"/>
            <a:ext cx="4038600" cy="339407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960"/>
              <a:buNone/>
            </a:pPr>
            <a:r>
              <a:rPr lang="en-US" sz="2960" u="sng"/>
              <a:t>Major Paper</a:t>
            </a:r>
            <a:endParaRPr/>
          </a:p>
          <a:p>
            <a:pPr marL="342900" lvl="0" indent="-342900" algn="l" rtl="0">
              <a:lnSpc>
                <a:spcPct val="90000"/>
              </a:lnSpc>
              <a:spcBef>
                <a:spcPts val="592"/>
              </a:spcBef>
              <a:spcAft>
                <a:spcPts val="0"/>
              </a:spcAft>
              <a:buClr>
                <a:schemeClr val="lt1"/>
              </a:buClr>
              <a:buSzPts val="2960"/>
              <a:buChar char="•"/>
            </a:pPr>
            <a:r>
              <a:rPr lang="en-US" sz="2960"/>
              <a:t>Select NT Text that interprets an OT Text.</a:t>
            </a:r>
            <a:endParaRPr/>
          </a:p>
          <a:p>
            <a:pPr marL="342900" lvl="0" indent="-342900" algn="l" rtl="0">
              <a:lnSpc>
                <a:spcPct val="90000"/>
              </a:lnSpc>
              <a:spcBef>
                <a:spcPts val="592"/>
              </a:spcBef>
              <a:spcAft>
                <a:spcPts val="0"/>
              </a:spcAft>
              <a:buClr>
                <a:schemeClr val="lt1"/>
              </a:buClr>
              <a:buSzPts val="2960"/>
              <a:buChar char="•"/>
            </a:pPr>
            <a:r>
              <a:rPr lang="en-US" sz="2960"/>
              <a:t>Find Classic Rabbinic Commentary on Same OT Text/Topic</a:t>
            </a:r>
            <a:endParaRPr/>
          </a:p>
          <a:p>
            <a:pPr marL="342900" lvl="0" indent="-342900" algn="l" rtl="0">
              <a:lnSpc>
                <a:spcPct val="90000"/>
              </a:lnSpc>
              <a:spcBef>
                <a:spcPts val="592"/>
              </a:spcBef>
              <a:spcAft>
                <a:spcPts val="0"/>
              </a:spcAft>
              <a:buClr>
                <a:schemeClr val="lt1"/>
              </a:buClr>
              <a:buSzPts val="2960"/>
              <a:buChar char="•"/>
            </a:pPr>
            <a:r>
              <a:rPr lang="en-US" sz="2960"/>
              <a:t>Compare and Contrast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xEl>
                                              <p:pRg st="0" end="0"/>
                                            </p:txEl>
                                          </p:spTgt>
                                        </p:tgtEl>
                                        <p:attrNameLst>
                                          <p:attrName>style.visibility</p:attrName>
                                        </p:attrNameLst>
                                      </p:cBhvr>
                                      <p:to>
                                        <p:strVal val="visible"/>
                                      </p:to>
                                    </p:set>
                                    <p:animEffect transition="in" filter="fade">
                                      <p:cBhvr>
                                        <p:cTn id="7" dur="500"/>
                                        <p:tgtEl>
                                          <p:spTgt spid="1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
                                            <p:txEl>
                                              <p:pRg st="1" end="1"/>
                                            </p:txEl>
                                          </p:spTgt>
                                        </p:tgtEl>
                                        <p:attrNameLst>
                                          <p:attrName>style.visibility</p:attrName>
                                        </p:attrNameLst>
                                      </p:cBhvr>
                                      <p:to>
                                        <p:strVal val="visible"/>
                                      </p:to>
                                    </p:set>
                                    <p:animEffect transition="in" filter="fade">
                                      <p:cBhvr>
                                        <p:cTn id="12" dur="500"/>
                                        <p:tgtEl>
                                          <p:spTgt spid="1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
                                            <p:txEl>
                                              <p:pRg st="2" end="2"/>
                                            </p:txEl>
                                          </p:spTgt>
                                        </p:tgtEl>
                                        <p:attrNameLst>
                                          <p:attrName>style.visibility</p:attrName>
                                        </p:attrNameLst>
                                      </p:cBhvr>
                                      <p:to>
                                        <p:strVal val="visible"/>
                                      </p:to>
                                    </p:set>
                                    <p:animEffect transition="in" filter="fade">
                                      <p:cBhvr>
                                        <p:cTn id="17" dur="500"/>
                                        <p:tgtEl>
                                          <p:spTgt spid="1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3">
                                            <p:txEl>
                                              <p:pRg st="3" end="3"/>
                                            </p:txEl>
                                          </p:spTgt>
                                        </p:tgtEl>
                                        <p:attrNameLst>
                                          <p:attrName>style.visibility</p:attrName>
                                        </p:attrNameLst>
                                      </p:cBhvr>
                                      <p:to>
                                        <p:strVal val="visible"/>
                                      </p:to>
                                    </p:set>
                                    <p:animEffect transition="in" filter="fade">
                                      <p:cBhvr>
                                        <p:cTn id="22" dur="500"/>
                                        <p:tgtEl>
                                          <p:spTgt spid="1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3"/>
          <p:cNvSpPr txBox="1"/>
          <p:nvPr/>
        </p:nvSpPr>
        <p:spPr>
          <a:xfrm>
            <a:off x="782579" y="4397931"/>
            <a:ext cx="253767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lt1"/>
                </a:solidFill>
                <a:latin typeface="Calibri"/>
                <a:ea typeface="Calibri"/>
                <a:cs typeface="Calibri"/>
                <a:sym typeface="Calibri"/>
              </a:rPr>
              <a:t>Rabbi Dr. Eldon Clem</a:t>
            </a:r>
            <a:endParaRPr dirty="0"/>
          </a:p>
        </p:txBody>
      </p:sp>
      <p:pic>
        <p:nvPicPr>
          <p:cNvPr id="170" name="Google Shape;170;p13"/>
          <p:cNvPicPr preferRelativeResize="0"/>
          <p:nvPr/>
        </p:nvPicPr>
        <p:blipFill rotWithShape="1">
          <a:blip r:embed="rId3">
            <a:alphaModFix/>
          </a:blip>
          <a:srcRect/>
          <a:stretch/>
        </p:blipFill>
        <p:spPr>
          <a:xfrm>
            <a:off x="578406" y="623102"/>
            <a:ext cx="2946027" cy="3633973"/>
          </a:xfrm>
          <a:prstGeom prst="rect">
            <a:avLst/>
          </a:prstGeom>
          <a:noFill/>
          <a:ln>
            <a:noFill/>
          </a:ln>
        </p:spPr>
      </p:pic>
      <p:sp>
        <p:nvSpPr>
          <p:cNvPr id="171" name="Google Shape;171;p13"/>
          <p:cNvSpPr txBox="1"/>
          <p:nvPr/>
        </p:nvSpPr>
        <p:spPr>
          <a:xfrm>
            <a:off x="3886200" y="948690"/>
            <a:ext cx="507991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Calibri"/>
                <a:ea typeface="Calibri"/>
                <a:cs typeface="Calibri"/>
                <a:sym typeface="Calibri"/>
              </a:rPr>
              <a:t>“As a woman, my wife does not have</a:t>
            </a:r>
            <a:endParaRPr dirty="0"/>
          </a:p>
          <a:p>
            <a:pPr marL="0" marR="0" lvl="0" indent="0" algn="l" rtl="0">
              <a:spcBef>
                <a:spcPts val="0"/>
              </a:spcBef>
              <a:spcAft>
                <a:spcPts val="0"/>
              </a:spcAft>
              <a:buNone/>
            </a:pPr>
            <a:r>
              <a:rPr lang="en-US" sz="2400" dirty="0">
                <a:solidFill>
                  <a:schemeClr val="lt1"/>
                </a:solidFill>
                <a:latin typeface="Calibri"/>
                <a:ea typeface="Calibri"/>
                <a:cs typeface="Calibri"/>
                <a:sym typeface="Calibri"/>
              </a:rPr>
              <a:t>the same obligation to study Torah that</a:t>
            </a:r>
            <a:r>
              <a:rPr lang="en-US" dirty="0">
                <a:ea typeface="Calibri"/>
              </a:rPr>
              <a:t> </a:t>
            </a:r>
            <a:r>
              <a:rPr lang="en-US" sz="2400" dirty="0">
                <a:solidFill>
                  <a:schemeClr val="lt1"/>
                </a:solidFill>
                <a:latin typeface="Calibri"/>
                <a:ea typeface="Calibri"/>
                <a:cs typeface="Calibri"/>
                <a:sym typeface="Calibri"/>
              </a:rPr>
              <a:t>I do as a man.”</a:t>
            </a:r>
            <a:endParaRPr dirty="0"/>
          </a:p>
        </p:txBody>
      </p:sp>
      <p:sp>
        <p:nvSpPr>
          <p:cNvPr id="172" name="Google Shape;172;p13"/>
          <p:cNvSpPr txBox="1"/>
          <p:nvPr/>
        </p:nvSpPr>
        <p:spPr>
          <a:xfrm>
            <a:off x="3886200" y="2565818"/>
            <a:ext cx="470584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lt1"/>
                </a:solidFill>
                <a:latin typeface="Calibri"/>
                <a:ea typeface="Calibri"/>
                <a:cs typeface="Calibri"/>
                <a:sym typeface="Calibri"/>
              </a:rPr>
              <a:t>“She is free to study Torah—and she</a:t>
            </a:r>
            <a:endParaRPr/>
          </a:p>
          <a:p>
            <a:pPr marL="0" marR="0" lvl="0" indent="0" algn="l" rtl="0">
              <a:spcBef>
                <a:spcPts val="0"/>
              </a:spcBef>
              <a:spcAft>
                <a:spcPts val="0"/>
              </a:spcAft>
              <a:buNone/>
            </a:pPr>
            <a:r>
              <a:rPr lang="en-US" sz="2400">
                <a:solidFill>
                  <a:schemeClr val="lt1"/>
                </a:solidFill>
                <a:latin typeface="Calibri"/>
                <a:ea typeface="Calibri"/>
                <a:cs typeface="Calibri"/>
                <a:sym typeface="Calibri"/>
              </a:rPr>
              <a:t>does—but she is not obligated to</a:t>
            </a:r>
            <a:endParaRPr/>
          </a:p>
          <a:p>
            <a:pPr marL="0" marR="0" lvl="0" indent="0" algn="l" rtl="0">
              <a:spcBef>
                <a:spcPts val="0"/>
              </a:spcBef>
              <a:spcAft>
                <a:spcPts val="0"/>
              </a:spcAft>
              <a:buNone/>
            </a:pPr>
            <a:r>
              <a:rPr lang="en-US" sz="2400">
                <a:solidFill>
                  <a:schemeClr val="lt1"/>
                </a:solidFill>
                <a:latin typeface="Calibri"/>
                <a:ea typeface="Calibri"/>
                <a:cs typeface="Calibri"/>
                <a:sym typeface="Calibri"/>
              </a:rPr>
              <a:t>study it as I am as a man.”</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500"/>
                                        <p:tgtEl>
                                          <p:spTgt spid="1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2"/>
                                        </p:tgtEl>
                                        <p:attrNameLst>
                                          <p:attrName>style.visibility</p:attrName>
                                        </p:attrNameLst>
                                      </p:cBhvr>
                                      <p:to>
                                        <p:strVal val="visible"/>
                                      </p:to>
                                    </p:set>
                                    <p:animEffect transition="in" filter="fade">
                                      <p:cBhvr>
                                        <p:cTn id="12"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dirty="0"/>
              <a:t>1 Cor. 14:34-35</a:t>
            </a:r>
            <a:endParaRPr dirty="0"/>
          </a:p>
        </p:txBody>
      </p:sp>
      <p:sp>
        <p:nvSpPr>
          <p:cNvPr id="179" name="Google Shape;179;p14"/>
          <p:cNvSpPr txBox="1"/>
          <p:nvPr/>
        </p:nvSpPr>
        <p:spPr>
          <a:xfrm>
            <a:off x="457200" y="1463040"/>
            <a:ext cx="8126730" cy="22467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lt1"/>
                </a:solidFill>
                <a:latin typeface="Calibri"/>
                <a:ea typeface="Calibri"/>
                <a:cs typeface="Calibri"/>
                <a:sym typeface="Calibri"/>
              </a:rPr>
              <a:t>Women should be silent in the churches. For they are not permitted to speak, but should be subordinate, </a:t>
            </a:r>
            <a:r>
              <a:rPr lang="en-US" sz="2800" u="sng" dirty="0">
                <a:solidFill>
                  <a:srgbClr val="FFFF00"/>
                </a:solidFill>
                <a:latin typeface="Calibri"/>
                <a:ea typeface="Calibri"/>
                <a:cs typeface="Calibri"/>
                <a:sym typeface="Calibri"/>
              </a:rPr>
              <a:t>as the law also says</a:t>
            </a:r>
            <a:r>
              <a:rPr lang="en-US" sz="2800" dirty="0">
                <a:solidFill>
                  <a:schemeClr val="lt1"/>
                </a:solidFill>
                <a:latin typeface="Calibri"/>
                <a:ea typeface="Calibri"/>
                <a:cs typeface="Calibri"/>
                <a:sym typeface="Calibri"/>
              </a:rPr>
              <a:t>. If there is anything they desire to know, let them ask their husbands at home. For it is shameful for a woman to speak in church. (NRSV)</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a:t>Where does “The Law” Say This?</a:t>
            </a:r>
            <a:endParaRPr/>
          </a:p>
        </p:txBody>
      </p:sp>
      <p:sp>
        <p:nvSpPr>
          <p:cNvPr id="186" name="Google Shape;186;p15"/>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Clr>
                <a:schemeClr val="lt1"/>
              </a:buClr>
              <a:buSzPts val="3200"/>
              <a:buChar char="•"/>
            </a:pPr>
            <a:r>
              <a:rPr lang="en-US" dirty="0"/>
              <a:t>Commentaries generally reference 2 options.</a:t>
            </a:r>
          </a:p>
          <a:p>
            <a:pPr marL="342900" lvl="0" indent="-342900" algn="l" rtl="0">
              <a:spcBef>
                <a:spcPts val="0"/>
              </a:spcBef>
              <a:spcAft>
                <a:spcPts val="0"/>
              </a:spcAft>
              <a:buClr>
                <a:schemeClr val="lt1"/>
              </a:buClr>
              <a:buSzPts val="3200"/>
              <a:buChar char="•"/>
            </a:pPr>
            <a:endParaRPr lang="en-US" dirty="0"/>
          </a:p>
          <a:p>
            <a:pPr marL="342900" lvl="0" indent="-342900" algn="l" rtl="0">
              <a:spcBef>
                <a:spcPts val="0"/>
              </a:spcBef>
              <a:spcAft>
                <a:spcPts val="0"/>
              </a:spcAft>
              <a:buClr>
                <a:schemeClr val="lt1"/>
              </a:buClr>
              <a:buSzPts val="3200"/>
              <a:buChar char="•"/>
            </a:pPr>
            <a:r>
              <a:rPr lang="en-US" dirty="0"/>
              <a:t>Gen 3:16?</a:t>
            </a:r>
            <a:endParaRPr dirty="0"/>
          </a:p>
          <a:p>
            <a:pPr marL="742950" lvl="1" indent="-285750" algn="l" rtl="0">
              <a:spcBef>
                <a:spcPts val="560"/>
              </a:spcBef>
              <a:spcAft>
                <a:spcPts val="0"/>
              </a:spcAft>
              <a:buClr>
                <a:schemeClr val="lt1"/>
              </a:buClr>
              <a:buSzPts val="2800"/>
              <a:buChar char="–"/>
            </a:pPr>
            <a:r>
              <a:rPr lang="en-US" dirty="0"/>
              <a:t>“The Curse”</a:t>
            </a:r>
          </a:p>
          <a:p>
            <a:pPr lvl="1">
              <a:spcBef>
                <a:spcPts val="560"/>
              </a:spcBef>
              <a:buClr>
                <a:schemeClr val="lt1"/>
              </a:buClr>
              <a:buSzPts val="2800"/>
            </a:pPr>
            <a:r>
              <a:rPr lang="en-US" dirty="0"/>
              <a:t>“To the woman he said, ‘I will greatly increase your pangs in childbearing; in pain you shall bring forth children, yet your desire shall be for your husband, and he shall rule over you.’”</a:t>
            </a:r>
            <a:endParaRPr dirty="0"/>
          </a:p>
          <a:p>
            <a:pPr marL="342900" lvl="0" indent="-139700" algn="l" rtl="0">
              <a:spcBef>
                <a:spcPts val="640"/>
              </a:spcBef>
              <a:spcAft>
                <a:spcPts val="0"/>
              </a:spcAft>
              <a:buClr>
                <a:schemeClr val="lt1"/>
              </a:buClr>
              <a:buSzPts val="3200"/>
              <a:buNone/>
            </a:pPr>
            <a:endParaRPr dirty="0"/>
          </a:p>
          <a:p>
            <a:pPr marL="342900" lvl="0" indent="-342900" algn="l" rtl="0">
              <a:spcBef>
                <a:spcPts val="640"/>
              </a:spcBef>
              <a:spcAft>
                <a:spcPts val="0"/>
              </a:spcAft>
              <a:buClr>
                <a:schemeClr val="lt1"/>
              </a:buClr>
              <a:buSzPts val="3200"/>
              <a:buChar char="•"/>
            </a:pPr>
            <a:endParaRPr dirty="0"/>
          </a:p>
        </p:txBody>
      </p:sp>
    </p:spTree>
    <p:extLst>
      <p:ext uri="{BB962C8B-B14F-4D97-AF65-F5344CB8AC3E}">
        <p14:creationId xmlns:p14="http://schemas.microsoft.com/office/powerpoint/2010/main" val="29481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animEffect transition="in" filter="fade">
                                      <p:cBhvr>
                                        <p:cTn id="7" dur="500"/>
                                        <p:tgtEl>
                                          <p:spTgt spid="1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6">
                                            <p:txEl>
                                              <p:pRg st="2" end="2"/>
                                            </p:txEl>
                                          </p:spTgt>
                                        </p:tgtEl>
                                        <p:attrNameLst>
                                          <p:attrName>style.visibility</p:attrName>
                                        </p:attrNameLst>
                                      </p:cBhvr>
                                      <p:to>
                                        <p:strVal val="visible"/>
                                      </p:to>
                                    </p:set>
                                    <p:animEffect transition="in" filter="fade">
                                      <p:cBhvr>
                                        <p:cTn id="12" dur="500"/>
                                        <p:tgtEl>
                                          <p:spTgt spid="186">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86">
                                            <p:txEl>
                                              <p:pRg st="3" end="3"/>
                                            </p:txEl>
                                          </p:spTgt>
                                        </p:tgtEl>
                                        <p:attrNameLst>
                                          <p:attrName>style.visibility</p:attrName>
                                        </p:attrNameLst>
                                      </p:cBhvr>
                                      <p:to>
                                        <p:strVal val="visible"/>
                                      </p:to>
                                    </p:set>
                                    <p:animEffect transition="in" filter="fade">
                                      <p:cBhvr>
                                        <p:cTn id="15" dur="500"/>
                                        <p:tgtEl>
                                          <p:spTgt spid="18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6">
                                            <p:txEl>
                                              <p:pRg st="4" end="4"/>
                                            </p:txEl>
                                          </p:spTgt>
                                        </p:tgtEl>
                                        <p:attrNameLst>
                                          <p:attrName>style.visibility</p:attrName>
                                        </p:attrNameLst>
                                      </p:cBhvr>
                                      <p:to>
                                        <p:strVal val="visible"/>
                                      </p:to>
                                    </p:set>
                                    <p:animEffect transition="in" filter="fade">
                                      <p:cBhvr>
                                        <p:cTn id="20" dur="500"/>
                                        <p:tgtEl>
                                          <p:spTgt spid="18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3D71A0-65C7-2E5D-7A9D-3489C2D36CC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619" y="0"/>
            <a:ext cx="9122763" cy="5143500"/>
          </a:xfrm>
          <a:prstGeom prst="rect">
            <a:avLst/>
          </a:prstGeom>
        </p:spPr>
      </p:pic>
      <p:sp>
        <p:nvSpPr>
          <p:cNvPr id="4" name="TextBox 3">
            <a:extLst>
              <a:ext uri="{FF2B5EF4-FFF2-40B4-BE49-F238E27FC236}">
                <a16:creationId xmlns:a16="http://schemas.microsoft.com/office/drawing/2014/main" id="{92F525F4-3ECF-5668-CFE5-527F09E37BF9}"/>
              </a:ext>
            </a:extLst>
          </p:cNvPr>
          <p:cNvSpPr txBox="1"/>
          <p:nvPr/>
        </p:nvSpPr>
        <p:spPr>
          <a:xfrm>
            <a:off x="10618" y="4007785"/>
            <a:ext cx="7333157" cy="584775"/>
          </a:xfrm>
          <a:prstGeom prst="rect">
            <a:avLst/>
          </a:prstGeom>
          <a:solidFill>
            <a:schemeClr val="bg2">
              <a:lumMod val="90000"/>
              <a:alpha val="79000"/>
            </a:schemeClr>
          </a:solidFill>
        </p:spPr>
        <p:txBody>
          <a:bodyPr wrap="square" rtlCol="0">
            <a:spAutoFit/>
          </a:bodyPr>
          <a:lstStyle/>
          <a:p>
            <a:pPr algn="ctr"/>
            <a:r>
              <a:rPr lang="en-US" sz="3200" dirty="0">
                <a:ln>
                  <a:solidFill>
                    <a:schemeClr val="tx1"/>
                  </a:solidFill>
                </a:ln>
                <a:latin typeface="Arial" panose="020B0604020202020204" pitchFamily="34" charset="0"/>
                <a:cs typeface="Arial" panose="020B0604020202020204" pitchFamily="34" charset="0"/>
              </a:rPr>
              <a:t>Biblical Study Tour: July 1–12, 2024</a:t>
            </a:r>
          </a:p>
        </p:txBody>
      </p:sp>
    </p:spTree>
    <p:extLst>
      <p:ext uri="{BB962C8B-B14F-4D97-AF65-F5344CB8AC3E}">
        <p14:creationId xmlns:p14="http://schemas.microsoft.com/office/powerpoint/2010/main" val="352367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5"/>
          <p:cNvSpPr txBox="1">
            <a:spLocks noGrp="1"/>
          </p:cNvSpPr>
          <p:nvPr>
            <p:ph type="title"/>
          </p:nvPr>
        </p:nvSpPr>
        <p:spPr>
          <a:xfrm>
            <a:off x="457200" y="205979"/>
            <a:ext cx="8229600" cy="857250"/>
          </a:xfrm>
          <a:noFill/>
          <a:ln>
            <a:noFill/>
          </a:ln>
        </p:spPr>
        <p:txBody>
          <a:bodyPr spcFirstLastPara="1" wrap="square" lIns="91425" tIns="45700" rIns="91425" bIns="45700" anchor="ctr" anchorCtr="0">
            <a:normAutofit/>
          </a:bodyPr>
          <a:lstStyle/>
          <a:p>
            <a:pPr lvl="0"/>
            <a:r>
              <a:rPr lang="en-US"/>
              <a:t>Where does “The Law” Say This?</a:t>
            </a:r>
          </a:p>
        </p:txBody>
      </p:sp>
      <p:sp>
        <p:nvSpPr>
          <p:cNvPr id="186" name="Google Shape;186;p15"/>
          <p:cNvSpPr txBox="1">
            <a:spLocks noGrp="1"/>
          </p:cNvSpPr>
          <p:nvPr>
            <p:ph idx="1"/>
          </p:nvPr>
        </p:nvSpPr>
        <p:spPr>
          <a:xfrm>
            <a:off x="457200" y="1200151"/>
            <a:ext cx="8229600" cy="3394472"/>
          </a:xfrm>
          <a:noFill/>
          <a:ln>
            <a:noFill/>
          </a:ln>
        </p:spPr>
        <p:txBody>
          <a:bodyPr spcFirstLastPara="1" wrap="square" lIns="91425" tIns="45700" rIns="91425" bIns="45700" anchor="t" anchorCtr="0">
            <a:normAutofit/>
          </a:bodyPr>
          <a:lstStyle/>
          <a:p>
            <a:pPr lvl="0"/>
            <a:r>
              <a:rPr lang="en-US"/>
              <a:t>Num </a:t>
            </a:r>
            <a:r>
              <a:rPr lang="en-US" dirty="0"/>
              <a:t>12</a:t>
            </a:r>
          </a:p>
          <a:p>
            <a:pPr lvl="1"/>
            <a:r>
              <a:rPr lang="en-US" dirty="0"/>
              <a:t>Miriam, Aaron &amp; Moses’ Cushite Wife</a:t>
            </a:r>
          </a:p>
          <a:p>
            <a:r>
              <a:rPr lang="en-US" dirty="0"/>
              <a:t>God punishes Miriam (and not Aaron) with leprosy for their actions.</a:t>
            </a:r>
          </a:p>
          <a:p>
            <a:r>
              <a:rPr lang="en-US" dirty="0"/>
              <a:t>Why isn’t Aaron punished?</a:t>
            </a:r>
          </a:p>
        </p:txBody>
      </p:sp>
      <p:sp>
        <p:nvSpPr>
          <p:cNvPr id="187" name="Google Shape;187;p15"/>
          <p:cNvSpPr txBox="1"/>
          <p:nvPr/>
        </p:nvSpPr>
        <p:spPr>
          <a:xfrm>
            <a:off x="571225" y="4363392"/>
            <a:ext cx="800155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chemeClr val="lt1"/>
                </a:solidFill>
                <a:latin typeface="Calibri"/>
                <a:ea typeface="Calibri"/>
                <a:cs typeface="Calibri"/>
                <a:sym typeface="Calibri"/>
              </a:rPr>
              <a:t>Neither Text offers a sound basis for female silence.</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animEffect transition="in" filter="fade">
                                      <p:cBhvr>
                                        <p:cTn id="7" dur="500"/>
                                        <p:tgtEl>
                                          <p:spTgt spid="1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6">
                                            <p:txEl>
                                              <p:pRg st="1" end="1"/>
                                            </p:txEl>
                                          </p:spTgt>
                                        </p:tgtEl>
                                        <p:attrNameLst>
                                          <p:attrName>style.visibility</p:attrName>
                                        </p:attrNameLst>
                                      </p:cBhvr>
                                      <p:to>
                                        <p:strVal val="visible"/>
                                      </p:to>
                                    </p:set>
                                    <p:animEffect transition="in" filter="fade">
                                      <p:cBhvr>
                                        <p:cTn id="12" dur="500"/>
                                        <p:tgtEl>
                                          <p:spTgt spid="1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6">
                                            <p:txEl>
                                              <p:pRg st="2" end="2"/>
                                            </p:txEl>
                                          </p:spTgt>
                                        </p:tgtEl>
                                        <p:attrNameLst>
                                          <p:attrName>style.visibility</p:attrName>
                                        </p:attrNameLst>
                                      </p:cBhvr>
                                      <p:to>
                                        <p:strVal val="visible"/>
                                      </p:to>
                                    </p:set>
                                    <p:animEffect transition="in" filter="fade">
                                      <p:cBhvr>
                                        <p:cTn id="17" dur="500"/>
                                        <p:tgtEl>
                                          <p:spTgt spid="1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6">
                                            <p:txEl>
                                              <p:pRg st="3" end="3"/>
                                            </p:txEl>
                                          </p:spTgt>
                                        </p:tgtEl>
                                        <p:attrNameLst>
                                          <p:attrName>style.visibility</p:attrName>
                                        </p:attrNameLst>
                                      </p:cBhvr>
                                      <p:to>
                                        <p:strVal val="visible"/>
                                      </p:to>
                                    </p:set>
                                    <p:animEffect transition="in" filter="fade">
                                      <p:cBhvr>
                                        <p:cTn id="22" dur="500"/>
                                        <p:tgtEl>
                                          <p:spTgt spid="1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7"/>
                                        </p:tgtEl>
                                        <p:attrNameLst>
                                          <p:attrName>style.visibility</p:attrName>
                                        </p:attrNameLst>
                                      </p:cBhvr>
                                      <p:to>
                                        <p:strVal val="visible"/>
                                      </p:to>
                                    </p:set>
                                    <p:animEffect transition="in" filter="fade">
                                      <p:cBhvr>
                                        <p:cTn id="27"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16"/>
          <p:cNvPicPr preferRelativeResize="0"/>
          <p:nvPr/>
        </p:nvPicPr>
        <p:blipFill rotWithShape="1">
          <a:blip r:embed="rId3">
            <a:alphaModFix/>
          </a:blip>
          <a:srcRect/>
          <a:stretch/>
        </p:blipFill>
        <p:spPr>
          <a:xfrm>
            <a:off x="470517" y="745724"/>
            <a:ext cx="3151574" cy="3662660"/>
          </a:xfrm>
          <a:prstGeom prst="rect">
            <a:avLst/>
          </a:prstGeom>
          <a:noFill/>
          <a:ln>
            <a:noFill/>
          </a:ln>
        </p:spPr>
      </p:pic>
      <p:sp>
        <p:nvSpPr>
          <p:cNvPr id="194" name="Google Shape;194;p16"/>
          <p:cNvSpPr txBox="1"/>
          <p:nvPr/>
        </p:nvSpPr>
        <p:spPr>
          <a:xfrm>
            <a:off x="749699" y="4408384"/>
            <a:ext cx="259321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Rabbi Moshe Silberschein</a:t>
            </a:r>
            <a:endParaRPr sz="1800">
              <a:solidFill>
                <a:schemeClr val="lt1"/>
              </a:solidFill>
              <a:latin typeface="Calibri"/>
              <a:ea typeface="Calibri"/>
              <a:cs typeface="Calibri"/>
              <a:sym typeface="Calibri"/>
            </a:endParaRPr>
          </a:p>
        </p:txBody>
      </p:sp>
      <p:sp>
        <p:nvSpPr>
          <p:cNvPr id="195" name="Google Shape;195;p16"/>
          <p:cNvSpPr txBox="1">
            <a:spLocks noGrp="1"/>
          </p:cNvSpPr>
          <p:nvPr>
            <p:ph type="body" idx="2"/>
          </p:nvPr>
        </p:nvSpPr>
        <p:spPr>
          <a:xfrm>
            <a:off x="4630445" y="765145"/>
            <a:ext cx="4038600" cy="3394472"/>
          </a:xfrm>
          <a:prstGeom prst="rect">
            <a:avLst/>
          </a:prstGeom>
          <a:noFill/>
          <a:ln>
            <a:noFill/>
          </a:ln>
        </p:spPr>
        <p:txBody>
          <a:bodyPr spcFirstLastPara="1" wrap="square" lIns="91425" tIns="45700" rIns="91425" bIns="45700" anchor="t" anchorCtr="0">
            <a:normAutofit/>
          </a:bodyPr>
          <a:lstStyle/>
          <a:p>
            <a:pPr marL="342900" lvl="0" indent="-342900" algn="l" rtl="0">
              <a:lnSpc>
                <a:spcPct val="80000"/>
              </a:lnSpc>
              <a:spcBef>
                <a:spcPts val="0"/>
              </a:spcBef>
              <a:spcAft>
                <a:spcPts val="0"/>
              </a:spcAft>
              <a:buClr>
                <a:schemeClr val="lt1"/>
              </a:buClr>
              <a:buSzPts val="2380"/>
              <a:buChar char="•"/>
            </a:pPr>
            <a:r>
              <a:rPr lang="en-US" sz="2380"/>
              <a:t>Torah doesn’t say that anywhere.</a:t>
            </a:r>
            <a:endParaRPr/>
          </a:p>
          <a:p>
            <a:pPr marL="342900" lvl="0" indent="-191770" algn="l" rtl="0">
              <a:lnSpc>
                <a:spcPct val="80000"/>
              </a:lnSpc>
              <a:spcBef>
                <a:spcPts val="476"/>
              </a:spcBef>
              <a:spcAft>
                <a:spcPts val="0"/>
              </a:spcAft>
              <a:buClr>
                <a:schemeClr val="lt1"/>
              </a:buClr>
              <a:buSzPts val="2380"/>
              <a:buNone/>
            </a:pPr>
            <a:endParaRPr sz="2380"/>
          </a:p>
          <a:p>
            <a:pPr marL="342900" lvl="0" indent="-342900" algn="l" rtl="0">
              <a:lnSpc>
                <a:spcPct val="80000"/>
              </a:lnSpc>
              <a:spcBef>
                <a:spcPts val="476"/>
              </a:spcBef>
              <a:spcAft>
                <a:spcPts val="0"/>
              </a:spcAft>
              <a:buClr>
                <a:schemeClr val="lt1"/>
              </a:buClr>
              <a:buSzPts val="2380"/>
              <a:buChar char="•"/>
            </a:pPr>
            <a:r>
              <a:rPr lang="en-US" sz="2380"/>
              <a:t>There is nothing in Classic Rabbinic Literature on this subject.</a:t>
            </a:r>
            <a:endParaRPr/>
          </a:p>
          <a:p>
            <a:pPr marL="342900" lvl="0" indent="-191770" algn="l" rtl="0">
              <a:lnSpc>
                <a:spcPct val="80000"/>
              </a:lnSpc>
              <a:spcBef>
                <a:spcPts val="476"/>
              </a:spcBef>
              <a:spcAft>
                <a:spcPts val="0"/>
              </a:spcAft>
              <a:buClr>
                <a:schemeClr val="lt1"/>
              </a:buClr>
              <a:buSzPts val="2380"/>
              <a:buNone/>
            </a:pPr>
            <a:endParaRPr sz="2380"/>
          </a:p>
          <a:p>
            <a:pPr marL="342900" lvl="0" indent="-342900" algn="l" rtl="0">
              <a:lnSpc>
                <a:spcPct val="80000"/>
              </a:lnSpc>
              <a:spcBef>
                <a:spcPts val="476"/>
              </a:spcBef>
              <a:spcAft>
                <a:spcPts val="0"/>
              </a:spcAft>
              <a:buClr>
                <a:schemeClr val="lt1"/>
              </a:buClr>
              <a:buSzPts val="2380"/>
              <a:buChar char="•"/>
            </a:pPr>
            <a:r>
              <a:rPr lang="en-US" sz="2380"/>
              <a:t>Archaeological evidence doesn’t support this conclusion either.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
                                            <p:txEl>
                                              <p:pRg st="0" end="0"/>
                                            </p:txEl>
                                          </p:spTgt>
                                        </p:tgtEl>
                                        <p:attrNameLst>
                                          <p:attrName>style.visibility</p:attrName>
                                        </p:attrNameLst>
                                      </p:cBhvr>
                                      <p:to>
                                        <p:strVal val="visible"/>
                                      </p:to>
                                    </p:set>
                                    <p:animEffect transition="in" filter="fade">
                                      <p:cBhvr>
                                        <p:cTn id="7" dur="500"/>
                                        <p:tgtEl>
                                          <p:spTgt spid="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5">
                                            <p:txEl>
                                              <p:pRg st="2" end="2"/>
                                            </p:txEl>
                                          </p:spTgt>
                                        </p:tgtEl>
                                        <p:attrNameLst>
                                          <p:attrName>style.visibility</p:attrName>
                                        </p:attrNameLst>
                                      </p:cBhvr>
                                      <p:to>
                                        <p:strVal val="visible"/>
                                      </p:to>
                                    </p:set>
                                    <p:animEffect transition="in" filter="fade">
                                      <p:cBhvr>
                                        <p:cTn id="12" dur="500"/>
                                        <p:tgtEl>
                                          <p:spTgt spid="1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5">
                                            <p:txEl>
                                              <p:pRg st="4" end="4"/>
                                            </p:txEl>
                                          </p:spTgt>
                                        </p:tgtEl>
                                        <p:attrNameLst>
                                          <p:attrName>style.visibility</p:attrName>
                                        </p:attrNameLst>
                                      </p:cBhvr>
                                      <p:to>
                                        <p:strVal val="visible"/>
                                      </p:to>
                                    </p:set>
                                    <p:animEffect transition="in" filter="fade">
                                      <p:cBhvr>
                                        <p:cTn id="17" dur="500"/>
                                        <p:tgtEl>
                                          <p:spTgt spid="1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7"/>
          <p:cNvSpPr txBox="1"/>
          <p:nvPr/>
        </p:nvSpPr>
        <p:spPr>
          <a:xfrm>
            <a:off x="1025546" y="4404496"/>
            <a:ext cx="198144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Rev. Dr. Petra Heldt</a:t>
            </a:r>
            <a:endParaRPr sz="1800">
              <a:solidFill>
                <a:schemeClr val="lt1"/>
              </a:solidFill>
              <a:latin typeface="Calibri"/>
              <a:ea typeface="Calibri"/>
              <a:cs typeface="Calibri"/>
              <a:sym typeface="Calibri"/>
            </a:endParaRPr>
          </a:p>
        </p:txBody>
      </p:sp>
      <p:sp>
        <p:nvSpPr>
          <p:cNvPr id="202" name="Google Shape;202;p1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200"/>
              <a:buFont typeface="Calibri"/>
              <a:buNone/>
            </a:pPr>
            <a:r>
              <a:rPr lang="en-US" sz="3200"/>
              <a:t>OT Hermeneutics of Early Church Fathers</a:t>
            </a:r>
            <a:endParaRPr/>
          </a:p>
        </p:txBody>
      </p:sp>
      <p:sp>
        <p:nvSpPr>
          <p:cNvPr id="203" name="Google Shape;203;p17"/>
          <p:cNvSpPr txBox="1">
            <a:spLocks noGrp="1"/>
          </p:cNvSpPr>
          <p:nvPr>
            <p:ph type="body" idx="4294967295"/>
          </p:nvPr>
        </p:nvSpPr>
        <p:spPr>
          <a:xfrm>
            <a:off x="4655527" y="1129159"/>
            <a:ext cx="4038600" cy="3394075"/>
          </a:xfrm>
          <a:prstGeom prst="rect">
            <a:avLst/>
          </a:prstGeom>
          <a:noFill/>
          <a:ln>
            <a:noFill/>
          </a:ln>
        </p:spPr>
        <p:txBody>
          <a:bodyPr spcFirstLastPara="1" wrap="square" lIns="91425" tIns="45700" rIns="91425" bIns="45700" anchor="t" anchorCtr="0">
            <a:normAutofit/>
          </a:bodyPr>
          <a:lstStyle/>
          <a:p>
            <a:pPr marL="342900" lvl="0" indent="-342900" algn="l" rtl="0">
              <a:lnSpc>
                <a:spcPct val="80000"/>
              </a:lnSpc>
              <a:spcBef>
                <a:spcPts val="0"/>
              </a:spcBef>
              <a:spcAft>
                <a:spcPts val="0"/>
              </a:spcAft>
              <a:buClr>
                <a:schemeClr val="lt1"/>
              </a:buClr>
              <a:buSzPts val="2480"/>
              <a:buChar char="•"/>
            </a:pPr>
            <a:r>
              <a:rPr lang="en-US" sz="2480"/>
              <a:t>Torah doesn’t say that anywhere.</a:t>
            </a:r>
            <a:endParaRPr/>
          </a:p>
          <a:p>
            <a:pPr marL="342900" lvl="0" indent="-185420" algn="l" rtl="0">
              <a:lnSpc>
                <a:spcPct val="80000"/>
              </a:lnSpc>
              <a:spcBef>
                <a:spcPts val="496"/>
              </a:spcBef>
              <a:spcAft>
                <a:spcPts val="0"/>
              </a:spcAft>
              <a:buClr>
                <a:schemeClr val="lt1"/>
              </a:buClr>
              <a:buSzPts val="2480"/>
              <a:buNone/>
            </a:pPr>
            <a:endParaRPr sz="2480"/>
          </a:p>
          <a:p>
            <a:pPr marL="342900" lvl="0" indent="-342900" algn="l" rtl="0">
              <a:lnSpc>
                <a:spcPct val="80000"/>
              </a:lnSpc>
              <a:spcBef>
                <a:spcPts val="496"/>
              </a:spcBef>
              <a:spcAft>
                <a:spcPts val="0"/>
              </a:spcAft>
              <a:buClr>
                <a:schemeClr val="lt1"/>
              </a:buClr>
              <a:buSzPts val="2480"/>
              <a:buChar char="•"/>
            </a:pPr>
            <a:r>
              <a:rPr lang="en-US" sz="2480"/>
              <a:t>Look at the scripture in context.</a:t>
            </a:r>
            <a:endParaRPr/>
          </a:p>
          <a:p>
            <a:pPr marL="342900" lvl="0" indent="-185420" algn="l" rtl="0">
              <a:lnSpc>
                <a:spcPct val="80000"/>
              </a:lnSpc>
              <a:spcBef>
                <a:spcPts val="496"/>
              </a:spcBef>
              <a:spcAft>
                <a:spcPts val="0"/>
              </a:spcAft>
              <a:buClr>
                <a:schemeClr val="lt1"/>
              </a:buClr>
              <a:buSzPts val="2480"/>
              <a:buNone/>
            </a:pPr>
            <a:endParaRPr sz="2480"/>
          </a:p>
          <a:p>
            <a:pPr marL="342900" lvl="0" indent="-342900" algn="l" rtl="0">
              <a:lnSpc>
                <a:spcPct val="80000"/>
              </a:lnSpc>
              <a:spcBef>
                <a:spcPts val="496"/>
              </a:spcBef>
              <a:spcAft>
                <a:spcPts val="0"/>
              </a:spcAft>
              <a:buClr>
                <a:schemeClr val="lt1"/>
              </a:buClr>
              <a:buSzPts val="2480"/>
              <a:buChar char="•"/>
            </a:pPr>
            <a:r>
              <a:rPr lang="en-US" sz="2480"/>
              <a:t>Paul is referencing Roman civic law, not Torah or rabbinic traditions.</a:t>
            </a:r>
            <a:endParaRPr/>
          </a:p>
        </p:txBody>
      </p:sp>
      <p:pic>
        <p:nvPicPr>
          <p:cNvPr id="204" name="Google Shape;204;p17"/>
          <p:cNvPicPr preferRelativeResize="0"/>
          <p:nvPr/>
        </p:nvPicPr>
        <p:blipFill rotWithShape="1">
          <a:blip r:embed="rId3">
            <a:alphaModFix/>
          </a:blip>
          <a:srcRect/>
          <a:stretch/>
        </p:blipFill>
        <p:spPr>
          <a:xfrm>
            <a:off x="752730" y="1206410"/>
            <a:ext cx="2587157" cy="323957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xEl>
                                              <p:pRg st="0" end="0"/>
                                            </p:txEl>
                                          </p:spTgt>
                                        </p:tgtEl>
                                        <p:attrNameLst>
                                          <p:attrName>style.visibility</p:attrName>
                                        </p:attrNameLst>
                                      </p:cBhvr>
                                      <p:to>
                                        <p:strVal val="visible"/>
                                      </p:to>
                                    </p:set>
                                    <p:animEffect transition="in" filter="fade">
                                      <p:cBhvr>
                                        <p:cTn id="7" dur="500"/>
                                        <p:tgtEl>
                                          <p:spTgt spid="2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3">
                                            <p:txEl>
                                              <p:pRg st="2" end="2"/>
                                            </p:txEl>
                                          </p:spTgt>
                                        </p:tgtEl>
                                        <p:attrNameLst>
                                          <p:attrName>style.visibility</p:attrName>
                                        </p:attrNameLst>
                                      </p:cBhvr>
                                      <p:to>
                                        <p:strVal val="visible"/>
                                      </p:to>
                                    </p:set>
                                    <p:animEffect transition="in" filter="fade">
                                      <p:cBhvr>
                                        <p:cTn id="12" dur="500"/>
                                        <p:tgtEl>
                                          <p:spTgt spid="20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3">
                                            <p:txEl>
                                              <p:pRg st="4" end="4"/>
                                            </p:txEl>
                                          </p:spTgt>
                                        </p:tgtEl>
                                        <p:attrNameLst>
                                          <p:attrName>style.visibility</p:attrName>
                                        </p:attrNameLst>
                                      </p:cBhvr>
                                      <p:to>
                                        <p:strVal val="visible"/>
                                      </p:to>
                                    </p:set>
                                    <p:animEffect transition="in" filter="fade">
                                      <p:cBhvr>
                                        <p:cTn id="17" dur="500"/>
                                        <p:tgtEl>
                                          <p:spTgt spid="2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a:t>Historical Context: Paterfamilias</a:t>
            </a:r>
            <a:endParaRPr/>
          </a:p>
        </p:txBody>
      </p:sp>
      <p:sp>
        <p:nvSpPr>
          <p:cNvPr id="211" name="Google Shape;211;p18"/>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342900" lvl="0" indent="-342900" algn="l" rtl="0">
              <a:lnSpc>
                <a:spcPct val="80000"/>
              </a:lnSpc>
              <a:spcBef>
                <a:spcPts val="0"/>
              </a:spcBef>
              <a:spcAft>
                <a:spcPts val="0"/>
              </a:spcAft>
              <a:buClr>
                <a:schemeClr val="lt1"/>
              </a:buClr>
              <a:buSzPts val="2720"/>
              <a:buChar char="•"/>
            </a:pPr>
            <a:r>
              <a:rPr lang="en-US" sz="2720" dirty="0"/>
              <a:t>Husband/Father had absolute power.</a:t>
            </a:r>
            <a:endParaRPr dirty="0"/>
          </a:p>
          <a:p>
            <a:pPr marL="342900" lvl="0" indent="-170180" algn="l" rtl="0">
              <a:lnSpc>
                <a:spcPct val="80000"/>
              </a:lnSpc>
              <a:spcBef>
                <a:spcPts val="544"/>
              </a:spcBef>
              <a:spcAft>
                <a:spcPts val="0"/>
              </a:spcAft>
              <a:buClr>
                <a:schemeClr val="lt1"/>
              </a:buClr>
              <a:buSzPts val="2720"/>
              <a:buNone/>
            </a:pPr>
            <a:endParaRPr sz="2720" dirty="0"/>
          </a:p>
          <a:p>
            <a:pPr marL="342900" lvl="0" indent="-342900" algn="l" rtl="0">
              <a:lnSpc>
                <a:spcPct val="80000"/>
              </a:lnSpc>
              <a:spcBef>
                <a:spcPts val="544"/>
              </a:spcBef>
              <a:spcAft>
                <a:spcPts val="0"/>
              </a:spcAft>
              <a:buClr>
                <a:schemeClr val="lt1"/>
              </a:buClr>
              <a:buSzPts val="2720"/>
              <a:buChar char="•"/>
            </a:pPr>
            <a:r>
              <a:rPr lang="en-US" sz="2720" dirty="0"/>
              <a:t>Women were subject to father or husband.</a:t>
            </a:r>
            <a:endParaRPr dirty="0"/>
          </a:p>
          <a:p>
            <a:pPr marL="342900" lvl="0" indent="-170180" algn="l" rtl="0">
              <a:lnSpc>
                <a:spcPct val="80000"/>
              </a:lnSpc>
              <a:spcBef>
                <a:spcPts val="544"/>
              </a:spcBef>
              <a:spcAft>
                <a:spcPts val="0"/>
              </a:spcAft>
              <a:buClr>
                <a:schemeClr val="lt1"/>
              </a:buClr>
              <a:buSzPts val="2720"/>
              <a:buNone/>
            </a:pPr>
            <a:endParaRPr sz="2720" dirty="0"/>
          </a:p>
          <a:p>
            <a:pPr marL="342900" lvl="0" indent="-342900" algn="l" rtl="0">
              <a:lnSpc>
                <a:spcPct val="80000"/>
              </a:lnSpc>
              <a:spcBef>
                <a:spcPts val="544"/>
              </a:spcBef>
              <a:spcAft>
                <a:spcPts val="0"/>
              </a:spcAft>
              <a:buClr>
                <a:schemeClr val="lt1"/>
              </a:buClr>
              <a:buSzPts val="2720"/>
              <a:buChar char="•"/>
            </a:pPr>
            <a:r>
              <a:rPr lang="en-US" sz="2720" dirty="0"/>
              <a:t>Education for women was limited beyond “basic” level.</a:t>
            </a:r>
            <a:endParaRPr dirty="0"/>
          </a:p>
          <a:p>
            <a:pPr marL="342900" lvl="0" indent="-170180" algn="l" rtl="0">
              <a:lnSpc>
                <a:spcPct val="80000"/>
              </a:lnSpc>
              <a:spcBef>
                <a:spcPts val="544"/>
              </a:spcBef>
              <a:spcAft>
                <a:spcPts val="0"/>
              </a:spcAft>
              <a:buClr>
                <a:schemeClr val="lt1"/>
              </a:buClr>
              <a:buSzPts val="2720"/>
              <a:buNone/>
            </a:pPr>
            <a:endParaRPr sz="2720" dirty="0"/>
          </a:p>
          <a:p>
            <a:pPr marL="342900" lvl="0" indent="-342900" algn="l" rtl="0">
              <a:lnSpc>
                <a:spcPct val="80000"/>
              </a:lnSpc>
              <a:spcBef>
                <a:spcPts val="544"/>
              </a:spcBef>
              <a:spcAft>
                <a:spcPts val="0"/>
              </a:spcAft>
              <a:buClr>
                <a:schemeClr val="lt1"/>
              </a:buClr>
              <a:buSzPts val="2720"/>
              <a:buChar char="•"/>
            </a:pPr>
            <a:r>
              <a:rPr lang="en-US" sz="2720" dirty="0"/>
              <a:t>Women exerted power via influence.</a:t>
            </a:r>
            <a:endParaRPr dirty="0"/>
          </a:p>
          <a:p>
            <a:pPr marL="742950" lvl="1" indent="-285750" algn="l" rtl="0">
              <a:lnSpc>
                <a:spcPct val="80000"/>
              </a:lnSpc>
              <a:spcBef>
                <a:spcPts val="476"/>
              </a:spcBef>
              <a:spcAft>
                <a:spcPts val="0"/>
              </a:spcAft>
              <a:buClr>
                <a:schemeClr val="lt1"/>
              </a:buClr>
              <a:buSzPts val="2380"/>
              <a:buChar char="–"/>
            </a:pPr>
            <a:r>
              <a:rPr lang="en-US" sz="2380" dirty="0"/>
              <a:t>within the confines of the home, not in public.</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1">
                                            <p:txEl>
                                              <p:pRg st="0" end="0"/>
                                            </p:txEl>
                                          </p:spTgt>
                                        </p:tgtEl>
                                        <p:attrNameLst>
                                          <p:attrName>style.visibility</p:attrName>
                                        </p:attrNameLst>
                                      </p:cBhvr>
                                      <p:to>
                                        <p:strVal val="visible"/>
                                      </p:to>
                                    </p:set>
                                    <p:animEffect transition="in" filter="fade">
                                      <p:cBhvr>
                                        <p:cTn id="7" dur="500"/>
                                        <p:tgtEl>
                                          <p:spTgt spid="2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1">
                                            <p:txEl>
                                              <p:pRg st="2" end="2"/>
                                            </p:txEl>
                                          </p:spTgt>
                                        </p:tgtEl>
                                        <p:attrNameLst>
                                          <p:attrName>style.visibility</p:attrName>
                                        </p:attrNameLst>
                                      </p:cBhvr>
                                      <p:to>
                                        <p:strVal val="visible"/>
                                      </p:to>
                                    </p:set>
                                    <p:animEffect transition="in" filter="fade">
                                      <p:cBhvr>
                                        <p:cTn id="12" dur="500"/>
                                        <p:tgtEl>
                                          <p:spTgt spid="2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1">
                                            <p:txEl>
                                              <p:pRg st="4" end="4"/>
                                            </p:txEl>
                                          </p:spTgt>
                                        </p:tgtEl>
                                        <p:attrNameLst>
                                          <p:attrName>style.visibility</p:attrName>
                                        </p:attrNameLst>
                                      </p:cBhvr>
                                      <p:to>
                                        <p:strVal val="visible"/>
                                      </p:to>
                                    </p:set>
                                    <p:animEffect transition="in" filter="fade">
                                      <p:cBhvr>
                                        <p:cTn id="17" dur="500"/>
                                        <p:tgtEl>
                                          <p:spTgt spid="2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1">
                                            <p:txEl>
                                              <p:pRg st="6" end="6"/>
                                            </p:txEl>
                                          </p:spTgt>
                                        </p:tgtEl>
                                        <p:attrNameLst>
                                          <p:attrName>style.visibility</p:attrName>
                                        </p:attrNameLst>
                                      </p:cBhvr>
                                      <p:to>
                                        <p:strVal val="visible"/>
                                      </p:to>
                                    </p:set>
                                    <p:animEffect transition="in" filter="fade">
                                      <p:cBhvr>
                                        <p:cTn id="22" dur="500"/>
                                        <p:tgtEl>
                                          <p:spTgt spid="211">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1">
                                            <p:txEl>
                                              <p:pRg st="7" end="7"/>
                                            </p:txEl>
                                          </p:spTgt>
                                        </p:tgtEl>
                                        <p:attrNameLst>
                                          <p:attrName>style.visibility</p:attrName>
                                        </p:attrNameLst>
                                      </p:cBhvr>
                                      <p:to>
                                        <p:strVal val="visible"/>
                                      </p:to>
                                    </p:set>
                                    <p:animEffect transition="in" filter="fade">
                                      <p:cBhvr>
                                        <p:cTn id="25" dur="500"/>
                                        <p:tgtEl>
                                          <p:spTgt spid="2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dirty="0"/>
              <a:t>1 Cor. 14:34-35</a:t>
            </a:r>
            <a:endParaRPr dirty="0"/>
          </a:p>
        </p:txBody>
      </p:sp>
      <p:sp>
        <p:nvSpPr>
          <p:cNvPr id="218" name="Google Shape;218;p19"/>
          <p:cNvSpPr txBox="1"/>
          <p:nvPr/>
        </p:nvSpPr>
        <p:spPr>
          <a:xfrm>
            <a:off x="457200" y="1463040"/>
            <a:ext cx="8126730" cy="22467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lt1"/>
                </a:solidFill>
                <a:latin typeface="Calibri"/>
                <a:ea typeface="Calibri"/>
                <a:cs typeface="Calibri"/>
                <a:sym typeface="Calibri"/>
              </a:rPr>
              <a:t>Women should be silent in the churches. For they are not permitted to speak, but should be subordinate, as the law also says. If there is anything they desire to know, let them ask their husbands at home. </a:t>
            </a:r>
            <a:r>
              <a:rPr lang="en-US" sz="2800" dirty="0">
                <a:solidFill>
                  <a:srgbClr val="FFFF00"/>
                </a:solidFill>
                <a:latin typeface="Calibri"/>
                <a:ea typeface="Calibri"/>
                <a:cs typeface="Calibri"/>
                <a:sym typeface="Calibri"/>
              </a:rPr>
              <a:t>For it is </a:t>
            </a:r>
            <a:r>
              <a:rPr lang="en-US" sz="2800" u="sng" dirty="0">
                <a:solidFill>
                  <a:srgbClr val="FFFF00"/>
                </a:solidFill>
                <a:latin typeface="Calibri"/>
                <a:ea typeface="Calibri"/>
                <a:cs typeface="Calibri"/>
                <a:sym typeface="Calibri"/>
              </a:rPr>
              <a:t>shameful</a:t>
            </a:r>
            <a:r>
              <a:rPr lang="en-US" sz="2800" dirty="0">
                <a:solidFill>
                  <a:srgbClr val="FFFF00"/>
                </a:solidFill>
                <a:latin typeface="Calibri"/>
                <a:ea typeface="Calibri"/>
                <a:cs typeface="Calibri"/>
                <a:sym typeface="Calibri"/>
              </a:rPr>
              <a:t> for a woman to speak in church</a:t>
            </a:r>
            <a:r>
              <a:rPr lang="en-US" sz="2800" dirty="0">
                <a:solidFill>
                  <a:schemeClr val="lt1"/>
                </a:solidFill>
                <a:latin typeface="Calibri"/>
                <a:ea typeface="Calibri"/>
                <a:cs typeface="Calibri"/>
                <a:sym typeface="Calibri"/>
              </a:rPr>
              <a:t>.</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0"/>
          <p:cNvSpPr txBox="1">
            <a:spLocks noGrp="1"/>
          </p:cNvSpPr>
          <p:nvPr>
            <p:ph type="title"/>
          </p:nvPr>
        </p:nvSpPr>
        <p:spPr>
          <a:xfrm>
            <a:off x="457200" y="205979"/>
            <a:ext cx="8229600" cy="857250"/>
          </a:xfrm>
          <a:noFill/>
          <a:ln>
            <a:noFill/>
          </a:ln>
        </p:spPr>
        <p:txBody>
          <a:bodyPr spcFirstLastPara="1" wrap="square" lIns="91425" tIns="45700" rIns="91425" bIns="45700" anchor="ctr" anchorCtr="0">
            <a:normAutofit/>
          </a:bodyPr>
          <a:lstStyle/>
          <a:p>
            <a:pPr lvl="0"/>
            <a:r>
              <a:rPr lang="en-US"/>
              <a:t>Historical Context</a:t>
            </a:r>
          </a:p>
        </p:txBody>
      </p:sp>
      <p:sp>
        <p:nvSpPr>
          <p:cNvPr id="225" name="Google Shape;225;p20"/>
          <p:cNvSpPr txBox="1">
            <a:spLocks noGrp="1"/>
          </p:cNvSpPr>
          <p:nvPr>
            <p:ph idx="1"/>
          </p:nvPr>
        </p:nvSpPr>
        <p:spPr>
          <a:xfrm>
            <a:off x="457200" y="1200151"/>
            <a:ext cx="8229600" cy="3394472"/>
          </a:xfrm>
          <a:noFill/>
          <a:ln>
            <a:noFill/>
          </a:ln>
        </p:spPr>
        <p:txBody>
          <a:bodyPr spcFirstLastPara="1" wrap="square" lIns="91425" tIns="45700" rIns="91425" bIns="45700" anchor="t" anchorCtr="0">
            <a:normAutofit fontScale="85000" lnSpcReduction="20000"/>
          </a:bodyPr>
          <a:lstStyle/>
          <a:p>
            <a:pPr lvl="0"/>
            <a:r>
              <a:rPr lang="en-US" dirty="0"/>
              <a:t>Paul is living in 1st century Roman world.</a:t>
            </a:r>
          </a:p>
          <a:p>
            <a:pPr lvl="1"/>
            <a:r>
              <a:rPr lang="en-US" dirty="0"/>
              <a:t>We can’t expect him to think like a 21st century Christian.</a:t>
            </a:r>
          </a:p>
          <a:p>
            <a:pPr lvl="1"/>
            <a:r>
              <a:rPr lang="en-US" dirty="0"/>
              <a:t>Paterfamilias is the cultural norm.</a:t>
            </a:r>
          </a:p>
          <a:p>
            <a:pPr lvl="0"/>
            <a:endParaRPr lang="en-US" dirty="0"/>
          </a:p>
          <a:p>
            <a:pPr lvl="0"/>
            <a:r>
              <a:rPr lang="en-US" dirty="0"/>
              <a:t>Balancing act between freedom, social constructs, traditions, and unity.</a:t>
            </a:r>
          </a:p>
          <a:p>
            <a:pPr lvl="0"/>
            <a:endParaRPr lang="en-US" dirty="0"/>
          </a:p>
          <a:p>
            <a:pPr lvl="0"/>
            <a:r>
              <a:rPr lang="en-US" dirty="0"/>
              <a:t>His main focus is the edification of the Body.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
                                            <p:txEl>
                                              <p:pRg st="0" end="0"/>
                                            </p:txEl>
                                          </p:spTgt>
                                        </p:tgtEl>
                                        <p:attrNameLst>
                                          <p:attrName>style.visibility</p:attrName>
                                        </p:attrNameLst>
                                      </p:cBhvr>
                                      <p:to>
                                        <p:strVal val="visible"/>
                                      </p:to>
                                    </p:set>
                                    <p:animEffect transition="in" filter="fade">
                                      <p:cBhvr>
                                        <p:cTn id="7" dur="500"/>
                                        <p:tgtEl>
                                          <p:spTgt spid="2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
                                            <p:txEl>
                                              <p:pRg st="1" end="1"/>
                                            </p:txEl>
                                          </p:spTgt>
                                        </p:tgtEl>
                                        <p:attrNameLst>
                                          <p:attrName>style.visibility</p:attrName>
                                        </p:attrNameLst>
                                      </p:cBhvr>
                                      <p:to>
                                        <p:strVal val="visible"/>
                                      </p:to>
                                    </p:set>
                                    <p:animEffect transition="in" filter="fade">
                                      <p:cBhvr>
                                        <p:cTn id="12" dur="500"/>
                                        <p:tgtEl>
                                          <p:spTgt spid="2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
                                            <p:txEl>
                                              <p:pRg st="2" end="2"/>
                                            </p:txEl>
                                          </p:spTgt>
                                        </p:tgtEl>
                                        <p:attrNameLst>
                                          <p:attrName>style.visibility</p:attrName>
                                        </p:attrNameLst>
                                      </p:cBhvr>
                                      <p:to>
                                        <p:strVal val="visible"/>
                                      </p:to>
                                    </p:set>
                                    <p:animEffect transition="in" filter="fade">
                                      <p:cBhvr>
                                        <p:cTn id="17" dur="500"/>
                                        <p:tgtEl>
                                          <p:spTgt spid="2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5">
                                            <p:txEl>
                                              <p:pRg st="4" end="4"/>
                                            </p:txEl>
                                          </p:spTgt>
                                        </p:tgtEl>
                                        <p:attrNameLst>
                                          <p:attrName>style.visibility</p:attrName>
                                        </p:attrNameLst>
                                      </p:cBhvr>
                                      <p:to>
                                        <p:strVal val="visible"/>
                                      </p:to>
                                    </p:set>
                                    <p:animEffect transition="in" filter="fade">
                                      <p:cBhvr>
                                        <p:cTn id="22" dur="500"/>
                                        <p:tgtEl>
                                          <p:spTgt spid="22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5">
                                            <p:txEl>
                                              <p:pRg st="6" end="6"/>
                                            </p:txEl>
                                          </p:spTgt>
                                        </p:tgtEl>
                                        <p:attrNameLst>
                                          <p:attrName>style.visibility</p:attrName>
                                        </p:attrNameLst>
                                      </p:cBhvr>
                                      <p:to>
                                        <p:strVal val="visible"/>
                                      </p:to>
                                    </p:set>
                                    <p:animEffect transition="in" filter="fade">
                                      <p:cBhvr>
                                        <p:cTn id="27" dur="500"/>
                                        <p:tgtEl>
                                          <p:spTgt spid="2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A7F22C-D913-7DC4-3A8A-2CC1262E2F3A}"/>
              </a:ext>
            </a:extLst>
          </p:cNvPr>
          <p:cNvSpPr txBox="1"/>
          <p:nvPr/>
        </p:nvSpPr>
        <p:spPr>
          <a:xfrm>
            <a:off x="590550" y="1143000"/>
            <a:ext cx="7962900" cy="3231654"/>
          </a:xfrm>
          <a:prstGeom prst="rect">
            <a:avLst/>
          </a:prstGeom>
          <a:noFill/>
        </p:spPr>
        <p:txBody>
          <a:bodyPr wrap="square" rtlCol="0">
            <a:spAutoFit/>
          </a:bodyPr>
          <a:lstStyle/>
          <a:p>
            <a:r>
              <a:rPr lang="en-US" sz="2400" dirty="0"/>
              <a:t>Any man who prays or prophesies with something on his head disgraces his head, but any woman who prays or prophesies with her head unveiled disgraces her head—it is one and the same thing as having her head shaved. For if a woman will not veil herself, then she should cut off her hair; but if it is disgraceful for a woman to have her hair cut off or to be shaved, she should wear a veil.</a:t>
            </a:r>
            <a:endParaRPr lang="en-US" dirty="0"/>
          </a:p>
          <a:p>
            <a:endParaRPr lang="en-US" dirty="0"/>
          </a:p>
          <a:p>
            <a:pPr algn="r"/>
            <a:r>
              <a:rPr lang="en-US" dirty="0"/>
              <a:t>1 Cor 11:4–6</a:t>
            </a:r>
          </a:p>
        </p:txBody>
      </p:sp>
      <p:sp>
        <p:nvSpPr>
          <p:cNvPr id="3" name="Title 2">
            <a:extLst>
              <a:ext uri="{FF2B5EF4-FFF2-40B4-BE49-F238E27FC236}">
                <a16:creationId xmlns:a16="http://schemas.microsoft.com/office/drawing/2014/main" id="{CBFA0A53-FFA8-7C2A-E0BC-BA9AA45149D0}"/>
              </a:ext>
            </a:extLst>
          </p:cNvPr>
          <p:cNvSpPr>
            <a:spLocks noGrp="1"/>
          </p:cNvSpPr>
          <p:nvPr>
            <p:ph type="title"/>
          </p:nvPr>
        </p:nvSpPr>
        <p:spPr/>
        <p:txBody>
          <a:bodyPr/>
          <a:lstStyle/>
          <a:p>
            <a:r>
              <a:rPr lang="en-US" dirty="0"/>
              <a:t>What do you notice?</a:t>
            </a:r>
          </a:p>
        </p:txBody>
      </p:sp>
      <p:sp>
        <p:nvSpPr>
          <p:cNvPr id="4" name="TextBox 3">
            <a:extLst>
              <a:ext uri="{FF2B5EF4-FFF2-40B4-BE49-F238E27FC236}">
                <a16:creationId xmlns:a16="http://schemas.microsoft.com/office/drawing/2014/main" id="{1C37A9DF-F9F3-1D09-9DC5-F8467BB81986}"/>
              </a:ext>
            </a:extLst>
          </p:cNvPr>
          <p:cNvSpPr txBox="1"/>
          <p:nvPr/>
        </p:nvSpPr>
        <p:spPr>
          <a:xfrm>
            <a:off x="590550" y="4374654"/>
            <a:ext cx="7962900" cy="584775"/>
          </a:xfrm>
          <a:prstGeom prst="rect">
            <a:avLst/>
          </a:prstGeom>
          <a:noFill/>
        </p:spPr>
        <p:txBody>
          <a:bodyPr wrap="square" rtlCol="0">
            <a:spAutoFit/>
          </a:bodyPr>
          <a:lstStyle/>
          <a:p>
            <a:pPr algn="ctr"/>
            <a:r>
              <a:rPr lang="en-US" sz="3200" dirty="0"/>
              <a:t>Women are praying and prophesying!!</a:t>
            </a:r>
          </a:p>
        </p:txBody>
      </p:sp>
    </p:spTree>
    <p:extLst>
      <p:ext uri="{BB962C8B-B14F-4D97-AF65-F5344CB8AC3E}">
        <p14:creationId xmlns:p14="http://schemas.microsoft.com/office/powerpoint/2010/main" val="153480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3ECA7-AE09-B140-8C41-515518BF5C45}"/>
              </a:ext>
            </a:extLst>
          </p:cNvPr>
          <p:cNvSpPr>
            <a:spLocks noGrp="1"/>
          </p:cNvSpPr>
          <p:nvPr>
            <p:ph type="title"/>
          </p:nvPr>
        </p:nvSpPr>
        <p:spPr/>
        <p:txBody>
          <a:bodyPr/>
          <a:lstStyle/>
          <a:p>
            <a:r>
              <a:rPr lang="en-US" dirty="0"/>
              <a:t>Head Coverings – 1 Cor 11:4-16</a:t>
            </a:r>
          </a:p>
        </p:txBody>
      </p:sp>
      <p:sp>
        <p:nvSpPr>
          <p:cNvPr id="4" name="Text Placeholder 3">
            <a:extLst>
              <a:ext uri="{FF2B5EF4-FFF2-40B4-BE49-F238E27FC236}">
                <a16:creationId xmlns:a16="http://schemas.microsoft.com/office/drawing/2014/main" id="{506F4EDA-F4F6-924C-B49B-E4F230797D87}"/>
              </a:ext>
            </a:extLst>
          </p:cNvPr>
          <p:cNvSpPr>
            <a:spLocks noGrp="1"/>
          </p:cNvSpPr>
          <p:nvPr>
            <p:ph type="body" idx="1"/>
          </p:nvPr>
        </p:nvSpPr>
        <p:spPr/>
        <p:txBody>
          <a:bodyPr>
            <a:normAutofit/>
          </a:bodyPr>
          <a:lstStyle/>
          <a:p>
            <a:pPr algn="ctr"/>
            <a:r>
              <a:rPr lang="en-US" dirty="0"/>
              <a:t>Jewish Practice</a:t>
            </a:r>
          </a:p>
        </p:txBody>
      </p:sp>
      <p:sp>
        <p:nvSpPr>
          <p:cNvPr id="5" name="Text Placeholder 4">
            <a:extLst>
              <a:ext uri="{FF2B5EF4-FFF2-40B4-BE49-F238E27FC236}">
                <a16:creationId xmlns:a16="http://schemas.microsoft.com/office/drawing/2014/main" id="{A85F922D-0388-1147-B96B-701B9870D8A8}"/>
              </a:ext>
            </a:extLst>
          </p:cNvPr>
          <p:cNvSpPr>
            <a:spLocks noGrp="1"/>
          </p:cNvSpPr>
          <p:nvPr>
            <p:ph type="body" idx="2"/>
          </p:nvPr>
        </p:nvSpPr>
        <p:spPr/>
        <p:txBody>
          <a:bodyPr/>
          <a:lstStyle/>
          <a:p>
            <a:pPr marL="76200" indent="0">
              <a:buNone/>
              <a:tabLst>
                <a:tab pos="3646488" algn="r"/>
              </a:tabLst>
            </a:pPr>
            <a:r>
              <a:rPr lang="en-US" dirty="0"/>
              <a:t>Men	Heads Covered</a:t>
            </a:r>
          </a:p>
          <a:p>
            <a:pPr marL="76200" indent="0">
              <a:buNone/>
            </a:pPr>
            <a:endParaRPr lang="en-US" dirty="0"/>
          </a:p>
          <a:p>
            <a:pPr marL="76200" indent="0">
              <a:buNone/>
              <a:tabLst>
                <a:tab pos="3765550" algn="r"/>
              </a:tabLst>
            </a:pPr>
            <a:r>
              <a:rPr lang="en-US" dirty="0"/>
              <a:t>Women	Heads Uncovered</a:t>
            </a:r>
          </a:p>
        </p:txBody>
      </p:sp>
      <p:sp>
        <p:nvSpPr>
          <p:cNvPr id="6" name="Text Placeholder 5">
            <a:extLst>
              <a:ext uri="{FF2B5EF4-FFF2-40B4-BE49-F238E27FC236}">
                <a16:creationId xmlns:a16="http://schemas.microsoft.com/office/drawing/2014/main" id="{0D376120-E03C-244E-AA8D-EE2E22B63D64}"/>
              </a:ext>
            </a:extLst>
          </p:cNvPr>
          <p:cNvSpPr>
            <a:spLocks noGrp="1"/>
          </p:cNvSpPr>
          <p:nvPr>
            <p:ph type="body" idx="3"/>
          </p:nvPr>
        </p:nvSpPr>
        <p:spPr/>
        <p:txBody>
          <a:bodyPr>
            <a:normAutofit/>
          </a:bodyPr>
          <a:lstStyle/>
          <a:p>
            <a:pPr algn="ctr"/>
            <a:r>
              <a:rPr lang="en-US" dirty="0"/>
              <a:t>Gentile Practice</a:t>
            </a:r>
          </a:p>
        </p:txBody>
      </p:sp>
      <p:sp>
        <p:nvSpPr>
          <p:cNvPr id="7" name="Text Placeholder 6">
            <a:extLst>
              <a:ext uri="{FF2B5EF4-FFF2-40B4-BE49-F238E27FC236}">
                <a16:creationId xmlns:a16="http://schemas.microsoft.com/office/drawing/2014/main" id="{6A51A93C-4435-CC47-81AB-AA379373A71D}"/>
              </a:ext>
            </a:extLst>
          </p:cNvPr>
          <p:cNvSpPr>
            <a:spLocks noGrp="1"/>
          </p:cNvSpPr>
          <p:nvPr>
            <p:ph type="body" idx="4"/>
          </p:nvPr>
        </p:nvSpPr>
        <p:spPr/>
        <p:txBody>
          <a:bodyPr/>
          <a:lstStyle/>
          <a:p>
            <a:pPr marL="76200" indent="0">
              <a:buNone/>
              <a:tabLst>
                <a:tab pos="3765550" algn="r"/>
              </a:tabLst>
            </a:pPr>
            <a:r>
              <a:rPr lang="en-US" dirty="0"/>
              <a:t>Men	Heads Uncovered</a:t>
            </a:r>
          </a:p>
          <a:p>
            <a:pPr marL="76200" indent="0">
              <a:buNone/>
              <a:tabLst>
                <a:tab pos="3765550" algn="r"/>
              </a:tabLst>
            </a:pPr>
            <a:endParaRPr lang="en-US" dirty="0"/>
          </a:p>
          <a:p>
            <a:pPr marL="76200" indent="0">
              <a:buNone/>
              <a:tabLst>
                <a:tab pos="3765550" algn="r"/>
              </a:tabLst>
            </a:pPr>
            <a:r>
              <a:rPr lang="en-US" dirty="0"/>
              <a:t>Women	Heads Covered</a:t>
            </a:r>
          </a:p>
        </p:txBody>
      </p:sp>
      <p:pic>
        <p:nvPicPr>
          <p:cNvPr id="11" name="Picture 10">
            <a:extLst>
              <a:ext uri="{FF2B5EF4-FFF2-40B4-BE49-F238E27FC236}">
                <a16:creationId xmlns:a16="http://schemas.microsoft.com/office/drawing/2014/main" id="{4C2659F0-A468-AA47-9461-AF79E0BAB0C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976508" y="962281"/>
            <a:ext cx="857930" cy="857930"/>
          </a:xfrm>
          <a:prstGeom prst="rect">
            <a:avLst/>
          </a:prstGeom>
        </p:spPr>
      </p:pic>
    </p:spTree>
    <p:extLst>
      <p:ext uri="{BB962C8B-B14F-4D97-AF65-F5344CB8AC3E}">
        <p14:creationId xmlns:p14="http://schemas.microsoft.com/office/powerpoint/2010/main" val="213750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dirty="0"/>
              <a:t>Literary Context</a:t>
            </a:r>
            <a:endParaRPr dirty="0"/>
          </a:p>
        </p:txBody>
      </p:sp>
      <p:sp>
        <p:nvSpPr>
          <p:cNvPr id="244" name="Google Shape;244;p23"/>
          <p:cNvSpPr txBox="1">
            <a:spLocks noGrp="1"/>
          </p:cNvSpPr>
          <p:nvPr>
            <p:ph type="body" idx="1"/>
          </p:nvPr>
        </p:nvSpPr>
        <p:spPr>
          <a:xfrm>
            <a:off x="898072" y="1200151"/>
            <a:ext cx="7347857" cy="3394472"/>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200"/>
              <a:buNone/>
            </a:pPr>
            <a:r>
              <a:rPr lang="en-US" dirty="0"/>
              <a:t>Now in the following instructions I do not commend you, because when you come together it is not for the better but for the worse. For, to begin with, when you come together as a church, I hear that there are divisions among you; and to some extent I believe it.</a:t>
            </a:r>
          </a:p>
          <a:p>
            <a:pPr marL="0" lvl="0" indent="0" algn="r" rtl="0">
              <a:lnSpc>
                <a:spcPct val="90000"/>
              </a:lnSpc>
              <a:spcBef>
                <a:spcPts val="0"/>
              </a:spcBef>
              <a:spcAft>
                <a:spcPts val="0"/>
              </a:spcAft>
              <a:buClr>
                <a:schemeClr val="lt1"/>
              </a:buClr>
              <a:buSzPts val="3200"/>
              <a:buNone/>
            </a:pPr>
            <a:r>
              <a:rPr lang="en-US" dirty="0"/>
              <a:t>1 Cor 11:17-18</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dirty="0"/>
              <a:t>Order and Edification</a:t>
            </a:r>
            <a:endParaRPr dirty="0"/>
          </a:p>
        </p:txBody>
      </p:sp>
      <p:sp>
        <p:nvSpPr>
          <p:cNvPr id="238" name="Google Shape;238;p22"/>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342900" lvl="0" indent="-215900" algn="l" rtl="0">
              <a:lnSpc>
                <a:spcPct val="80000"/>
              </a:lnSpc>
              <a:spcBef>
                <a:spcPts val="400"/>
              </a:spcBef>
              <a:spcAft>
                <a:spcPts val="0"/>
              </a:spcAft>
              <a:buClr>
                <a:schemeClr val="lt1"/>
              </a:buClr>
              <a:buSzPts val="2000"/>
              <a:buNone/>
            </a:pPr>
            <a:endParaRPr sz="2000" dirty="0"/>
          </a:p>
          <a:p>
            <a:pPr marL="0" lvl="0" indent="0" algn="l" rtl="0">
              <a:lnSpc>
                <a:spcPct val="80000"/>
              </a:lnSpc>
              <a:spcBef>
                <a:spcPts val="400"/>
              </a:spcBef>
              <a:spcAft>
                <a:spcPts val="0"/>
              </a:spcAft>
              <a:buClr>
                <a:schemeClr val="lt1"/>
              </a:buClr>
              <a:buSzPts val="2000"/>
              <a:buNone/>
            </a:pPr>
            <a:r>
              <a:rPr lang="en-US" sz="2200" dirty="0"/>
              <a:t>But if there is no one to interpret, </a:t>
            </a:r>
            <a:r>
              <a:rPr lang="en-US" sz="2200" dirty="0">
                <a:solidFill>
                  <a:srgbClr val="FFFF00"/>
                </a:solidFill>
              </a:rPr>
              <a:t>let them be silent </a:t>
            </a:r>
            <a:r>
              <a:rPr lang="en-US" sz="2200" dirty="0"/>
              <a:t>in church and speak to themselves and to God. (1 Cor 14:28)</a:t>
            </a:r>
            <a:endParaRPr sz="2200" dirty="0"/>
          </a:p>
          <a:p>
            <a:pPr marL="127000" indent="0">
              <a:lnSpc>
                <a:spcPct val="80000"/>
              </a:lnSpc>
              <a:spcBef>
                <a:spcPts val="400"/>
              </a:spcBef>
              <a:buSzPts val="2000"/>
              <a:buNone/>
            </a:pPr>
            <a:endParaRPr sz="2200" dirty="0"/>
          </a:p>
          <a:p>
            <a:pPr marL="0" lvl="0" indent="0" algn="l" rtl="0">
              <a:lnSpc>
                <a:spcPct val="80000"/>
              </a:lnSpc>
              <a:spcBef>
                <a:spcPts val="400"/>
              </a:spcBef>
              <a:spcAft>
                <a:spcPts val="0"/>
              </a:spcAft>
              <a:buClr>
                <a:schemeClr val="lt1"/>
              </a:buClr>
              <a:buSzPts val="2000"/>
              <a:buNone/>
            </a:pPr>
            <a:r>
              <a:rPr lang="en-US" sz="2200" dirty="0"/>
              <a:t>If a revelation is made to someone else sitting nearby, </a:t>
            </a:r>
            <a:r>
              <a:rPr lang="en-US" sz="2200" dirty="0">
                <a:solidFill>
                  <a:srgbClr val="FFFF00"/>
                </a:solidFill>
              </a:rPr>
              <a:t>let the first person be silent</a:t>
            </a:r>
            <a:r>
              <a:rPr lang="en-US" sz="2200" dirty="0"/>
              <a:t>. (1 Cor 14:30)</a:t>
            </a:r>
            <a:endParaRPr sz="2200" dirty="0"/>
          </a:p>
          <a:p>
            <a:pPr marL="127000" indent="0">
              <a:lnSpc>
                <a:spcPct val="80000"/>
              </a:lnSpc>
              <a:spcBef>
                <a:spcPts val="400"/>
              </a:spcBef>
              <a:buSzPts val="2000"/>
              <a:buNone/>
            </a:pPr>
            <a:endParaRPr sz="2200" dirty="0"/>
          </a:p>
          <a:p>
            <a:pPr marL="0" lvl="0" indent="0" algn="l" rtl="0">
              <a:lnSpc>
                <a:spcPct val="80000"/>
              </a:lnSpc>
              <a:spcBef>
                <a:spcPts val="400"/>
              </a:spcBef>
              <a:spcAft>
                <a:spcPts val="0"/>
              </a:spcAft>
              <a:buClr>
                <a:schemeClr val="lt1"/>
              </a:buClr>
              <a:buSzPts val="2000"/>
              <a:buNone/>
            </a:pPr>
            <a:r>
              <a:rPr lang="en-US" sz="2200" dirty="0">
                <a:solidFill>
                  <a:srgbClr val="FFFF00"/>
                </a:solidFill>
              </a:rPr>
              <a:t>Women should be silent</a:t>
            </a:r>
            <a:r>
              <a:rPr lang="en-US" sz="2200" dirty="0"/>
              <a:t> in the churches. For they are not permitted to speak, but should be subordinate, as the law also says. (1 Cor 14:34)</a:t>
            </a:r>
            <a:endParaRPr sz="2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8">
                                            <p:txEl>
                                              <p:pRg st="1" end="1"/>
                                            </p:txEl>
                                          </p:spTgt>
                                        </p:tgtEl>
                                        <p:attrNameLst>
                                          <p:attrName>style.visibility</p:attrName>
                                        </p:attrNameLst>
                                      </p:cBhvr>
                                      <p:to>
                                        <p:strVal val="visible"/>
                                      </p:to>
                                    </p:set>
                                    <p:animEffect transition="in" filter="fade">
                                      <p:cBhvr>
                                        <p:cTn id="7" dur="500"/>
                                        <p:tgtEl>
                                          <p:spTgt spid="23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8">
                                            <p:txEl>
                                              <p:pRg st="3" end="3"/>
                                            </p:txEl>
                                          </p:spTgt>
                                        </p:tgtEl>
                                        <p:attrNameLst>
                                          <p:attrName>style.visibility</p:attrName>
                                        </p:attrNameLst>
                                      </p:cBhvr>
                                      <p:to>
                                        <p:strVal val="visible"/>
                                      </p:to>
                                    </p:set>
                                    <p:animEffect transition="in" filter="fade">
                                      <p:cBhvr>
                                        <p:cTn id="12" dur="500"/>
                                        <p:tgtEl>
                                          <p:spTgt spid="23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8">
                                            <p:txEl>
                                              <p:pRg st="5" end="5"/>
                                            </p:txEl>
                                          </p:spTgt>
                                        </p:tgtEl>
                                        <p:attrNameLst>
                                          <p:attrName>style.visibility</p:attrName>
                                        </p:attrNameLst>
                                      </p:cBhvr>
                                      <p:to>
                                        <p:strVal val="visible"/>
                                      </p:to>
                                    </p:set>
                                    <p:animEffect transition="in" filter="fade">
                                      <p:cBhvr>
                                        <p:cTn id="17" dur="500"/>
                                        <p:tgtEl>
                                          <p:spTgt spid="2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50E64-3314-514B-E5B9-5BDD1C91E0F5}"/>
              </a:ext>
            </a:extLst>
          </p:cNvPr>
          <p:cNvSpPr>
            <a:spLocks noGrp="1"/>
          </p:cNvSpPr>
          <p:nvPr>
            <p:ph type="title"/>
          </p:nvPr>
        </p:nvSpPr>
        <p:spPr/>
        <p:txBody>
          <a:bodyPr/>
          <a:lstStyle/>
          <a:p>
            <a:r>
              <a:rPr lang="en-US" dirty="0" err="1"/>
              <a:t>www.SteppingIntoTheJordan.com</a:t>
            </a:r>
            <a:endParaRPr lang="en-US" dirty="0"/>
          </a:p>
        </p:txBody>
      </p:sp>
      <p:pic>
        <p:nvPicPr>
          <p:cNvPr id="3" name="Picture 2">
            <a:extLst>
              <a:ext uri="{FF2B5EF4-FFF2-40B4-BE49-F238E27FC236}">
                <a16:creationId xmlns:a16="http://schemas.microsoft.com/office/drawing/2014/main" id="{694A2805-2932-6E43-0066-D49D94A2973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23975" y="1108354"/>
            <a:ext cx="6496050" cy="3829167"/>
          </a:xfrm>
          <a:prstGeom prst="rect">
            <a:avLst/>
          </a:prstGeom>
        </p:spPr>
      </p:pic>
    </p:spTree>
    <p:extLst>
      <p:ext uri="{BB962C8B-B14F-4D97-AF65-F5344CB8AC3E}">
        <p14:creationId xmlns:p14="http://schemas.microsoft.com/office/powerpoint/2010/main" val="147146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Calibri"/>
              <a:buNone/>
            </a:pPr>
            <a:r>
              <a:rPr lang="en-US"/>
              <a:t>My </a:t>
            </a:r>
            <a:r>
              <a:rPr lang="en-US" b="1" i="1" u="sng"/>
              <a:t>Personal</a:t>
            </a:r>
            <a:r>
              <a:rPr lang="en-US"/>
              <a:t> Take</a:t>
            </a:r>
            <a:endParaRPr/>
          </a:p>
        </p:txBody>
      </p:sp>
      <p:sp>
        <p:nvSpPr>
          <p:cNvPr id="232" name="Google Shape;232;p2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lnSpcReduction="10000"/>
          </a:bodyPr>
          <a:lstStyle/>
          <a:p>
            <a:pPr marL="342900" lvl="0" indent="-342900" algn="l" rtl="0">
              <a:lnSpc>
                <a:spcPct val="80000"/>
              </a:lnSpc>
              <a:spcBef>
                <a:spcPts val="0"/>
              </a:spcBef>
              <a:spcAft>
                <a:spcPts val="0"/>
              </a:spcAft>
              <a:buClr>
                <a:schemeClr val="lt1"/>
              </a:buClr>
              <a:buSzPts val="2240"/>
              <a:buChar char="•"/>
            </a:pPr>
            <a:r>
              <a:rPr lang="en-US" sz="2240" dirty="0"/>
              <a:t>I believe Paul is referencing civic or household codes, not Torah in this passage.</a:t>
            </a:r>
            <a:endParaRPr dirty="0"/>
          </a:p>
          <a:p>
            <a:pPr marL="342900" lvl="0" indent="-200660" algn="l" rtl="0">
              <a:lnSpc>
                <a:spcPct val="80000"/>
              </a:lnSpc>
              <a:spcBef>
                <a:spcPts val="448"/>
              </a:spcBef>
              <a:spcAft>
                <a:spcPts val="0"/>
              </a:spcAft>
              <a:buClr>
                <a:schemeClr val="lt1"/>
              </a:buClr>
              <a:buSzPts val="2240"/>
              <a:buNone/>
            </a:pPr>
            <a:endParaRPr sz="2240" dirty="0"/>
          </a:p>
          <a:p>
            <a:pPr marL="342900" lvl="0" indent="-342900" algn="l" rtl="0">
              <a:lnSpc>
                <a:spcPct val="80000"/>
              </a:lnSpc>
              <a:spcBef>
                <a:spcPts val="448"/>
              </a:spcBef>
              <a:spcAft>
                <a:spcPts val="0"/>
              </a:spcAft>
              <a:buClr>
                <a:schemeClr val="lt1"/>
              </a:buClr>
              <a:buSzPts val="2240"/>
              <a:buChar char="•"/>
            </a:pPr>
            <a:r>
              <a:rPr lang="en-US" sz="2240" dirty="0"/>
              <a:t>His view is in line with the social structure of the Roman world of the 1</a:t>
            </a:r>
            <a:r>
              <a:rPr lang="en-US" sz="2240" baseline="30000" dirty="0"/>
              <a:t>st</a:t>
            </a:r>
            <a:r>
              <a:rPr lang="en-US" sz="2240" dirty="0"/>
              <a:t> century (as we should expect it to be).</a:t>
            </a:r>
            <a:endParaRPr dirty="0"/>
          </a:p>
          <a:p>
            <a:pPr marL="342900" lvl="0" indent="-200660" algn="l" rtl="0">
              <a:lnSpc>
                <a:spcPct val="80000"/>
              </a:lnSpc>
              <a:spcBef>
                <a:spcPts val="448"/>
              </a:spcBef>
              <a:spcAft>
                <a:spcPts val="0"/>
              </a:spcAft>
              <a:buClr>
                <a:schemeClr val="lt1"/>
              </a:buClr>
              <a:buSzPts val="2240"/>
              <a:buNone/>
            </a:pPr>
            <a:endParaRPr sz="2240" dirty="0"/>
          </a:p>
          <a:p>
            <a:pPr marL="342900" lvl="0" indent="-342900" algn="l" rtl="0">
              <a:lnSpc>
                <a:spcPct val="80000"/>
              </a:lnSpc>
              <a:spcBef>
                <a:spcPts val="448"/>
              </a:spcBef>
              <a:spcAft>
                <a:spcPts val="0"/>
              </a:spcAft>
              <a:buClr>
                <a:schemeClr val="lt1"/>
              </a:buClr>
              <a:buSzPts val="2240"/>
              <a:buChar char="•"/>
            </a:pPr>
            <a:r>
              <a:rPr lang="en-US" sz="2240" dirty="0"/>
              <a:t>Likewise, our practice should be in line with the social structure of our culture.</a:t>
            </a:r>
            <a:endParaRPr dirty="0"/>
          </a:p>
          <a:p>
            <a:pPr marL="342900" lvl="0" indent="-200660" algn="l" rtl="0">
              <a:lnSpc>
                <a:spcPct val="80000"/>
              </a:lnSpc>
              <a:spcBef>
                <a:spcPts val="448"/>
              </a:spcBef>
              <a:spcAft>
                <a:spcPts val="0"/>
              </a:spcAft>
              <a:buClr>
                <a:schemeClr val="lt1"/>
              </a:buClr>
              <a:buSzPts val="2240"/>
              <a:buNone/>
            </a:pPr>
            <a:endParaRPr sz="2240" dirty="0"/>
          </a:p>
          <a:p>
            <a:pPr marL="342900" lvl="0" indent="-342900" algn="l" rtl="0">
              <a:lnSpc>
                <a:spcPct val="80000"/>
              </a:lnSpc>
              <a:spcBef>
                <a:spcPts val="448"/>
              </a:spcBef>
              <a:spcAft>
                <a:spcPts val="0"/>
              </a:spcAft>
              <a:buClr>
                <a:schemeClr val="lt1"/>
              </a:buClr>
              <a:buSzPts val="2240"/>
              <a:buChar char="•"/>
            </a:pPr>
            <a:r>
              <a:rPr lang="en-US" sz="2240" dirty="0"/>
              <a:t>His argument is part of a larger discussion on order and edification of the body.</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2">
                                            <p:txEl>
                                              <p:pRg st="0" end="0"/>
                                            </p:txEl>
                                          </p:spTgt>
                                        </p:tgtEl>
                                        <p:attrNameLst>
                                          <p:attrName>style.visibility</p:attrName>
                                        </p:attrNameLst>
                                      </p:cBhvr>
                                      <p:to>
                                        <p:strVal val="visible"/>
                                      </p:to>
                                    </p:set>
                                    <p:animEffect transition="in" filter="fade">
                                      <p:cBhvr>
                                        <p:cTn id="7" dur="500"/>
                                        <p:tgtEl>
                                          <p:spTgt spid="2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2">
                                            <p:txEl>
                                              <p:pRg st="2" end="2"/>
                                            </p:txEl>
                                          </p:spTgt>
                                        </p:tgtEl>
                                        <p:attrNameLst>
                                          <p:attrName>style.visibility</p:attrName>
                                        </p:attrNameLst>
                                      </p:cBhvr>
                                      <p:to>
                                        <p:strVal val="visible"/>
                                      </p:to>
                                    </p:set>
                                    <p:animEffect transition="in" filter="fade">
                                      <p:cBhvr>
                                        <p:cTn id="12" dur="500"/>
                                        <p:tgtEl>
                                          <p:spTgt spid="23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2">
                                            <p:txEl>
                                              <p:pRg st="4" end="4"/>
                                            </p:txEl>
                                          </p:spTgt>
                                        </p:tgtEl>
                                        <p:attrNameLst>
                                          <p:attrName>style.visibility</p:attrName>
                                        </p:attrNameLst>
                                      </p:cBhvr>
                                      <p:to>
                                        <p:strVal val="visible"/>
                                      </p:to>
                                    </p:set>
                                    <p:animEffect transition="in" filter="fade">
                                      <p:cBhvr>
                                        <p:cTn id="17" dur="500"/>
                                        <p:tgtEl>
                                          <p:spTgt spid="23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2">
                                            <p:txEl>
                                              <p:pRg st="6" end="6"/>
                                            </p:txEl>
                                          </p:spTgt>
                                        </p:tgtEl>
                                        <p:attrNameLst>
                                          <p:attrName>style.visibility</p:attrName>
                                        </p:attrNameLst>
                                      </p:cBhvr>
                                      <p:to>
                                        <p:strVal val="visible"/>
                                      </p:to>
                                    </p:set>
                                    <p:animEffect transition="in" filter="fade">
                                      <p:cBhvr>
                                        <p:cTn id="22" dur="500"/>
                                        <p:tgtEl>
                                          <p:spTgt spid="23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EACA-71AD-FD4C-B0B1-D21086F190CF}"/>
              </a:ext>
            </a:extLst>
          </p:cNvPr>
          <p:cNvSpPr>
            <a:spLocks noGrp="1"/>
          </p:cNvSpPr>
          <p:nvPr>
            <p:ph type="title"/>
          </p:nvPr>
        </p:nvSpPr>
        <p:spPr>
          <a:xfrm>
            <a:off x="3688080" y="206375"/>
            <a:ext cx="4998720" cy="857250"/>
          </a:xfrm>
        </p:spPr>
        <p:txBody>
          <a:bodyPr/>
          <a:lstStyle/>
          <a:p>
            <a:r>
              <a:rPr lang="en-US" dirty="0"/>
              <a:t>Next Week</a:t>
            </a:r>
          </a:p>
        </p:txBody>
      </p:sp>
      <p:sp>
        <p:nvSpPr>
          <p:cNvPr id="3" name="Content Placeholder 2">
            <a:extLst>
              <a:ext uri="{FF2B5EF4-FFF2-40B4-BE49-F238E27FC236}">
                <a16:creationId xmlns:a16="http://schemas.microsoft.com/office/drawing/2014/main" id="{4B48F12A-1BAE-4E41-A234-31557D285204}"/>
              </a:ext>
            </a:extLst>
          </p:cNvPr>
          <p:cNvSpPr>
            <a:spLocks noGrp="1"/>
          </p:cNvSpPr>
          <p:nvPr>
            <p:ph idx="1"/>
          </p:nvPr>
        </p:nvSpPr>
        <p:spPr>
          <a:xfrm>
            <a:off x="3688080" y="1200150"/>
            <a:ext cx="4998720" cy="3394075"/>
          </a:xfrm>
        </p:spPr>
        <p:txBody>
          <a:bodyPr>
            <a:normAutofit/>
          </a:bodyPr>
          <a:lstStyle/>
          <a:p>
            <a:r>
              <a:rPr lang="en-US" dirty="0"/>
              <a:t>Read Gen 1</a:t>
            </a:r>
          </a:p>
          <a:p>
            <a:endParaRPr lang="en-US" dirty="0"/>
          </a:p>
          <a:p>
            <a:endParaRPr lang="en-US" dirty="0"/>
          </a:p>
        </p:txBody>
      </p:sp>
      <p:pic>
        <p:nvPicPr>
          <p:cNvPr id="4" name="Picture 3">
            <a:extLst>
              <a:ext uri="{FF2B5EF4-FFF2-40B4-BE49-F238E27FC236}">
                <a16:creationId xmlns:a16="http://schemas.microsoft.com/office/drawing/2014/main" id="{34BC33B9-3A4E-AF68-7954-CB573BF630E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72720" y="-772"/>
            <a:ext cx="3292823" cy="5131413"/>
          </a:xfrm>
          <a:prstGeom prst="rect">
            <a:avLst/>
          </a:prstGeom>
        </p:spPr>
      </p:pic>
    </p:spTree>
    <p:extLst>
      <p:ext uri="{BB962C8B-B14F-4D97-AF65-F5344CB8AC3E}">
        <p14:creationId xmlns:p14="http://schemas.microsoft.com/office/powerpoint/2010/main" val="62247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F5437-7D7C-26C6-4080-CFD92F52E039}"/>
              </a:ext>
            </a:extLst>
          </p:cNvPr>
          <p:cNvSpPr>
            <a:spLocks noGrp="1"/>
          </p:cNvSpPr>
          <p:nvPr>
            <p:ph type="title"/>
          </p:nvPr>
        </p:nvSpPr>
        <p:spPr/>
        <p:txBody>
          <a:bodyPr/>
          <a:lstStyle/>
          <a:p>
            <a:r>
              <a:rPr lang="en-US" dirty="0"/>
              <a:t>Direct Link</a:t>
            </a:r>
          </a:p>
        </p:txBody>
      </p:sp>
      <p:sp>
        <p:nvSpPr>
          <p:cNvPr id="3" name="TextBox 2">
            <a:extLst>
              <a:ext uri="{FF2B5EF4-FFF2-40B4-BE49-F238E27FC236}">
                <a16:creationId xmlns:a16="http://schemas.microsoft.com/office/drawing/2014/main" id="{C29D98B9-52CD-FFB8-C75F-F2C41045FC49}"/>
              </a:ext>
            </a:extLst>
          </p:cNvPr>
          <p:cNvSpPr txBox="1"/>
          <p:nvPr/>
        </p:nvSpPr>
        <p:spPr>
          <a:xfrm>
            <a:off x="904240" y="1849120"/>
            <a:ext cx="7538720" cy="461665"/>
          </a:xfrm>
          <a:prstGeom prst="rect">
            <a:avLst/>
          </a:prstGeom>
          <a:noFill/>
        </p:spPr>
        <p:txBody>
          <a:bodyPr wrap="square" rtlCol="0">
            <a:spAutoFit/>
          </a:bodyPr>
          <a:lstStyle/>
          <a:p>
            <a:pPr algn="ctr"/>
            <a:r>
              <a:rPr lang="en-US" sz="2400" dirty="0">
                <a:hlinkClick r:id="rId2">
                  <a:extLst>
                    <a:ext uri="{A12FA001-AC4F-418D-AE19-62706E023703}">
                      <ahyp:hlinkClr xmlns:ahyp="http://schemas.microsoft.com/office/drawing/2018/hyperlinkcolor" val="tx"/>
                    </a:ext>
                  </a:extLst>
                </a:hlinkClick>
              </a:rPr>
              <a:t>https://steppingintothejordan.com/study-trips/</a:t>
            </a:r>
            <a:endParaRPr lang="en-US" sz="2400" dirty="0"/>
          </a:p>
        </p:txBody>
      </p:sp>
    </p:spTree>
    <p:extLst>
      <p:ext uri="{BB962C8B-B14F-4D97-AF65-F5344CB8AC3E}">
        <p14:creationId xmlns:p14="http://schemas.microsoft.com/office/powerpoint/2010/main" val="397477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2040F7-5E2B-A7C4-E9D1-3A7078BB8AF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09115" y="0"/>
            <a:ext cx="8725770" cy="5143499"/>
          </a:xfrm>
          <a:prstGeom prst="rect">
            <a:avLst/>
          </a:prstGeom>
        </p:spPr>
      </p:pic>
      <p:sp>
        <p:nvSpPr>
          <p:cNvPr id="3" name="TextBox 2">
            <a:extLst>
              <a:ext uri="{FF2B5EF4-FFF2-40B4-BE49-F238E27FC236}">
                <a16:creationId xmlns:a16="http://schemas.microsoft.com/office/drawing/2014/main" id="{338D5AE5-F023-65F9-3B3C-6F5A891ED3C9}"/>
              </a:ext>
            </a:extLst>
          </p:cNvPr>
          <p:cNvSpPr txBox="1"/>
          <p:nvPr/>
        </p:nvSpPr>
        <p:spPr>
          <a:xfrm>
            <a:off x="209115" y="4638675"/>
            <a:ext cx="8725770" cy="400110"/>
          </a:xfrm>
          <a:prstGeom prst="rect">
            <a:avLst/>
          </a:prstGeom>
          <a:noFill/>
        </p:spPr>
        <p:txBody>
          <a:bodyPr wrap="square" rtlCol="0">
            <a:spAutoFit/>
          </a:bodyPr>
          <a:lstStyle/>
          <a:p>
            <a:pPr algn="ctr"/>
            <a:r>
              <a:rPr lang="en-US" sz="2000" b="1" dirty="0">
                <a:solidFill>
                  <a:schemeClr val="bg1"/>
                </a:solidFill>
                <a:latin typeface="Century Schoolbook" panose="02040604050505020304" pitchFamily="18" charset="0"/>
                <a:ea typeface="BatangChe" panose="02030609000101010101" pitchFamily="49" charset="-127"/>
                <a:cs typeface="Times New Roman" panose="02020603050405020304" pitchFamily="18" charset="0"/>
              </a:rPr>
              <a:t>March 22–23, 2024 (Friday &amp; Saturday)</a:t>
            </a:r>
          </a:p>
        </p:txBody>
      </p:sp>
    </p:spTree>
    <p:extLst>
      <p:ext uri="{BB962C8B-B14F-4D97-AF65-F5344CB8AC3E}">
        <p14:creationId xmlns:p14="http://schemas.microsoft.com/office/powerpoint/2010/main" val="412752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758F8-D99E-2B4F-1EBC-3E52BEA51C3C}"/>
              </a:ext>
            </a:extLst>
          </p:cNvPr>
          <p:cNvSpPr>
            <a:spLocks noGrp="1"/>
          </p:cNvSpPr>
          <p:nvPr>
            <p:ph type="title"/>
          </p:nvPr>
        </p:nvSpPr>
        <p:spPr/>
        <p:txBody>
          <a:bodyPr/>
          <a:lstStyle/>
          <a:p>
            <a:r>
              <a:rPr lang="en-US" dirty="0"/>
              <a:t>Direct Link</a:t>
            </a:r>
          </a:p>
        </p:txBody>
      </p:sp>
      <p:sp>
        <p:nvSpPr>
          <p:cNvPr id="3" name="TextBox 2">
            <a:extLst>
              <a:ext uri="{FF2B5EF4-FFF2-40B4-BE49-F238E27FC236}">
                <a16:creationId xmlns:a16="http://schemas.microsoft.com/office/drawing/2014/main" id="{0E73CB63-177D-8C1D-143D-FCBDB0D6DF7A}"/>
              </a:ext>
            </a:extLst>
          </p:cNvPr>
          <p:cNvSpPr txBox="1"/>
          <p:nvPr/>
        </p:nvSpPr>
        <p:spPr>
          <a:xfrm>
            <a:off x="638175" y="2295525"/>
            <a:ext cx="7915275" cy="646331"/>
          </a:xfrm>
          <a:prstGeom prst="rect">
            <a:avLst/>
          </a:prstGeom>
          <a:noFill/>
        </p:spPr>
        <p:txBody>
          <a:bodyPr wrap="square" rtlCol="0">
            <a:spAutoFit/>
          </a:bodyPr>
          <a:lstStyle/>
          <a:p>
            <a:pPr algn="ctr"/>
            <a:r>
              <a:rPr lang="en-US" dirty="0">
                <a:hlinkClick r:id="rId2">
                  <a:extLst>
                    <a:ext uri="{A12FA001-AC4F-418D-AE19-62706E023703}">
                      <ahyp:hlinkClr xmlns:ahyp="http://schemas.microsoft.com/office/drawing/2018/hyperlinkcolor" val="tx"/>
                    </a:ext>
                  </a:extLst>
                </a:hlinkClick>
              </a:rPr>
              <a:t>https://www.smu.edu/perkins/publicprograms/summit-for-faith-and-learning</a:t>
            </a:r>
            <a:endParaRPr lang="en-US" dirty="0"/>
          </a:p>
          <a:p>
            <a:pPr algn="ctr"/>
            <a:endParaRPr lang="en-US" dirty="0"/>
          </a:p>
        </p:txBody>
      </p:sp>
    </p:spTree>
    <p:extLst>
      <p:ext uri="{BB962C8B-B14F-4D97-AF65-F5344CB8AC3E}">
        <p14:creationId xmlns:p14="http://schemas.microsoft.com/office/powerpoint/2010/main" val="133259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4171951" y="12700"/>
            <a:ext cx="4972049" cy="5117941"/>
          </a:xfrm>
        </p:spPr>
        <p:txBody>
          <a:bodyPr>
            <a:normAutofit/>
          </a:bodyPr>
          <a:lstStyle/>
          <a:p>
            <a:r>
              <a:rPr lang="en-US" sz="4800" dirty="0">
                <a:effectLst>
                  <a:outerShdw blurRad="50800" dist="38100" algn="l" rotWithShape="0">
                    <a:prstClr val="black">
                      <a:alpha val="40000"/>
                    </a:prstClr>
                  </a:outerShdw>
                </a:effectLst>
              </a:rPr>
              <a:t>Silent Women</a:t>
            </a:r>
            <a:br>
              <a:rPr lang="en-US" sz="4800" dirty="0">
                <a:effectLst>
                  <a:outerShdw blurRad="50800" dist="38100" algn="l" rotWithShape="0">
                    <a:prstClr val="black">
                      <a:alpha val="40000"/>
                    </a:prstClr>
                  </a:outerShdw>
                </a:effectLst>
              </a:rPr>
            </a:br>
            <a:r>
              <a:rPr lang="en-US" sz="4800" dirty="0">
                <a:effectLst>
                  <a:outerShdw blurRad="50800" dist="38100" algn="l" rotWithShape="0">
                    <a:prstClr val="black">
                      <a:alpha val="40000"/>
                    </a:prstClr>
                  </a:outerShdw>
                </a:effectLst>
              </a:rPr>
              <a:t>1 Cor 14:34–36</a:t>
            </a:r>
          </a:p>
        </p:txBody>
      </p:sp>
      <p:pic>
        <p:nvPicPr>
          <p:cNvPr id="3" name="Picture 2">
            <a:extLst>
              <a:ext uri="{FF2B5EF4-FFF2-40B4-BE49-F238E27FC236}">
                <a16:creationId xmlns:a16="http://schemas.microsoft.com/office/drawing/2014/main" id="{836546C6-D963-B88F-FD4E-B117DAB6353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7232" y="760669"/>
            <a:ext cx="3940419" cy="3622001"/>
          </a:xfrm>
          <a:prstGeom prst="rect">
            <a:avLst/>
          </a:prstGeom>
        </p:spPr>
      </p:pic>
    </p:spTree>
    <p:extLst>
      <p:ext uri="{BB962C8B-B14F-4D97-AF65-F5344CB8AC3E}">
        <p14:creationId xmlns:p14="http://schemas.microsoft.com/office/powerpoint/2010/main" val="381066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79C852-2095-5D07-837E-034DE3190CB1}"/>
              </a:ext>
            </a:extLst>
          </p:cNvPr>
          <p:cNvSpPr txBox="1"/>
          <p:nvPr/>
        </p:nvSpPr>
        <p:spPr>
          <a:xfrm>
            <a:off x="561975" y="1235779"/>
            <a:ext cx="8020050" cy="3662541"/>
          </a:xfrm>
          <a:prstGeom prst="rect">
            <a:avLst/>
          </a:prstGeom>
          <a:noFill/>
        </p:spPr>
        <p:txBody>
          <a:bodyPr wrap="square" rtlCol="0">
            <a:spAutoFit/>
          </a:bodyPr>
          <a:lstStyle/>
          <a:p>
            <a:r>
              <a:rPr lang="en-US" sz="2800" dirty="0"/>
              <a:t>Judge for yourselves: is it proper for a woman to pray to God with her head unveiled? Does not nature itself teach you that if a man wears long hair, it is degrading to him, but if a woman has long hair, it is her glory? For her hair is given to her for a covering. But if anyone is disposed to be contentious—we have no such custom, nor do the churches of God.</a:t>
            </a:r>
            <a:endParaRPr lang="en-US" dirty="0"/>
          </a:p>
          <a:p>
            <a:endParaRPr lang="en-US" dirty="0"/>
          </a:p>
          <a:p>
            <a:pPr algn="r"/>
            <a:r>
              <a:rPr lang="en-US" dirty="0"/>
              <a:t>1 Cor 11:13–16 (NRSV)</a:t>
            </a:r>
          </a:p>
        </p:txBody>
      </p:sp>
      <p:sp>
        <p:nvSpPr>
          <p:cNvPr id="3" name="Title 2">
            <a:extLst>
              <a:ext uri="{FF2B5EF4-FFF2-40B4-BE49-F238E27FC236}">
                <a16:creationId xmlns:a16="http://schemas.microsoft.com/office/drawing/2014/main" id="{77D82306-423F-41C8-D4C8-121FFF9CD987}"/>
              </a:ext>
            </a:extLst>
          </p:cNvPr>
          <p:cNvSpPr>
            <a:spLocks noGrp="1"/>
          </p:cNvSpPr>
          <p:nvPr>
            <p:ph type="title"/>
          </p:nvPr>
        </p:nvSpPr>
        <p:spPr/>
        <p:txBody>
          <a:bodyPr/>
          <a:lstStyle/>
          <a:p>
            <a:r>
              <a:rPr lang="en-US" dirty="0"/>
              <a:t>Thoughts?</a:t>
            </a:r>
          </a:p>
        </p:txBody>
      </p:sp>
    </p:spTree>
    <p:extLst>
      <p:ext uri="{BB962C8B-B14F-4D97-AF65-F5344CB8AC3E}">
        <p14:creationId xmlns:p14="http://schemas.microsoft.com/office/powerpoint/2010/main" val="208986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6" name="Google Shape;116;p5"/>
          <p:cNvSpPr txBox="1"/>
          <p:nvPr/>
        </p:nvSpPr>
        <p:spPr>
          <a:xfrm>
            <a:off x="457200" y="1786940"/>
            <a:ext cx="8229600"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0" i="0" u="none" strike="noStrike" cap="none" dirty="0">
                <a:solidFill>
                  <a:schemeClr val="lt1"/>
                </a:solidFill>
                <a:latin typeface="Calibri"/>
                <a:ea typeface="Calibri"/>
                <a:cs typeface="Calibri"/>
                <a:sym typeface="Calibri"/>
              </a:rPr>
              <a:t>How does culture influence</a:t>
            </a:r>
            <a:endParaRPr sz="1800" dirty="0"/>
          </a:p>
          <a:p>
            <a:pPr marL="0" marR="0" lvl="0" indent="0" algn="ctr" rtl="0">
              <a:spcBef>
                <a:spcPts val="0"/>
              </a:spcBef>
              <a:spcAft>
                <a:spcPts val="0"/>
              </a:spcAft>
              <a:buNone/>
            </a:pPr>
            <a:r>
              <a:rPr lang="en-US" sz="4800" b="0" i="0" u="none" strike="noStrike" cap="none" dirty="0">
                <a:solidFill>
                  <a:schemeClr val="lt1"/>
                </a:solidFill>
                <a:latin typeface="Calibri"/>
                <a:ea typeface="Calibri"/>
                <a:cs typeface="Calibri"/>
                <a:sym typeface="Calibri"/>
              </a:rPr>
              <a:t>how we interpret scripture?</a:t>
            </a:r>
            <a:endParaRPr sz="1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Black .thmx</Template>
  <TotalTime>19898</TotalTime>
  <Words>1199</Words>
  <Application>Microsoft Macintosh PowerPoint</Application>
  <PresentationFormat>On-screen Show (16:9)</PresentationFormat>
  <Paragraphs>152</Paragraphs>
  <Slides>31</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Century Schoolbook</vt:lpstr>
      <vt:lpstr>Black</vt:lpstr>
      <vt:lpstr>Being God’s Image</vt:lpstr>
      <vt:lpstr>PowerPoint Presentation</vt:lpstr>
      <vt:lpstr>www.SteppingIntoTheJordan.com</vt:lpstr>
      <vt:lpstr>Direct Link</vt:lpstr>
      <vt:lpstr>PowerPoint Presentation</vt:lpstr>
      <vt:lpstr>Direct Link</vt:lpstr>
      <vt:lpstr>Silent Women 1 Cor 14:34–36</vt:lpstr>
      <vt:lpstr>Thoughts?</vt:lpstr>
      <vt:lpstr>PowerPoint Presentation</vt:lpstr>
      <vt:lpstr>Quotes from our History</vt:lpstr>
      <vt:lpstr>The biblical writers wrestle with changing circumstances</vt:lpstr>
      <vt:lpstr>Continued Changing Circumstances</vt:lpstr>
      <vt:lpstr>PowerPoint Presentation</vt:lpstr>
      <vt:lpstr>Interpretation</vt:lpstr>
      <vt:lpstr>PowerPoint Presentation</vt:lpstr>
      <vt:lpstr>Classic Rabbinic Literature</vt:lpstr>
      <vt:lpstr>PowerPoint Presentation</vt:lpstr>
      <vt:lpstr>1 Cor. 14:34-35</vt:lpstr>
      <vt:lpstr>Where does “The Law” Say This?</vt:lpstr>
      <vt:lpstr>Where does “The Law” Say This?</vt:lpstr>
      <vt:lpstr>PowerPoint Presentation</vt:lpstr>
      <vt:lpstr>OT Hermeneutics of Early Church Fathers</vt:lpstr>
      <vt:lpstr>Historical Context: Paterfamilias</vt:lpstr>
      <vt:lpstr>1 Cor. 14:34-35</vt:lpstr>
      <vt:lpstr>Historical Context</vt:lpstr>
      <vt:lpstr>What do you notice?</vt:lpstr>
      <vt:lpstr>Head Coverings – 1 Cor 11:4-16</vt:lpstr>
      <vt:lpstr>Literary Context</vt:lpstr>
      <vt:lpstr>Order and Edification</vt:lpstr>
      <vt:lpstr>My Personal Take</vt:lpstr>
      <vt:lpstr>Next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Last Supper</dc:title>
  <dc:creator>Rob Kranz</dc:creator>
  <cp:lastModifiedBy>Rob Kranz</cp:lastModifiedBy>
  <cp:revision>971</cp:revision>
  <cp:lastPrinted>2023-01-29T03:14:22Z</cp:lastPrinted>
  <dcterms:created xsi:type="dcterms:W3CDTF">2014-10-04T23:26:39Z</dcterms:created>
  <dcterms:modified xsi:type="dcterms:W3CDTF">2024-02-11T14:25:56Z</dcterms:modified>
</cp:coreProperties>
</file>