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803" r:id="rId2"/>
    <p:sldId id="793" r:id="rId3"/>
    <p:sldId id="1129" r:id="rId4"/>
    <p:sldId id="1149" r:id="rId5"/>
    <p:sldId id="1152" r:id="rId6"/>
    <p:sldId id="800" r:id="rId7"/>
    <p:sldId id="1153" r:id="rId8"/>
    <p:sldId id="1154" r:id="rId9"/>
    <p:sldId id="1155" r:id="rId10"/>
    <p:sldId id="1156" r:id="rId11"/>
    <p:sldId id="1158" r:id="rId12"/>
    <p:sldId id="1160" r:id="rId13"/>
    <p:sldId id="1159" r:id="rId14"/>
    <p:sldId id="1157" r:id="rId15"/>
    <p:sldId id="1151" r:id="rId16"/>
    <p:sldId id="1161" r:id="rId17"/>
    <p:sldId id="1163" r:id="rId18"/>
    <p:sldId id="1162" r:id="rId19"/>
    <p:sldId id="814" r:id="rId20"/>
    <p:sldId id="1150" r:id="rId2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2748"/>
  </p:normalViewPr>
  <p:slideViewPr>
    <p:cSldViewPr snapToGrid="0" snapToObjects="1">
      <p:cViewPr varScale="1">
        <p:scale>
          <a:sx n="120" d="100"/>
          <a:sy n="120" d="100"/>
        </p:scale>
        <p:origin x="200" y="392"/>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10/28/23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10/28/23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10/28/23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10/28/23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10/28/23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10/28/23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10/28/23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10/28/23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10/28/23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6247B5-9836-A77E-E6D3-763C6455C0CD}"/>
              </a:ext>
            </a:extLst>
          </p:cNvPr>
          <p:cNvPicPr>
            <a:picLocks noChangeAspect="1"/>
          </p:cNvPicPr>
          <p:nvPr/>
        </p:nvPicPr>
        <p:blipFill>
          <a:blip r:embed="rId2"/>
          <a:stretch>
            <a:fillRect/>
          </a:stretch>
        </p:blipFill>
        <p:spPr>
          <a:xfrm>
            <a:off x="1306545" y="9276"/>
            <a:ext cx="6530910" cy="5124950"/>
          </a:xfrm>
          <a:prstGeom prst="rect">
            <a:avLst/>
          </a:prstGeom>
        </p:spPr>
      </p:pic>
      <p:sp>
        <p:nvSpPr>
          <p:cNvPr id="4" name="TextBox 3">
            <a:extLst>
              <a:ext uri="{FF2B5EF4-FFF2-40B4-BE49-F238E27FC236}">
                <a16:creationId xmlns:a16="http://schemas.microsoft.com/office/drawing/2014/main" id="{16EC1813-252D-AB72-834F-752FD35AAADE}"/>
              </a:ext>
            </a:extLst>
          </p:cNvPr>
          <p:cNvSpPr txBox="1"/>
          <p:nvPr/>
        </p:nvSpPr>
        <p:spPr>
          <a:xfrm>
            <a:off x="1306545" y="9812"/>
            <a:ext cx="6530910" cy="1200329"/>
          </a:xfrm>
          <a:prstGeom prst="rect">
            <a:avLst/>
          </a:prstGeom>
          <a:noFill/>
        </p:spPr>
        <p:txBody>
          <a:bodyPr wrap="square" rtlCol="0">
            <a:spAutoFit/>
          </a:bodyPr>
          <a:lstStyle/>
          <a:p>
            <a:pPr algn="ctr"/>
            <a:r>
              <a:rPr lang="en-US" sz="7200" dirty="0">
                <a:effectLst>
                  <a:outerShdw blurRad="50800" dist="38100" dir="2700000" algn="tl" rotWithShape="0">
                    <a:prstClr val="black">
                      <a:alpha val="40000"/>
                    </a:prstClr>
                  </a:outerShdw>
                </a:effectLst>
              </a:rPr>
              <a:t>The Flood</a:t>
            </a:r>
          </a:p>
        </p:txBody>
      </p:sp>
    </p:spTree>
    <p:extLst>
      <p:ext uri="{BB962C8B-B14F-4D97-AF65-F5344CB8AC3E}">
        <p14:creationId xmlns:p14="http://schemas.microsoft.com/office/powerpoint/2010/main" val="68595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6349-325A-8553-5CCA-64199A731D2A}"/>
              </a:ext>
            </a:extLst>
          </p:cNvPr>
          <p:cNvSpPr>
            <a:spLocks noGrp="1"/>
          </p:cNvSpPr>
          <p:nvPr>
            <p:ph type="title"/>
          </p:nvPr>
        </p:nvSpPr>
        <p:spPr/>
        <p:txBody>
          <a:bodyPr/>
          <a:lstStyle/>
          <a:p>
            <a:r>
              <a:rPr lang="en-US" dirty="0"/>
              <a:t>The </a:t>
            </a:r>
            <a:r>
              <a:rPr lang="en-US" i="1" dirty="0" err="1"/>
              <a:t>Tôledōt</a:t>
            </a:r>
            <a:r>
              <a:rPr lang="en-US" dirty="0"/>
              <a:t> of Noah</a:t>
            </a:r>
          </a:p>
        </p:txBody>
      </p:sp>
      <p:sp>
        <p:nvSpPr>
          <p:cNvPr id="3" name="TextBox 2">
            <a:extLst>
              <a:ext uri="{FF2B5EF4-FFF2-40B4-BE49-F238E27FC236}">
                <a16:creationId xmlns:a16="http://schemas.microsoft.com/office/drawing/2014/main" id="{DCCD2BEF-B74C-F4DA-1888-9CDA36B60647}"/>
              </a:ext>
            </a:extLst>
          </p:cNvPr>
          <p:cNvSpPr txBox="1"/>
          <p:nvPr/>
        </p:nvSpPr>
        <p:spPr>
          <a:xfrm>
            <a:off x="457200" y="1063229"/>
            <a:ext cx="8229600" cy="738664"/>
          </a:xfrm>
          <a:prstGeom prst="rect">
            <a:avLst/>
          </a:prstGeom>
          <a:noFill/>
        </p:spPr>
        <p:txBody>
          <a:bodyPr wrap="square" rtlCol="0">
            <a:spAutoFit/>
          </a:bodyPr>
          <a:lstStyle/>
          <a:p>
            <a:r>
              <a:rPr lang="en-US" sz="1400" dirty="0"/>
              <a:t>These are the descendants of Noah. </a:t>
            </a:r>
            <a:r>
              <a:rPr lang="en-US" sz="1400" dirty="0">
                <a:solidFill>
                  <a:srgbClr val="FFFF00"/>
                </a:solidFill>
              </a:rPr>
              <a:t>Noah was a righteous man, blameless in his generation; Noah walked with God.</a:t>
            </a:r>
            <a:r>
              <a:rPr lang="en-US" sz="1400" dirty="0"/>
              <a:t> And Noah had three sons, Shem, Ham, and Japheth.</a:t>
            </a:r>
          </a:p>
          <a:p>
            <a:pPr algn="r"/>
            <a:r>
              <a:rPr lang="en-US" sz="1400" dirty="0"/>
              <a:t>Gen 6:9–10</a:t>
            </a:r>
          </a:p>
        </p:txBody>
      </p:sp>
      <p:sp>
        <p:nvSpPr>
          <p:cNvPr id="4" name="TextBox 3">
            <a:extLst>
              <a:ext uri="{FF2B5EF4-FFF2-40B4-BE49-F238E27FC236}">
                <a16:creationId xmlns:a16="http://schemas.microsoft.com/office/drawing/2014/main" id="{340DC6A0-9656-AC4C-9836-AA3B5B11A28A}"/>
              </a:ext>
            </a:extLst>
          </p:cNvPr>
          <p:cNvSpPr txBox="1"/>
          <p:nvPr/>
        </p:nvSpPr>
        <p:spPr>
          <a:xfrm>
            <a:off x="457200" y="2018999"/>
            <a:ext cx="8229600" cy="1384995"/>
          </a:xfrm>
          <a:prstGeom prst="rect">
            <a:avLst/>
          </a:prstGeom>
          <a:noFill/>
        </p:spPr>
        <p:txBody>
          <a:bodyPr wrap="square" rtlCol="0">
            <a:spAutoFit/>
          </a:bodyPr>
          <a:lstStyle/>
          <a:p>
            <a:r>
              <a:rPr lang="en-US" sz="1400" dirty="0"/>
              <a:t>Now the </a:t>
            </a:r>
            <a:r>
              <a:rPr lang="en-US" sz="1400" dirty="0">
                <a:solidFill>
                  <a:srgbClr val="FFFF00"/>
                </a:solidFill>
              </a:rPr>
              <a:t>earth was corrupt in God’s sight</a:t>
            </a:r>
            <a:r>
              <a:rPr lang="en-US" sz="1400" dirty="0"/>
              <a:t>, and </a:t>
            </a:r>
            <a:r>
              <a:rPr lang="en-US" sz="1400" dirty="0">
                <a:solidFill>
                  <a:srgbClr val="FFFF00"/>
                </a:solidFill>
              </a:rPr>
              <a:t>the earth was filled with violence</a:t>
            </a:r>
            <a:r>
              <a:rPr lang="en-US" sz="1400" dirty="0"/>
              <a:t>. And </a:t>
            </a:r>
            <a:r>
              <a:rPr lang="en-US" sz="1400" dirty="0">
                <a:solidFill>
                  <a:srgbClr val="FFFF00"/>
                </a:solidFill>
              </a:rPr>
              <a:t>God saw</a:t>
            </a:r>
            <a:r>
              <a:rPr lang="en-US" sz="1400" dirty="0"/>
              <a:t> that the earth was corrupt; </a:t>
            </a:r>
            <a:r>
              <a:rPr lang="en-US" sz="1400" dirty="0">
                <a:solidFill>
                  <a:srgbClr val="FFFF00"/>
                </a:solidFill>
              </a:rPr>
              <a:t>for all flesh had corrupted its ways upon the eart</a:t>
            </a:r>
            <a:r>
              <a:rPr lang="en-US" sz="1400" dirty="0"/>
              <a:t>h. And God said to Noah, “I have determined to make an end of all flesh, </a:t>
            </a:r>
            <a:r>
              <a:rPr lang="en-US" sz="1400" dirty="0">
                <a:solidFill>
                  <a:srgbClr val="FFFF00"/>
                </a:solidFill>
              </a:rPr>
              <a:t>for the earth is filled with violence because of them</a:t>
            </a:r>
            <a:r>
              <a:rPr lang="en-US" sz="1400" dirty="0"/>
              <a:t>; now I am going to </a:t>
            </a:r>
            <a:r>
              <a:rPr lang="en-US" sz="1400" dirty="0">
                <a:solidFill>
                  <a:srgbClr val="FFFF00"/>
                </a:solidFill>
              </a:rPr>
              <a:t>destroy</a:t>
            </a:r>
            <a:r>
              <a:rPr lang="en-US" sz="1400" dirty="0"/>
              <a:t> them along with the earth. Make yourself an ark of cypress wood; make rooms in the ark, and cover it inside and out with pitch.</a:t>
            </a:r>
            <a:endParaRPr lang="en-US" sz="1400" b="1" i="1" u="sng" dirty="0"/>
          </a:p>
          <a:p>
            <a:pPr algn="r"/>
            <a:r>
              <a:rPr lang="en-US" sz="1400" dirty="0"/>
              <a:t>Gen 6:11–14</a:t>
            </a:r>
          </a:p>
        </p:txBody>
      </p:sp>
      <p:sp>
        <p:nvSpPr>
          <p:cNvPr id="5" name="TextBox 4">
            <a:extLst>
              <a:ext uri="{FF2B5EF4-FFF2-40B4-BE49-F238E27FC236}">
                <a16:creationId xmlns:a16="http://schemas.microsoft.com/office/drawing/2014/main" id="{8B48CB85-422D-5CD3-2CB2-FBC58183BFF9}"/>
              </a:ext>
            </a:extLst>
          </p:cNvPr>
          <p:cNvSpPr txBox="1"/>
          <p:nvPr/>
        </p:nvSpPr>
        <p:spPr>
          <a:xfrm>
            <a:off x="457200" y="3586531"/>
            <a:ext cx="8229600" cy="369332"/>
          </a:xfrm>
          <a:prstGeom prst="rect">
            <a:avLst/>
          </a:prstGeom>
          <a:noFill/>
        </p:spPr>
        <p:txBody>
          <a:bodyPr wrap="square" rtlCol="0">
            <a:spAutoFit/>
          </a:bodyPr>
          <a:lstStyle/>
          <a:p>
            <a:pPr algn="ctr"/>
            <a:r>
              <a:rPr lang="en-US" dirty="0"/>
              <a:t>“Corrupted” (Heb. </a:t>
            </a:r>
            <a:r>
              <a:rPr lang="en-US" i="1" dirty="0" err="1"/>
              <a:t>Shachat</a:t>
            </a:r>
            <a:r>
              <a:rPr lang="en-US" dirty="0"/>
              <a:t>) means “ruined” or “spoiled”</a:t>
            </a:r>
          </a:p>
        </p:txBody>
      </p:sp>
      <p:sp>
        <p:nvSpPr>
          <p:cNvPr id="6" name="TextBox 5">
            <a:extLst>
              <a:ext uri="{FF2B5EF4-FFF2-40B4-BE49-F238E27FC236}">
                <a16:creationId xmlns:a16="http://schemas.microsoft.com/office/drawing/2014/main" id="{4CA1341F-5429-AB5F-B442-572AE96F13D1}"/>
              </a:ext>
            </a:extLst>
          </p:cNvPr>
          <p:cNvSpPr txBox="1"/>
          <p:nvPr/>
        </p:nvSpPr>
        <p:spPr>
          <a:xfrm>
            <a:off x="457200" y="4047131"/>
            <a:ext cx="8229600" cy="369332"/>
          </a:xfrm>
          <a:prstGeom prst="rect">
            <a:avLst/>
          </a:prstGeom>
          <a:noFill/>
        </p:spPr>
        <p:txBody>
          <a:bodyPr wrap="square" rtlCol="0">
            <a:spAutoFit/>
          </a:bodyPr>
          <a:lstStyle/>
          <a:p>
            <a:pPr algn="ctr"/>
            <a:r>
              <a:rPr lang="en-US" dirty="0"/>
              <a:t>“Destroy” is from the same Hebrew word.</a:t>
            </a:r>
          </a:p>
        </p:txBody>
      </p:sp>
      <p:sp>
        <p:nvSpPr>
          <p:cNvPr id="7" name="TextBox 6">
            <a:extLst>
              <a:ext uri="{FF2B5EF4-FFF2-40B4-BE49-F238E27FC236}">
                <a16:creationId xmlns:a16="http://schemas.microsoft.com/office/drawing/2014/main" id="{0774EE26-BB93-7CAC-ADA2-9950FA2392E7}"/>
              </a:ext>
            </a:extLst>
          </p:cNvPr>
          <p:cNvSpPr txBox="1"/>
          <p:nvPr/>
        </p:nvSpPr>
        <p:spPr>
          <a:xfrm>
            <a:off x="457200" y="4507732"/>
            <a:ext cx="8229600" cy="369332"/>
          </a:xfrm>
          <a:prstGeom prst="rect">
            <a:avLst/>
          </a:prstGeom>
          <a:noFill/>
        </p:spPr>
        <p:txBody>
          <a:bodyPr wrap="square" rtlCol="0">
            <a:spAutoFit/>
          </a:bodyPr>
          <a:lstStyle/>
          <a:p>
            <a:pPr algn="ctr"/>
            <a:r>
              <a:rPr lang="en-US" dirty="0"/>
              <a:t>The Hebrew makes the sense of Divine justice more clear than English.</a:t>
            </a:r>
          </a:p>
        </p:txBody>
      </p:sp>
    </p:spTree>
    <p:extLst>
      <p:ext uri="{BB962C8B-B14F-4D97-AF65-F5344CB8AC3E}">
        <p14:creationId xmlns:p14="http://schemas.microsoft.com/office/powerpoint/2010/main" val="42917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6349-325A-8553-5CCA-64199A731D2A}"/>
              </a:ext>
            </a:extLst>
          </p:cNvPr>
          <p:cNvSpPr>
            <a:spLocks noGrp="1"/>
          </p:cNvSpPr>
          <p:nvPr>
            <p:ph type="title"/>
          </p:nvPr>
        </p:nvSpPr>
        <p:spPr/>
        <p:txBody>
          <a:bodyPr/>
          <a:lstStyle/>
          <a:p>
            <a:r>
              <a:rPr lang="en-US" dirty="0"/>
              <a:t>The </a:t>
            </a:r>
            <a:r>
              <a:rPr lang="en-US" i="1" dirty="0" err="1"/>
              <a:t>Tôledōt</a:t>
            </a:r>
            <a:r>
              <a:rPr lang="en-US" dirty="0"/>
              <a:t> of Noah</a:t>
            </a:r>
          </a:p>
        </p:txBody>
      </p:sp>
      <p:sp>
        <p:nvSpPr>
          <p:cNvPr id="3" name="TextBox 2">
            <a:extLst>
              <a:ext uri="{FF2B5EF4-FFF2-40B4-BE49-F238E27FC236}">
                <a16:creationId xmlns:a16="http://schemas.microsoft.com/office/drawing/2014/main" id="{DCCD2BEF-B74C-F4DA-1888-9CDA36B60647}"/>
              </a:ext>
            </a:extLst>
          </p:cNvPr>
          <p:cNvSpPr txBox="1"/>
          <p:nvPr/>
        </p:nvSpPr>
        <p:spPr>
          <a:xfrm>
            <a:off x="457200" y="1063229"/>
            <a:ext cx="8229600" cy="2677656"/>
          </a:xfrm>
          <a:prstGeom prst="rect">
            <a:avLst/>
          </a:prstGeom>
          <a:noFill/>
        </p:spPr>
        <p:txBody>
          <a:bodyPr wrap="square" rtlCol="0">
            <a:spAutoFit/>
          </a:bodyPr>
          <a:lstStyle/>
          <a:p>
            <a:r>
              <a:rPr lang="en-US" sz="1400" dirty="0">
                <a:solidFill>
                  <a:srgbClr val="FFFF00"/>
                </a:solidFill>
              </a:rPr>
              <a:t>God blessed Noah and his sons</a:t>
            </a:r>
            <a:r>
              <a:rPr lang="en-US" sz="1400" dirty="0"/>
              <a:t>, and said to them, “</a:t>
            </a:r>
            <a:r>
              <a:rPr lang="en-US" sz="1400" dirty="0">
                <a:solidFill>
                  <a:srgbClr val="FFFF00"/>
                </a:solidFill>
              </a:rPr>
              <a:t>Be fruitful and multiply, and fill the earth</a:t>
            </a:r>
            <a:r>
              <a:rPr lang="en-US" sz="1400" dirty="0"/>
              <a:t>. The fear and dread of you shall rest on every animal of the earth, and on every bird of the air, on everything that creeps on the ground, and on all the fish of the sea; into your hand they are delivered. Every moving thing that lives shall be food for you; and just as I gave you the green plants, I give you everything. Only, you shall not eat flesh with its life, that is, its blood. For your own lifeblood I will surely require a reckoning: from every animal I will require it and from human beings, each one for the blood of another, I will require a reckoning for human life.</a:t>
            </a:r>
          </a:p>
          <a:p>
            <a:r>
              <a:rPr lang="en-US" sz="1400" dirty="0"/>
              <a:t> 	Whoever sheds the blood of a human,</a:t>
            </a:r>
          </a:p>
          <a:p>
            <a:r>
              <a:rPr lang="en-US" sz="1400" dirty="0"/>
              <a:t>		by a human shall that person’s blood be shed;</a:t>
            </a:r>
          </a:p>
          <a:p>
            <a:r>
              <a:rPr lang="en-US" sz="1400" dirty="0"/>
              <a:t>	</a:t>
            </a:r>
            <a:r>
              <a:rPr lang="en-US" sz="1400" dirty="0">
                <a:solidFill>
                  <a:srgbClr val="FFFF00"/>
                </a:solidFill>
              </a:rPr>
              <a:t>for in his own image</a:t>
            </a:r>
          </a:p>
          <a:p>
            <a:r>
              <a:rPr lang="en-US" sz="1400" dirty="0">
                <a:solidFill>
                  <a:srgbClr val="FFFF00"/>
                </a:solidFill>
              </a:rPr>
              <a:t>		God made humankind</a:t>
            </a:r>
            <a:r>
              <a:rPr lang="en-US" sz="1400" dirty="0"/>
              <a:t>.</a:t>
            </a:r>
          </a:p>
          <a:p>
            <a:r>
              <a:rPr lang="en-US" sz="1400" dirty="0"/>
              <a:t>And you, </a:t>
            </a:r>
            <a:r>
              <a:rPr lang="en-US" sz="1400" dirty="0">
                <a:solidFill>
                  <a:srgbClr val="FFFF00"/>
                </a:solidFill>
              </a:rPr>
              <a:t>be fruitful and multiply, abound on the earth and multiply in it.</a:t>
            </a:r>
            <a:r>
              <a:rPr lang="en-US" sz="1400" dirty="0"/>
              <a:t>”</a:t>
            </a:r>
          </a:p>
          <a:p>
            <a:pPr algn="r"/>
            <a:r>
              <a:rPr lang="en-US" sz="1400" dirty="0"/>
              <a:t>Gen 9:1–7</a:t>
            </a:r>
          </a:p>
        </p:txBody>
      </p:sp>
      <p:sp>
        <p:nvSpPr>
          <p:cNvPr id="8" name="TextBox 7">
            <a:extLst>
              <a:ext uri="{FF2B5EF4-FFF2-40B4-BE49-F238E27FC236}">
                <a16:creationId xmlns:a16="http://schemas.microsoft.com/office/drawing/2014/main" id="{7D5CB951-55E1-1A04-20B7-98369B8BC319}"/>
              </a:ext>
            </a:extLst>
          </p:cNvPr>
          <p:cNvSpPr txBox="1"/>
          <p:nvPr/>
        </p:nvSpPr>
        <p:spPr>
          <a:xfrm>
            <a:off x="457200" y="3944675"/>
            <a:ext cx="8229599" cy="830997"/>
          </a:xfrm>
          <a:prstGeom prst="rect">
            <a:avLst/>
          </a:prstGeom>
          <a:noFill/>
        </p:spPr>
        <p:txBody>
          <a:bodyPr wrap="square" rtlCol="0">
            <a:spAutoFit/>
          </a:bodyPr>
          <a:lstStyle/>
          <a:p>
            <a:pPr algn="ctr"/>
            <a:r>
              <a:rPr lang="en-US" sz="2400" dirty="0"/>
              <a:t>What echoes of Genesis 1 do you see here?</a:t>
            </a:r>
          </a:p>
          <a:p>
            <a:pPr algn="ctr"/>
            <a:r>
              <a:rPr lang="en-US" sz="2400" dirty="0"/>
              <a:t>What’s different? </a:t>
            </a:r>
          </a:p>
        </p:txBody>
      </p:sp>
    </p:spTree>
    <p:extLst>
      <p:ext uri="{BB962C8B-B14F-4D97-AF65-F5344CB8AC3E}">
        <p14:creationId xmlns:p14="http://schemas.microsoft.com/office/powerpoint/2010/main" val="3592706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6E54-99A1-22B2-766B-131B20040F76}"/>
              </a:ext>
            </a:extLst>
          </p:cNvPr>
          <p:cNvSpPr>
            <a:spLocks noGrp="1"/>
          </p:cNvSpPr>
          <p:nvPr>
            <p:ph type="title"/>
          </p:nvPr>
        </p:nvSpPr>
        <p:spPr/>
        <p:txBody>
          <a:bodyPr/>
          <a:lstStyle/>
          <a:p>
            <a:r>
              <a:rPr lang="en-US" dirty="0"/>
              <a:t>The Flood Undoes Creation</a:t>
            </a:r>
          </a:p>
        </p:txBody>
      </p:sp>
      <p:sp>
        <p:nvSpPr>
          <p:cNvPr id="3" name="Text Placeholder 2">
            <a:extLst>
              <a:ext uri="{FF2B5EF4-FFF2-40B4-BE49-F238E27FC236}">
                <a16:creationId xmlns:a16="http://schemas.microsoft.com/office/drawing/2014/main" id="{09AB9005-8516-ECE9-FC04-BE08F9679572}"/>
              </a:ext>
            </a:extLst>
          </p:cNvPr>
          <p:cNvSpPr>
            <a:spLocks noGrp="1"/>
          </p:cNvSpPr>
          <p:nvPr>
            <p:ph type="body" idx="1"/>
          </p:nvPr>
        </p:nvSpPr>
        <p:spPr/>
        <p:txBody>
          <a:bodyPr/>
          <a:lstStyle/>
          <a:p>
            <a:pPr algn="ctr"/>
            <a:r>
              <a:rPr lang="en-US" dirty="0"/>
              <a:t>Creation</a:t>
            </a:r>
          </a:p>
        </p:txBody>
      </p:sp>
      <p:sp>
        <p:nvSpPr>
          <p:cNvPr id="4" name="Content Placeholder 3">
            <a:extLst>
              <a:ext uri="{FF2B5EF4-FFF2-40B4-BE49-F238E27FC236}">
                <a16:creationId xmlns:a16="http://schemas.microsoft.com/office/drawing/2014/main" id="{7703464A-F242-87DF-4963-4C60BA4B83DF}"/>
              </a:ext>
            </a:extLst>
          </p:cNvPr>
          <p:cNvSpPr>
            <a:spLocks noGrp="1"/>
          </p:cNvSpPr>
          <p:nvPr>
            <p:ph sz="half" idx="2"/>
          </p:nvPr>
        </p:nvSpPr>
        <p:spPr/>
        <p:txBody>
          <a:bodyPr/>
          <a:lstStyle/>
          <a:p>
            <a:r>
              <a:rPr lang="en-US" dirty="0"/>
              <a:t>Order brought from Chaos</a:t>
            </a:r>
          </a:p>
          <a:p>
            <a:r>
              <a:rPr lang="en-US" dirty="0"/>
              <a:t>Separates waters</a:t>
            </a:r>
          </a:p>
          <a:p>
            <a:pPr lvl="1"/>
            <a:r>
              <a:rPr lang="en-US" dirty="0"/>
              <a:t>Above and below</a:t>
            </a:r>
          </a:p>
          <a:p>
            <a:r>
              <a:rPr lang="en-US" dirty="0"/>
              <a:t>Uncovers the land</a:t>
            </a:r>
          </a:p>
          <a:p>
            <a:r>
              <a:rPr lang="en-US" dirty="0"/>
              <a:t>Creates life</a:t>
            </a:r>
          </a:p>
        </p:txBody>
      </p:sp>
      <p:sp>
        <p:nvSpPr>
          <p:cNvPr id="5" name="Text Placeholder 4">
            <a:extLst>
              <a:ext uri="{FF2B5EF4-FFF2-40B4-BE49-F238E27FC236}">
                <a16:creationId xmlns:a16="http://schemas.microsoft.com/office/drawing/2014/main" id="{70C9DB12-D7FD-C8F6-9660-BAB66F123746}"/>
              </a:ext>
            </a:extLst>
          </p:cNvPr>
          <p:cNvSpPr>
            <a:spLocks noGrp="1"/>
          </p:cNvSpPr>
          <p:nvPr>
            <p:ph type="body" sz="quarter" idx="3"/>
          </p:nvPr>
        </p:nvSpPr>
        <p:spPr/>
        <p:txBody>
          <a:bodyPr/>
          <a:lstStyle/>
          <a:p>
            <a:pPr algn="ctr"/>
            <a:r>
              <a:rPr lang="en-US" dirty="0"/>
              <a:t>Flood</a:t>
            </a:r>
          </a:p>
        </p:txBody>
      </p:sp>
      <p:sp>
        <p:nvSpPr>
          <p:cNvPr id="6" name="Content Placeholder 5">
            <a:extLst>
              <a:ext uri="{FF2B5EF4-FFF2-40B4-BE49-F238E27FC236}">
                <a16:creationId xmlns:a16="http://schemas.microsoft.com/office/drawing/2014/main" id="{B4EA30BE-0017-345E-6541-3C3419A1C530}"/>
              </a:ext>
            </a:extLst>
          </p:cNvPr>
          <p:cNvSpPr>
            <a:spLocks noGrp="1"/>
          </p:cNvSpPr>
          <p:nvPr>
            <p:ph sz="quarter" idx="4"/>
          </p:nvPr>
        </p:nvSpPr>
        <p:spPr/>
        <p:txBody>
          <a:bodyPr/>
          <a:lstStyle/>
          <a:p>
            <a:r>
              <a:rPr lang="en-US" dirty="0"/>
              <a:t>Chaos destroys order</a:t>
            </a:r>
          </a:p>
          <a:p>
            <a:r>
              <a:rPr lang="en-US" dirty="0"/>
              <a:t>Releases waters</a:t>
            </a:r>
          </a:p>
          <a:p>
            <a:pPr lvl="1"/>
            <a:r>
              <a:rPr lang="en-US" dirty="0"/>
              <a:t>Above and Below</a:t>
            </a:r>
          </a:p>
          <a:p>
            <a:r>
              <a:rPr lang="en-US" dirty="0"/>
              <a:t>Covers the land</a:t>
            </a:r>
          </a:p>
          <a:p>
            <a:r>
              <a:rPr lang="en-US" dirty="0"/>
              <a:t>Destroys life</a:t>
            </a:r>
          </a:p>
        </p:txBody>
      </p:sp>
      <p:sp>
        <p:nvSpPr>
          <p:cNvPr id="7" name="TextBox 6">
            <a:extLst>
              <a:ext uri="{FF2B5EF4-FFF2-40B4-BE49-F238E27FC236}">
                <a16:creationId xmlns:a16="http://schemas.microsoft.com/office/drawing/2014/main" id="{D1D59155-5790-636E-AAC4-40E2C6937B47}"/>
              </a:ext>
            </a:extLst>
          </p:cNvPr>
          <p:cNvSpPr txBox="1"/>
          <p:nvPr/>
        </p:nvSpPr>
        <p:spPr>
          <a:xfrm>
            <a:off x="457199" y="4221125"/>
            <a:ext cx="8229601" cy="523220"/>
          </a:xfrm>
          <a:prstGeom prst="rect">
            <a:avLst/>
          </a:prstGeom>
          <a:noFill/>
        </p:spPr>
        <p:txBody>
          <a:bodyPr wrap="square" rtlCol="0">
            <a:spAutoFit/>
          </a:bodyPr>
          <a:lstStyle/>
          <a:p>
            <a:pPr algn="ctr"/>
            <a:r>
              <a:rPr lang="en-US" sz="2800" dirty="0"/>
              <a:t>The flood represents the ultimate cosmic reset.</a:t>
            </a:r>
          </a:p>
        </p:txBody>
      </p:sp>
    </p:spTree>
    <p:extLst>
      <p:ext uri="{BB962C8B-B14F-4D97-AF65-F5344CB8AC3E}">
        <p14:creationId xmlns:p14="http://schemas.microsoft.com/office/powerpoint/2010/main" val="3079259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6E54-99A1-22B2-766B-131B20040F76}"/>
              </a:ext>
            </a:extLst>
          </p:cNvPr>
          <p:cNvSpPr>
            <a:spLocks noGrp="1"/>
          </p:cNvSpPr>
          <p:nvPr>
            <p:ph type="title"/>
          </p:nvPr>
        </p:nvSpPr>
        <p:spPr/>
        <p:txBody>
          <a:bodyPr/>
          <a:lstStyle/>
          <a:p>
            <a:r>
              <a:rPr lang="en-US" dirty="0"/>
              <a:t>Is Noah the Second Adam?</a:t>
            </a:r>
          </a:p>
        </p:txBody>
      </p:sp>
      <p:sp>
        <p:nvSpPr>
          <p:cNvPr id="3" name="Text Placeholder 2">
            <a:extLst>
              <a:ext uri="{FF2B5EF4-FFF2-40B4-BE49-F238E27FC236}">
                <a16:creationId xmlns:a16="http://schemas.microsoft.com/office/drawing/2014/main" id="{09AB9005-8516-ECE9-FC04-BE08F9679572}"/>
              </a:ext>
            </a:extLst>
          </p:cNvPr>
          <p:cNvSpPr>
            <a:spLocks noGrp="1"/>
          </p:cNvSpPr>
          <p:nvPr>
            <p:ph type="body" idx="1"/>
          </p:nvPr>
        </p:nvSpPr>
        <p:spPr/>
        <p:txBody>
          <a:bodyPr/>
          <a:lstStyle/>
          <a:p>
            <a:pPr algn="ctr"/>
            <a:r>
              <a:rPr lang="en-US" dirty="0"/>
              <a:t>Adam</a:t>
            </a:r>
          </a:p>
        </p:txBody>
      </p:sp>
      <p:sp>
        <p:nvSpPr>
          <p:cNvPr id="4" name="Content Placeholder 3">
            <a:extLst>
              <a:ext uri="{FF2B5EF4-FFF2-40B4-BE49-F238E27FC236}">
                <a16:creationId xmlns:a16="http://schemas.microsoft.com/office/drawing/2014/main" id="{7703464A-F242-87DF-4963-4C60BA4B83DF}"/>
              </a:ext>
            </a:extLst>
          </p:cNvPr>
          <p:cNvSpPr>
            <a:spLocks noGrp="1"/>
          </p:cNvSpPr>
          <p:nvPr>
            <p:ph sz="half" idx="2"/>
          </p:nvPr>
        </p:nvSpPr>
        <p:spPr/>
        <p:txBody>
          <a:bodyPr/>
          <a:lstStyle/>
          <a:p>
            <a:r>
              <a:rPr lang="en-US" dirty="0"/>
              <a:t>God Blesses</a:t>
            </a:r>
          </a:p>
          <a:p>
            <a:r>
              <a:rPr lang="en-US" dirty="0"/>
              <a:t>Places in protected Garden</a:t>
            </a:r>
          </a:p>
          <a:p>
            <a:r>
              <a:rPr lang="en-US" dirty="0"/>
              <a:t>Tills Garden</a:t>
            </a:r>
          </a:p>
          <a:p>
            <a:r>
              <a:rPr lang="en-US" dirty="0"/>
              <a:t>Covers nakedness</a:t>
            </a:r>
          </a:p>
          <a:p>
            <a:r>
              <a:rPr lang="en-US" dirty="0"/>
              <a:t>3 sons</a:t>
            </a:r>
          </a:p>
          <a:p>
            <a:r>
              <a:rPr lang="en-US" dirty="0"/>
              <a:t>1 son is cursed</a:t>
            </a:r>
          </a:p>
        </p:txBody>
      </p:sp>
      <p:sp>
        <p:nvSpPr>
          <p:cNvPr id="5" name="Text Placeholder 4">
            <a:extLst>
              <a:ext uri="{FF2B5EF4-FFF2-40B4-BE49-F238E27FC236}">
                <a16:creationId xmlns:a16="http://schemas.microsoft.com/office/drawing/2014/main" id="{70C9DB12-D7FD-C8F6-9660-BAB66F123746}"/>
              </a:ext>
            </a:extLst>
          </p:cNvPr>
          <p:cNvSpPr>
            <a:spLocks noGrp="1"/>
          </p:cNvSpPr>
          <p:nvPr>
            <p:ph type="body" sz="quarter" idx="3"/>
          </p:nvPr>
        </p:nvSpPr>
        <p:spPr/>
        <p:txBody>
          <a:bodyPr/>
          <a:lstStyle/>
          <a:p>
            <a:pPr algn="ctr"/>
            <a:r>
              <a:rPr lang="en-US" dirty="0"/>
              <a:t>Noah</a:t>
            </a:r>
          </a:p>
        </p:txBody>
      </p:sp>
      <p:sp>
        <p:nvSpPr>
          <p:cNvPr id="6" name="Content Placeholder 5">
            <a:extLst>
              <a:ext uri="{FF2B5EF4-FFF2-40B4-BE49-F238E27FC236}">
                <a16:creationId xmlns:a16="http://schemas.microsoft.com/office/drawing/2014/main" id="{B4EA30BE-0017-345E-6541-3C3419A1C530}"/>
              </a:ext>
            </a:extLst>
          </p:cNvPr>
          <p:cNvSpPr>
            <a:spLocks noGrp="1"/>
          </p:cNvSpPr>
          <p:nvPr>
            <p:ph sz="quarter" idx="4"/>
          </p:nvPr>
        </p:nvSpPr>
        <p:spPr/>
        <p:txBody>
          <a:bodyPr/>
          <a:lstStyle/>
          <a:p>
            <a:r>
              <a:rPr lang="en-US" dirty="0"/>
              <a:t>God Blesses</a:t>
            </a:r>
          </a:p>
          <a:p>
            <a:r>
              <a:rPr lang="en-US" dirty="0"/>
              <a:t>Places in protected “ark”</a:t>
            </a:r>
          </a:p>
          <a:p>
            <a:r>
              <a:rPr lang="en-US" dirty="0"/>
              <a:t>Tills vineyard</a:t>
            </a:r>
          </a:p>
          <a:p>
            <a:r>
              <a:rPr lang="en-US" dirty="0"/>
              <a:t>Nakedness covered</a:t>
            </a:r>
          </a:p>
          <a:p>
            <a:r>
              <a:rPr lang="en-US" dirty="0"/>
              <a:t>3 sons</a:t>
            </a:r>
          </a:p>
          <a:p>
            <a:r>
              <a:rPr lang="en-US" dirty="0"/>
              <a:t>Curses 1 son (grandson)</a:t>
            </a:r>
          </a:p>
        </p:txBody>
      </p:sp>
    </p:spTree>
    <p:extLst>
      <p:ext uri="{BB962C8B-B14F-4D97-AF65-F5344CB8AC3E}">
        <p14:creationId xmlns:p14="http://schemas.microsoft.com/office/powerpoint/2010/main" val="36866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fade">
                                      <p:cBhvr>
                                        <p:cTn id="57" dur="500"/>
                                        <p:tgtEl>
                                          <p:spTgt spid="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48532-AEB9-9AAF-3EC9-A7BF8FFF7E7D}"/>
              </a:ext>
            </a:extLst>
          </p:cNvPr>
          <p:cNvSpPr txBox="1"/>
          <p:nvPr/>
        </p:nvSpPr>
        <p:spPr>
          <a:xfrm>
            <a:off x="515679" y="1731662"/>
            <a:ext cx="8112642" cy="523220"/>
          </a:xfrm>
          <a:prstGeom prst="rect">
            <a:avLst/>
          </a:prstGeom>
          <a:noFill/>
        </p:spPr>
        <p:txBody>
          <a:bodyPr wrap="square" rtlCol="0">
            <a:spAutoFit/>
          </a:bodyPr>
          <a:lstStyle/>
          <a:p>
            <a:pPr algn="ctr"/>
            <a:r>
              <a:rPr lang="en-US" sz="2800" dirty="0"/>
              <a:t>“Ark” (</a:t>
            </a:r>
            <a:r>
              <a:rPr lang="en-US" sz="2800" i="1" dirty="0" err="1"/>
              <a:t>Tevah</a:t>
            </a:r>
            <a:r>
              <a:rPr lang="en-US" sz="2800" dirty="0"/>
              <a:t>, </a:t>
            </a:r>
            <a:r>
              <a:rPr lang="he-IL" sz="2800" dirty="0" err="1"/>
              <a:t>תֵּבָה</a:t>
            </a:r>
            <a:r>
              <a:rPr lang="en-US" sz="2800" dirty="0"/>
              <a:t>) is an unusual word in Hebrew.</a:t>
            </a:r>
          </a:p>
        </p:txBody>
      </p:sp>
      <p:sp>
        <p:nvSpPr>
          <p:cNvPr id="3" name="TextBox 2">
            <a:extLst>
              <a:ext uri="{FF2B5EF4-FFF2-40B4-BE49-F238E27FC236}">
                <a16:creationId xmlns:a16="http://schemas.microsoft.com/office/drawing/2014/main" id="{4A620F68-1F81-B03B-BB4A-0521F2D00B91}"/>
              </a:ext>
            </a:extLst>
          </p:cNvPr>
          <p:cNvSpPr txBox="1"/>
          <p:nvPr/>
        </p:nvSpPr>
        <p:spPr>
          <a:xfrm>
            <a:off x="515679" y="2687541"/>
            <a:ext cx="8112642" cy="523220"/>
          </a:xfrm>
          <a:prstGeom prst="rect">
            <a:avLst/>
          </a:prstGeom>
          <a:noFill/>
        </p:spPr>
        <p:txBody>
          <a:bodyPr wrap="square" rtlCol="0">
            <a:spAutoFit/>
          </a:bodyPr>
          <a:lstStyle/>
          <a:p>
            <a:pPr algn="ctr"/>
            <a:r>
              <a:rPr lang="en-US" sz="2800" dirty="0"/>
              <a:t>Only used in two stories in the Hebrew Bible.</a:t>
            </a:r>
          </a:p>
        </p:txBody>
      </p:sp>
      <p:sp>
        <p:nvSpPr>
          <p:cNvPr id="4" name="TextBox 3">
            <a:extLst>
              <a:ext uri="{FF2B5EF4-FFF2-40B4-BE49-F238E27FC236}">
                <a16:creationId xmlns:a16="http://schemas.microsoft.com/office/drawing/2014/main" id="{A6695951-688A-90F4-351E-C65A206E99D2}"/>
              </a:ext>
            </a:extLst>
          </p:cNvPr>
          <p:cNvSpPr txBox="1"/>
          <p:nvPr/>
        </p:nvSpPr>
        <p:spPr>
          <a:xfrm>
            <a:off x="515679" y="3643420"/>
            <a:ext cx="8112642" cy="954107"/>
          </a:xfrm>
          <a:prstGeom prst="rect">
            <a:avLst/>
          </a:prstGeom>
          <a:noFill/>
        </p:spPr>
        <p:txBody>
          <a:bodyPr wrap="square" rtlCol="0">
            <a:spAutoFit/>
          </a:bodyPr>
          <a:lstStyle/>
          <a:p>
            <a:pPr algn="ctr"/>
            <a:r>
              <a:rPr lang="en-US" sz="2800" dirty="0"/>
              <a:t>The “ark” in flood story</a:t>
            </a:r>
          </a:p>
          <a:p>
            <a:pPr algn="ctr"/>
            <a:r>
              <a:rPr lang="en-US" sz="2800" dirty="0"/>
              <a:t>and Moses placed in a “basket.”</a:t>
            </a:r>
          </a:p>
        </p:txBody>
      </p:sp>
      <p:sp>
        <p:nvSpPr>
          <p:cNvPr id="5" name="Title 4">
            <a:extLst>
              <a:ext uri="{FF2B5EF4-FFF2-40B4-BE49-F238E27FC236}">
                <a16:creationId xmlns:a16="http://schemas.microsoft.com/office/drawing/2014/main" id="{29DF7357-E9E0-F689-3794-0334EA6B40FD}"/>
              </a:ext>
            </a:extLst>
          </p:cNvPr>
          <p:cNvSpPr>
            <a:spLocks noGrp="1"/>
          </p:cNvSpPr>
          <p:nvPr>
            <p:ph type="title"/>
          </p:nvPr>
        </p:nvSpPr>
        <p:spPr/>
        <p:txBody>
          <a:bodyPr/>
          <a:lstStyle/>
          <a:p>
            <a:r>
              <a:rPr lang="en-US" dirty="0"/>
              <a:t>Side Note...</a:t>
            </a:r>
          </a:p>
        </p:txBody>
      </p:sp>
    </p:spTree>
    <p:extLst>
      <p:ext uri="{BB962C8B-B14F-4D97-AF65-F5344CB8AC3E}">
        <p14:creationId xmlns:p14="http://schemas.microsoft.com/office/powerpoint/2010/main" val="411762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0B259-98B5-A763-E22B-269319C11A84}"/>
              </a:ext>
            </a:extLst>
          </p:cNvPr>
          <p:cNvPicPr>
            <a:picLocks noChangeAspect="1"/>
          </p:cNvPicPr>
          <p:nvPr/>
        </p:nvPicPr>
        <p:blipFill>
          <a:blip r:embed="rId2"/>
          <a:stretch>
            <a:fillRect/>
          </a:stretch>
        </p:blipFill>
        <p:spPr>
          <a:xfrm>
            <a:off x="1119986" y="0"/>
            <a:ext cx="6904027" cy="5143500"/>
          </a:xfrm>
          <a:prstGeom prst="rect">
            <a:avLst/>
          </a:prstGeom>
        </p:spPr>
      </p:pic>
      <p:sp>
        <p:nvSpPr>
          <p:cNvPr id="3" name="TextBox 2">
            <a:extLst>
              <a:ext uri="{FF2B5EF4-FFF2-40B4-BE49-F238E27FC236}">
                <a16:creationId xmlns:a16="http://schemas.microsoft.com/office/drawing/2014/main" id="{E5A136EA-EF48-C4BA-31C3-9B2DF72AAA7C}"/>
              </a:ext>
            </a:extLst>
          </p:cNvPr>
          <p:cNvSpPr txBox="1"/>
          <p:nvPr/>
        </p:nvSpPr>
        <p:spPr>
          <a:xfrm>
            <a:off x="1119986" y="1477926"/>
            <a:ext cx="6904026" cy="707886"/>
          </a:xfrm>
          <a:prstGeom prst="rect">
            <a:avLst/>
          </a:prstGeom>
          <a:noFill/>
        </p:spPr>
        <p:txBody>
          <a:bodyPr wrap="square" rtlCol="0">
            <a:spAutoFit/>
          </a:bodyPr>
          <a:lstStyle/>
          <a:p>
            <a:pPr algn="ctr"/>
            <a:r>
              <a:rPr lang="en-US" sz="4000" dirty="0">
                <a:effectLst>
                  <a:outerShdw blurRad="50800" dist="38100" dir="2700000" algn="tl" rotWithShape="0">
                    <a:prstClr val="black">
                      <a:alpha val="40000"/>
                    </a:prstClr>
                  </a:outerShdw>
                </a:effectLst>
              </a:rPr>
              <a:t>Putting it all Together</a:t>
            </a:r>
          </a:p>
        </p:txBody>
      </p:sp>
    </p:spTree>
    <p:extLst>
      <p:ext uri="{BB962C8B-B14F-4D97-AF65-F5344CB8AC3E}">
        <p14:creationId xmlns:p14="http://schemas.microsoft.com/office/powerpoint/2010/main" val="41367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79B218-FA11-6EF3-D905-9D3E29ADE3F2}"/>
              </a:ext>
            </a:extLst>
          </p:cNvPr>
          <p:cNvGrpSpPr/>
          <p:nvPr/>
        </p:nvGrpSpPr>
        <p:grpSpPr>
          <a:xfrm>
            <a:off x="361506" y="244546"/>
            <a:ext cx="2349515" cy="1581435"/>
            <a:chOff x="361506" y="510363"/>
            <a:chExt cx="2349515" cy="1581435"/>
          </a:xfrm>
        </p:grpSpPr>
        <p:pic>
          <p:nvPicPr>
            <p:cNvPr id="2" name="Picture 1">
              <a:extLst>
                <a:ext uri="{FF2B5EF4-FFF2-40B4-BE49-F238E27FC236}">
                  <a16:creationId xmlns:a16="http://schemas.microsoft.com/office/drawing/2014/main" id="{36A7086C-C57B-2AE2-BF26-EE6A19EDBD3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61506" y="510363"/>
              <a:ext cx="2349515" cy="1233378"/>
            </a:xfrm>
            <a:prstGeom prst="rect">
              <a:avLst/>
            </a:prstGeom>
          </p:spPr>
        </p:pic>
        <p:sp>
          <p:nvSpPr>
            <p:cNvPr id="3" name="TextBox 2">
              <a:extLst>
                <a:ext uri="{FF2B5EF4-FFF2-40B4-BE49-F238E27FC236}">
                  <a16:creationId xmlns:a16="http://schemas.microsoft.com/office/drawing/2014/main" id="{1888BBBD-E5F8-7C52-DC1B-57DDAF4AC017}"/>
                </a:ext>
              </a:extLst>
            </p:cNvPr>
            <p:cNvSpPr txBox="1"/>
            <p:nvPr/>
          </p:nvSpPr>
          <p:spPr>
            <a:xfrm>
              <a:off x="361506" y="1722466"/>
              <a:ext cx="2349515" cy="369332"/>
            </a:xfrm>
            <a:prstGeom prst="rect">
              <a:avLst/>
            </a:prstGeom>
            <a:noFill/>
          </p:spPr>
          <p:txBody>
            <a:bodyPr wrap="square" rtlCol="0">
              <a:spAutoFit/>
            </a:bodyPr>
            <a:lstStyle/>
            <a:p>
              <a:pPr algn="ctr"/>
              <a:r>
                <a:rPr lang="en-US" dirty="0"/>
                <a:t>Children Stories</a:t>
              </a:r>
            </a:p>
          </p:txBody>
        </p:sp>
      </p:grpSp>
      <p:grpSp>
        <p:nvGrpSpPr>
          <p:cNvPr id="11" name="Group 10">
            <a:extLst>
              <a:ext uri="{FF2B5EF4-FFF2-40B4-BE49-F238E27FC236}">
                <a16:creationId xmlns:a16="http://schemas.microsoft.com/office/drawing/2014/main" id="{41059F54-B2B3-A7FD-401D-642F4FA72D13}"/>
              </a:ext>
            </a:extLst>
          </p:cNvPr>
          <p:cNvGrpSpPr/>
          <p:nvPr/>
        </p:nvGrpSpPr>
        <p:grpSpPr>
          <a:xfrm>
            <a:off x="3665764" y="1134081"/>
            <a:ext cx="1812471" cy="1852567"/>
            <a:chOff x="4271628" y="829340"/>
            <a:chExt cx="1812471" cy="1852567"/>
          </a:xfrm>
        </p:grpSpPr>
        <p:pic>
          <p:nvPicPr>
            <p:cNvPr id="9" name="Graphic 8" descr="Confused person">
              <a:extLst>
                <a:ext uri="{FF2B5EF4-FFF2-40B4-BE49-F238E27FC236}">
                  <a16:creationId xmlns:a16="http://schemas.microsoft.com/office/drawing/2014/main" id="{765C5A9E-A516-DEB7-79D5-3BF4C06C9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2384" y="829340"/>
              <a:ext cx="1570959" cy="1570959"/>
            </a:xfrm>
            <a:prstGeom prst="rect">
              <a:avLst/>
            </a:prstGeom>
          </p:spPr>
        </p:pic>
        <p:sp>
          <p:nvSpPr>
            <p:cNvPr id="10" name="TextBox 9">
              <a:extLst>
                <a:ext uri="{FF2B5EF4-FFF2-40B4-BE49-F238E27FC236}">
                  <a16:creationId xmlns:a16="http://schemas.microsoft.com/office/drawing/2014/main" id="{88B396C4-ECEF-98AE-E2ED-F71D85A85B01}"/>
                </a:ext>
              </a:extLst>
            </p:cNvPr>
            <p:cNvSpPr txBox="1"/>
            <p:nvPr/>
          </p:nvSpPr>
          <p:spPr>
            <a:xfrm>
              <a:off x="4271628" y="2312575"/>
              <a:ext cx="1812471" cy="369332"/>
            </a:xfrm>
            <a:prstGeom prst="rect">
              <a:avLst/>
            </a:prstGeom>
            <a:noFill/>
          </p:spPr>
          <p:txBody>
            <a:bodyPr wrap="square" rtlCol="0">
              <a:spAutoFit/>
            </a:bodyPr>
            <a:lstStyle/>
            <a:p>
              <a:pPr algn="ctr"/>
              <a:r>
                <a:rPr lang="en-US" dirty="0"/>
                <a:t>Asking Questions</a:t>
              </a:r>
            </a:p>
          </p:txBody>
        </p:sp>
      </p:grpSp>
      <p:grpSp>
        <p:nvGrpSpPr>
          <p:cNvPr id="14" name="Group 13">
            <a:extLst>
              <a:ext uri="{FF2B5EF4-FFF2-40B4-BE49-F238E27FC236}">
                <a16:creationId xmlns:a16="http://schemas.microsoft.com/office/drawing/2014/main" id="{14F14110-4BC5-ABC3-9649-C4D2C4C61D73}"/>
              </a:ext>
            </a:extLst>
          </p:cNvPr>
          <p:cNvGrpSpPr/>
          <p:nvPr/>
        </p:nvGrpSpPr>
        <p:grpSpPr>
          <a:xfrm>
            <a:off x="7017498" y="244546"/>
            <a:ext cx="1531088" cy="1906281"/>
            <a:chOff x="6655981" y="701749"/>
            <a:chExt cx="1531088" cy="1906281"/>
          </a:xfrm>
        </p:grpSpPr>
        <p:pic>
          <p:nvPicPr>
            <p:cNvPr id="12" name="Picture 11">
              <a:extLst>
                <a:ext uri="{FF2B5EF4-FFF2-40B4-BE49-F238E27FC236}">
                  <a16:creationId xmlns:a16="http://schemas.microsoft.com/office/drawing/2014/main" id="{6278014F-A3F3-F8A0-26C4-B983780B7D1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783572" y="701749"/>
              <a:ext cx="1275907" cy="1291849"/>
            </a:xfrm>
            <a:prstGeom prst="rect">
              <a:avLst/>
            </a:prstGeom>
          </p:spPr>
        </p:pic>
        <p:sp>
          <p:nvSpPr>
            <p:cNvPr id="13" name="TextBox 12">
              <a:extLst>
                <a:ext uri="{FF2B5EF4-FFF2-40B4-BE49-F238E27FC236}">
                  <a16:creationId xmlns:a16="http://schemas.microsoft.com/office/drawing/2014/main" id="{D6509F53-314A-282F-E665-51FD4A0F7C97}"/>
                </a:ext>
              </a:extLst>
            </p:cNvPr>
            <p:cNvSpPr txBox="1"/>
            <p:nvPr/>
          </p:nvSpPr>
          <p:spPr>
            <a:xfrm>
              <a:off x="6655981" y="1961699"/>
              <a:ext cx="1531088" cy="646331"/>
            </a:xfrm>
            <a:prstGeom prst="rect">
              <a:avLst/>
            </a:prstGeom>
            <a:noFill/>
          </p:spPr>
          <p:txBody>
            <a:bodyPr wrap="square" rtlCol="0">
              <a:spAutoFit/>
            </a:bodyPr>
            <a:lstStyle/>
            <a:p>
              <a:pPr algn="ctr"/>
              <a:r>
                <a:rPr lang="en-US" dirty="0"/>
                <a:t>Ancient Flood Stories</a:t>
              </a:r>
            </a:p>
          </p:txBody>
        </p:sp>
      </p:grpSp>
      <p:grpSp>
        <p:nvGrpSpPr>
          <p:cNvPr id="17" name="Group 16">
            <a:extLst>
              <a:ext uri="{FF2B5EF4-FFF2-40B4-BE49-F238E27FC236}">
                <a16:creationId xmlns:a16="http://schemas.microsoft.com/office/drawing/2014/main" id="{6BA04919-D914-292C-56F0-788EDF660EF1}"/>
              </a:ext>
            </a:extLst>
          </p:cNvPr>
          <p:cNvGrpSpPr/>
          <p:nvPr/>
        </p:nvGrpSpPr>
        <p:grpSpPr>
          <a:xfrm>
            <a:off x="632496" y="2150827"/>
            <a:ext cx="1807534" cy="2122379"/>
            <a:chOff x="659219" y="2468079"/>
            <a:chExt cx="1807534" cy="2122379"/>
          </a:xfrm>
        </p:grpSpPr>
        <p:pic>
          <p:nvPicPr>
            <p:cNvPr id="15" name="Picture 14">
              <a:extLst>
                <a:ext uri="{FF2B5EF4-FFF2-40B4-BE49-F238E27FC236}">
                  <a16:creationId xmlns:a16="http://schemas.microsoft.com/office/drawing/2014/main" id="{E93537D5-149C-0D5E-ECC8-7F2BA28B49CC}"/>
                </a:ext>
              </a:extLst>
            </p:cNvPr>
            <p:cNvPicPr>
              <a:picLocks noChangeAspect="1"/>
            </p:cNvPicPr>
            <p:nvPr/>
          </p:nvPicPr>
          <p:blipFill>
            <a:blip r:embed="rId6"/>
            <a:stretch>
              <a:fillRect/>
            </a:stretch>
          </p:blipFill>
          <p:spPr>
            <a:xfrm>
              <a:off x="1005772" y="2468079"/>
              <a:ext cx="1114429" cy="1671643"/>
            </a:xfrm>
            <a:prstGeom prst="rect">
              <a:avLst/>
            </a:prstGeom>
          </p:spPr>
        </p:pic>
        <p:sp>
          <p:nvSpPr>
            <p:cNvPr id="16" name="TextBox 15">
              <a:extLst>
                <a:ext uri="{FF2B5EF4-FFF2-40B4-BE49-F238E27FC236}">
                  <a16:creationId xmlns:a16="http://schemas.microsoft.com/office/drawing/2014/main" id="{E12F4AC4-0DD7-51DF-A382-B0C8E66FC9A1}"/>
                </a:ext>
              </a:extLst>
            </p:cNvPr>
            <p:cNvSpPr txBox="1"/>
            <p:nvPr/>
          </p:nvSpPr>
          <p:spPr>
            <a:xfrm>
              <a:off x="659219" y="4221126"/>
              <a:ext cx="1807534" cy="369332"/>
            </a:xfrm>
            <a:prstGeom prst="rect">
              <a:avLst/>
            </a:prstGeom>
            <a:noFill/>
          </p:spPr>
          <p:txBody>
            <a:bodyPr wrap="square" rtlCol="0">
              <a:spAutoFit/>
            </a:bodyPr>
            <a:lstStyle/>
            <a:p>
              <a:pPr algn="ctr"/>
              <a:r>
                <a:rPr lang="en-US" dirty="0"/>
                <a:t>The Flood in Film</a:t>
              </a:r>
            </a:p>
          </p:txBody>
        </p:sp>
      </p:grpSp>
      <p:grpSp>
        <p:nvGrpSpPr>
          <p:cNvPr id="20" name="Group 19">
            <a:extLst>
              <a:ext uri="{FF2B5EF4-FFF2-40B4-BE49-F238E27FC236}">
                <a16:creationId xmlns:a16="http://schemas.microsoft.com/office/drawing/2014/main" id="{DA7CBD58-BE0C-3203-4108-895B8BE4BAC6}"/>
              </a:ext>
            </a:extLst>
          </p:cNvPr>
          <p:cNvGrpSpPr/>
          <p:nvPr/>
        </p:nvGrpSpPr>
        <p:grpSpPr>
          <a:xfrm>
            <a:off x="6560740" y="2416862"/>
            <a:ext cx="2380805" cy="1483943"/>
            <a:chOff x="6592639" y="2416862"/>
            <a:chExt cx="2380805" cy="1483943"/>
          </a:xfrm>
        </p:grpSpPr>
        <p:pic>
          <p:nvPicPr>
            <p:cNvPr id="18" name="Picture 17">
              <a:extLst>
                <a:ext uri="{FF2B5EF4-FFF2-40B4-BE49-F238E27FC236}">
                  <a16:creationId xmlns:a16="http://schemas.microsoft.com/office/drawing/2014/main" id="{F2DF2C13-4577-B765-CDA6-30ADB8FCA52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720683" y="2416862"/>
              <a:ext cx="2124716" cy="1139572"/>
            </a:xfrm>
            <a:prstGeom prst="rect">
              <a:avLst/>
            </a:prstGeom>
          </p:spPr>
        </p:pic>
        <p:sp>
          <p:nvSpPr>
            <p:cNvPr id="19" name="TextBox 18">
              <a:extLst>
                <a:ext uri="{FF2B5EF4-FFF2-40B4-BE49-F238E27FC236}">
                  <a16:creationId xmlns:a16="http://schemas.microsoft.com/office/drawing/2014/main" id="{6257F7A1-F5AB-AB23-4308-D498D2BF3690}"/>
                </a:ext>
              </a:extLst>
            </p:cNvPr>
            <p:cNvSpPr txBox="1"/>
            <p:nvPr/>
          </p:nvSpPr>
          <p:spPr>
            <a:xfrm>
              <a:off x="6592639" y="3531473"/>
              <a:ext cx="2380805" cy="369332"/>
            </a:xfrm>
            <a:prstGeom prst="rect">
              <a:avLst/>
            </a:prstGeom>
            <a:noFill/>
          </p:spPr>
          <p:txBody>
            <a:bodyPr wrap="square" rtlCol="0">
              <a:spAutoFit/>
            </a:bodyPr>
            <a:lstStyle/>
            <a:p>
              <a:pPr algn="ctr"/>
              <a:r>
                <a:rPr lang="en-US" dirty="0"/>
                <a:t>Creation and the Flood</a:t>
              </a:r>
            </a:p>
          </p:txBody>
        </p:sp>
      </p:grpSp>
      <p:sp>
        <p:nvSpPr>
          <p:cNvPr id="21" name="TextBox 20">
            <a:extLst>
              <a:ext uri="{FF2B5EF4-FFF2-40B4-BE49-F238E27FC236}">
                <a16:creationId xmlns:a16="http://schemas.microsoft.com/office/drawing/2014/main" id="{5F50AFF2-08A1-6CE7-C21E-E31F907F66E8}"/>
              </a:ext>
            </a:extLst>
          </p:cNvPr>
          <p:cNvSpPr txBox="1"/>
          <p:nvPr/>
        </p:nvSpPr>
        <p:spPr>
          <a:xfrm>
            <a:off x="361506" y="4433773"/>
            <a:ext cx="8451994" cy="461665"/>
          </a:xfrm>
          <a:prstGeom prst="rect">
            <a:avLst/>
          </a:prstGeom>
          <a:noFill/>
        </p:spPr>
        <p:txBody>
          <a:bodyPr wrap="square" rtlCol="0">
            <a:spAutoFit/>
          </a:bodyPr>
          <a:lstStyle/>
          <a:p>
            <a:pPr algn="ctr"/>
            <a:r>
              <a:rPr lang="en-US" sz="2400" dirty="0"/>
              <a:t>What did you see in the flood story that was new to you?</a:t>
            </a:r>
          </a:p>
        </p:txBody>
      </p:sp>
    </p:spTree>
    <p:extLst>
      <p:ext uri="{BB962C8B-B14F-4D97-AF65-F5344CB8AC3E}">
        <p14:creationId xmlns:p14="http://schemas.microsoft.com/office/powerpoint/2010/main" val="9297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F79B218-FA11-6EF3-D905-9D3E29ADE3F2}"/>
              </a:ext>
            </a:extLst>
          </p:cNvPr>
          <p:cNvGrpSpPr/>
          <p:nvPr/>
        </p:nvGrpSpPr>
        <p:grpSpPr>
          <a:xfrm>
            <a:off x="361506" y="244546"/>
            <a:ext cx="2349515" cy="1581435"/>
            <a:chOff x="361506" y="510363"/>
            <a:chExt cx="2349515" cy="1581435"/>
          </a:xfrm>
        </p:grpSpPr>
        <p:pic>
          <p:nvPicPr>
            <p:cNvPr id="2" name="Picture 1">
              <a:extLst>
                <a:ext uri="{FF2B5EF4-FFF2-40B4-BE49-F238E27FC236}">
                  <a16:creationId xmlns:a16="http://schemas.microsoft.com/office/drawing/2014/main" id="{36A7086C-C57B-2AE2-BF26-EE6A19EDBD3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61506" y="510363"/>
              <a:ext cx="2349515" cy="1233378"/>
            </a:xfrm>
            <a:prstGeom prst="rect">
              <a:avLst/>
            </a:prstGeom>
          </p:spPr>
        </p:pic>
        <p:sp>
          <p:nvSpPr>
            <p:cNvPr id="3" name="TextBox 2">
              <a:extLst>
                <a:ext uri="{FF2B5EF4-FFF2-40B4-BE49-F238E27FC236}">
                  <a16:creationId xmlns:a16="http://schemas.microsoft.com/office/drawing/2014/main" id="{1888BBBD-E5F8-7C52-DC1B-57DDAF4AC017}"/>
                </a:ext>
              </a:extLst>
            </p:cNvPr>
            <p:cNvSpPr txBox="1"/>
            <p:nvPr/>
          </p:nvSpPr>
          <p:spPr>
            <a:xfrm>
              <a:off x="361506" y="1722466"/>
              <a:ext cx="2349515" cy="369332"/>
            </a:xfrm>
            <a:prstGeom prst="rect">
              <a:avLst/>
            </a:prstGeom>
            <a:noFill/>
          </p:spPr>
          <p:txBody>
            <a:bodyPr wrap="square" rtlCol="0">
              <a:spAutoFit/>
            </a:bodyPr>
            <a:lstStyle/>
            <a:p>
              <a:pPr algn="ctr"/>
              <a:r>
                <a:rPr lang="en-US" dirty="0"/>
                <a:t>Children Stories</a:t>
              </a:r>
            </a:p>
          </p:txBody>
        </p:sp>
      </p:grpSp>
      <p:grpSp>
        <p:nvGrpSpPr>
          <p:cNvPr id="11" name="Group 10">
            <a:extLst>
              <a:ext uri="{FF2B5EF4-FFF2-40B4-BE49-F238E27FC236}">
                <a16:creationId xmlns:a16="http://schemas.microsoft.com/office/drawing/2014/main" id="{41059F54-B2B3-A7FD-401D-642F4FA72D13}"/>
              </a:ext>
            </a:extLst>
          </p:cNvPr>
          <p:cNvGrpSpPr/>
          <p:nvPr/>
        </p:nvGrpSpPr>
        <p:grpSpPr>
          <a:xfrm>
            <a:off x="3665764" y="1134081"/>
            <a:ext cx="1812471" cy="1852567"/>
            <a:chOff x="4271628" y="829340"/>
            <a:chExt cx="1812471" cy="1852567"/>
          </a:xfrm>
        </p:grpSpPr>
        <p:pic>
          <p:nvPicPr>
            <p:cNvPr id="9" name="Graphic 8" descr="Confused person">
              <a:extLst>
                <a:ext uri="{FF2B5EF4-FFF2-40B4-BE49-F238E27FC236}">
                  <a16:creationId xmlns:a16="http://schemas.microsoft.com/office/drawing/2014/main" id="{765C5A9E-A516-DEB7-79D5-3BF4C06C9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2384" y="829340"/>
              <a:ext cx="1570959" cy="1570959"/>
            </a:xfrm>
            <a:prstGeom prst="rect">
              <a:avLst/>
            </a:prstGeom>
          </p:spPr>
        </p:pic>
        <p:sp>
          <p:nvSpPr>
            <p:cNvPr id="10" name="TextBox 9">
              <a:extLst>
                <a:ext uri="{FF2B5EF4-FFF2-40B4-BE49-F238E27FC236}">
                  <a16:creationId xmlns:a16="http://schemas.microsoft.com/office/drawing/2014/main" id="{88B396C4-ECEF-98AE-E2ED-F71D85A85B01}"/>
                </a:ext>
              </a:extLst>
            </p:cNvPr>
            <p:cNvSpPr txBox="1"/>
            <p:nvPr/>
          </p:nvSpPr>
          <p:spPr>
            <a:xfrm>
              <a:off x="4271628" y="2312575"/>
              <a:ext cx="1812471" cy="369332"/>
            </a:xfrm>
            <a:prstGeom prst="rect">
              <a:avLst/>
            </a:prstGeom>
            <a:noFill/>
          </p:spPr>
          <p:txBody>
            <a:bodyPr wrap="square" rtlCol="0">
              <a:spAutoFit/>
            </a:bodyPr>
            <a:lstStyle/>
            <a:p>
              <a:pPr algn="ctr"/>
              <a:r>
                <a:rPr lang="en-US" dirty="0"/>
                <a:t>Asking Questions</a:t>
              </a:r>
            </a:p>
          </p:txBody>
        </p:sp>
      </p:grpSp>
      <p:grpSp>
        <p:nvGrpSpPr>
          <p:cNvPr id="14" name="Group 13">
            <a:extLst>
              <a:ext uri="{FF2B5EF4-FFF2-40B4-BE49-F238E27FC236}">
                <a16:creationId xmlns:a16="http://schemas.microsoft.com/office/drawing/2014/main" id="{14F14110-4BC5-ABC3-9649-C4D2C4C61D73}"/>
              </a:ext>
            </a:extLst>
          </p:cNvPr>
          <p:cNvGrpSpPr/>
          <p:nvPr/>
        </p:nvGrpSpPr>
        <p:grpSpPr>
          <a:xfrm>
            <a:off x="7017498" y="244546"/>
            <a:ext cx="1531088" cy="1906281"/>
            <a:chOff x="6655981" y="701749"/>
            <a:chExt cx="1531088" cy="1906281"/>
          </a:xfrm>
        </p:grpSpPr>
        <p:pic>
          <p:nvPicPr>
            <p:cNvPr id="12" name="Picture 11">
              <a:extLst>
                <a:ext uri="{FF2B5EF4-FFF2-40B4-BE49-F238E27FC236}">
                  <a16:creationId xmlns:a16="http://schemas.microsoft.com/office/drawing/2014/main" id="{6278014F-A3F3-F8A0-26C4-B983780B7D1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783572" y="701749"/>
              <a:ext cx="1275907" cy="1291849"/>
            </a:xfrm>
            <a:prstGeom prst="rect">
              <a:avLst/>
            </a:prstGeom>
          </p:spPr>
        </p:pic>
        <p:sp>
          <p:nvSpPr>
            <p:cNvPr id="13" name="TextBox 12">
              <a:extLst>
                <a:ext uri="{FF2B5EF4-FFF2-40B4-BE49-F238E27FC236}">
                  <a16:creationId xmlns:a16="http://schemas.microsoft.com/office/drawing/2014/main" id="{D6509F53-314A-282F-E665-51FD4A0F7C97}"/>
                </a:ext>
              </a:extLst>
            </p:cNvPr>
            <p:cNvSpPr txBox="1"/>
            <p:nvPr/>
          </p:nvSpPr>
          <p:spPr>
            <a:xfrm>
              <a:off x="6655981" y="1961699"/>
              <a:ext cx="1531088" cy="646331"/>
            </a:xfrm>
            <a:prstGeom prst="rect">
              <a:avLst/>
            </a:prstGeom>
            <a:noFill/>
          </p:spPr>
          <p:txBody>
            <a:bodyPr wrap="square" rtlCol="0">
              <a:spAutoFit/>
            </a:bodyPr>
            <a:lstStyle/>
            <a:p>
              <a:pPr algn="ctr"/>
              <a:r>
                <a:rPr lang="en-US" dirty="0"/>
                <a:t>Ancient Flood Stories</a:t>
              </a:r>
            </a:p>
          </p:txBody>
        </p:sp>
      </p:grpSp>
      <p:grpSp>
        <p:nvGrpSpPr>
          <p:cNvPr id="17" name="Group 16">
            <a:extLst>
              <a:ext uri="{FF2B5EF4-FFF2-40B4-BE49-F238E27FC236}">
                <a16:creationId xmlns:a16="http://schemas.microsoft.com/office/drawing/2014/main" id="{6BA04919-D914-292C-56F0-788EDF660EF1}"/>
              </a:ext>
            </a:extLst>
          </p:cNvPr>
          <p:cNvGrpSpPr/>
          <p:nvPr/>
        </p:nvGrpSpPr>
        <p:grpSpPr>
          <a:xfrm>
            <a:off x="632496" y="2150827"/>
            <a:ext cx="1807534" cy="2122379"/>
            <a:chOff x="659219" y="2468079"/>
            <a:chExt cx="1807534" cy="2122379"/>
          </a:xfrm>
        </p:grpSpPr>
        <p:pic>
          <p:nvPicPr>
            <p:cNvPr id="15" name="Picture 14">
              <a:extLst>
                <a:ext uri="{FF2B5EF4-FFF2-40B4-BE49-F238E27FC236}">
                  <a16:creationId xmlns:a16="http://schemas.microsoft.com/office/drawing/2014/main" id="{E93537D5-149C-0D5E-ECC8-7F2BA28B49CC}"/>
                </a:ext>
              </a:extLst>
            </p:cNvPr>
            <p:cNvPicPr>
              <a:picLocks noChangeAspect="1"/>
            </p:cNvPicPr>
            <p:nvPr/>
          </p:nvPicPr>
          <p:blipFill>
            <a:blip r:embed="rId6"/>
            <a:stretch>
              <a:fillRect/>
            </a:stretch>
          </p:blipFill>
          <p:spPr>
            <a:xfrm>
              <a:off x="1005772" y="2468079"/>
              <a:ext cx="1114429" cy="1671643"/>
            </a:xfrm>
            <a:prstGeom prst="rect">
              <a:avLst/>
            </a:prstGeom>
          </p:spPr>
        </p:pic>
        <p:sp>
          <p:nvSpPr>
            <p:cNvPr id="16" name="TextBox 15">
              <a:extLst>
                <a:ext uri="{FF2B5EF4-FFF2-40B4-BE49-F238E27FC236}">
                  <a16:creationId xmlns:a16="http://schemas.microsoft.com/office/drawing/2014/main" id="{E12F4AC4-0DD7-51DF-A382-B0C8E66FC9A1}"/>
                </a:ext>
              </a:extLst>
            </p:cNvPr>
            <p:cNvSpPr txBox="1"/>
            <p:nvPr/>
          </p:nvSpPr>
          <p:spPr>
            <a:xfrm>
              <a:off x="659219" y="4221126"/>
              <a:ext cx="1807534" cy="369332"/>
            </a:xfrm>
            <a:prstGeom prst="rect">
              <a:avLst/>
            </a:prstGeom>
            <a:noFill/>
          </p:spPr>
          <p:txBody>
            <a:bodyPr wrap="square" rtlCol="0">
              <a:spAutoFit/>
            </a:bodyPr>
            <a:lstStyle/>
            <a:p>
              <a:pPr algn="ctr"/>
              <a:r>
                <a:rPr lang="en-US" dirty="0"/>
                <a:t>The Flood in Film</a:t>
              </a:r>
            </a:p>
          </p:txBody>
        </p:sp>
      </p:grpSp>
      <p:grpSp>
        <p:nvGrpSpPr>
          <p:cNvPr id="20" name="Group 19">
            <a:extLst>
              <a:ext uri="{FF2B5EF4-FFF2-40B4-BE49-F238E27FC236}">
                <a16:creationId xmlns:a16="http://schemas.microsoft.com/office/drawing/2014/main" id="{DA7CBD58-BE0C-3203-4108-895B8BE4BAC6}"/>
              </a:ext>
            </a:extLst>
          </p:cNvPr>
          <p:cNvGrpSpPr/>
          <p:nvPr/>
        </p:nvGrpSpPr>
        <p:grpSpPr>
          <a:xfrm>
            <a:off x="6560740" y="2416862"/>
            <a:ext cx="2380805" cy="1483943"/>
            <a:chOff x="6592639" y="2416862"/>
            <a:chExt cx="2380805" cy="1483943"/>
          </a:xfrm>
        </p:grpSpPr>
        <p:pic>
          <p:nvPicPr>
            <p:cNvPr id="18" name="Picture 17">
              <a:extLst>
                <a:ext uri="{FF2B5EF4-FFF2-40B4-BE49-F238E27FC236}">
                  <a16:creationId xmlns:a16="http://schemas.microsoft.com/office/drawing/2014/main" id="{F2DF2C13-4577-B765-CDA6-30ADB8FCA52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720683" y="2416862"/>
              <a:ext cx="2124716" cy="1139572"/>
            </a:xfrm>
            <a:prstGeom prst="rect">
              <a:avLst/>
            </a:prstGeom>
          </p:spPr>
        </p:pic>
        <p:sp>
          <p:nvSpPr>
            <p:cNvPr id="19" name="TextBox 18">
              <a:extLst>
                <a:ext uri="{FF2B5EF4-FFF2-40B4-BE49-F238E27FC236}">
                  <a16:creationId xmlns:a16="http://schemas.microsoft.com/office/drawing/2014/main" id="{6257F7A1-F5AB-AB23-4308-D498D2BF3690}"/>
                </a:ext>
              </a:extLst>
            </p:cNvPr>
            <p:cNvSpPr txBox="1"/>
            <p:nvPr/>
          </p:nvSpPr>
          <p:spPr>
            <a:xfrm>
              <a:off x="6592639" y="3531473"/>
              <a:ext cx="2380805" cy="369332"/>
            </a:xfrm>
            <a:prstGeom prst="rect">
              <a:avLst/>
            </a:prstGeom>
            <a:noFill/>
          </p:spPr>
          <p:txBody>
            <a:bodyPr wrap="square" rtlCol="0">
              <a:spAutoFit/>
            </a:bodyPr>
            <a:lstStyle/>
            <a:p>
              <a:pPr algn="ctr"/>
              <a:r>
                <a:rPr lang="en-US" dirty="0"/>
                <a:t>Creation and the Flood</a:t>
              </a:r>
            </a:p>
          </p:txBody>
        </p:sp>
      </p:grpSp>
      <p:sp>
        <p:nvSpPr>
          <p:cNvPr id="21" name="TextBox 20">
            <a:extLst>
              <a:ext uri="{FF2B5EF4-FFF2-40B4-BE49-F238E27FC236}">
                <a16:creationId xmlns:a16="http://schemas.microsoft.com/office/drawing/2014/main" id="{5F50AFF2-08A1-6CE7-C21E-E31F907F66E8}"/>
              </a:ext>
            </a:extLst>
          </p:cNvPr>
          <p:cNvSpPr txBox="1"/>
          <p:nvPr/>
        </p:nvSpPr>
        <p:spPr>
          <a:xfrm>
            <a:off x="361506" y="4433773"/>
            <a:ext cx="8451994" cy="461665"/>
          </a:xfrm>
          <a:prstGeom prst="rect">
            <a:avLst/>
          </a:prstGeom>
          <a:noFill/>
        </p:spPr>
        <p:txBody>
          <a:bodyPr wrap="square" rtlCol="0">
            <a:spAutoFit/>
          </a:bodyPr>
          <a:lstStyle/>
          <a:p>
            <a:pPr algn="ctr"/>
            <a:r>
              <a:rPr lang="en-US" sz="2400" dirty="0"/>
              <a:t>How do you see the flood differently?</a:t>
            </a:r>
          </a:p>
        </p:txBody>
      </p:sp>
    </p:spTree>
    <p:extLst>
      <p:ext uri="{BB962C8B-B14F-4D97-AF65-F5344CB8AC3E}">
        <p14:creationId xmlns:p14="http://schemas.microsoft.com/office/powerpoint/2010/main" val="1906253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0753-91C2-3537-238A-36AA6E243D7E}"/>
              </a:ext>
            </a:extLst>
          </p:cNvPr>
          <p:cNvSpPr>
            <a:spLocks noGrp="1"/>
          </p:cNvSpPr>
          <p:nvPr>
            <p:ph type="title"/>
          </p:nvPr>
        </p:nvSpPr>
        <p:spPr/>
        <p:txBody>
          <a:bodyPr/>
          <a:lstStyle/>
          <a:p>
            <a:r>
              <a:rPr lang="en-US" dirty="0"/>
              <a:t>The Value of Different Lenses</a:t>
            </a:r>
          </a:p>
        </p:txBody>
      </p:sp>
      <p:sp>
        <p:nvSpPr>
          <p:cNvPr id="3" name="Content Placeholder 2">
            <a:extLst>
              <a:ext uri="{FF2B5EF4-FFF2-40B4-BE49-F238E27FC236}">
                <a16:creationId xmlns:a16="http://schemas.microsoft.com/office/drawing/2014/main" id="{F06572BE-5CB9-102A-36D7-134F2999C122}"/>
              </a:ext>
            </a:extLst>
          </p:cNvPr>
          <p:cNvSpPr>
            <a:spLocks noGrp="1"/>
          </p:cNvSpPr>
          <p:nvPr>
            <p:ph idx="1"/>
          </p:nvPr>
        </p:nvSpPr>
        <p:spPr/>
        <p:txBody>
          <a:bodyPr/>
          <a:lstStyle/>
          <a:p>
            <a:r>
              <a:rPr lang="en-US" dirty="0"/>
              <a:t>Challenge our “white space” assumptions.</a:t>
            </a:r>
          </a:p>
          <a:p>
            <a:r>
              <a:rPr lang="en-US" dirty="0"/>
              <a:t>See new details (and depth) in the Bible.</a:t>
            </a:r>
          </a:p>
          <a:p>
            <a:r>
              <a:rPr lang="en-US" dirty="0"/>
              <a:t>Ask questions about God and God’s relationship to Creation.</a:t>
            </a:r>
          </a:p>
          <a:p>
            <a:r>
              <a:rPr lang="en-US" dirty="0"/>
              <a:t>How then should we live...?</a:t>
            </a:r>
          </a:p>
        </p:txBody>
      </p:sp>
    </p:spTree>
    <p:extLst>
      <p:ext uri="{BB962C8B-B14F-4D97-AF65-F5344CB8AC3E}">
        <p14:creationId xmlns:p14="http://schemas.microsoft.com/office/powerpoint/2010/main" val="427711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490C6-28AD-82C6-C4F3-8A02177BE103}"/>
              </a:ext>
            </a:extLst>
          </p:cNvPr>
          <p:cNvSpPr>
            <a:spLocks noGrp="1"/>
          </p:cNvSpPr>
          <p:nvPr>
            <p:ph type="title"/>
          </p:nvPr>
        </p:nvSpPr>
        <p:spPr>
          <a:xfrm>
            <a:off x="457200" y="205979"/>
            <a:ext cx="8229600" cy="857250"/>
          </a:xfrm>
        </p:spPr>
        <p:txBody>
          <a:bodyPr/>
          <a:lstStyle/>
          <a:p>
            <a:r>
              <a:rPr lang="en-US" dirty="0"/>
              <a:t>Summary</a:t>
            </a:r>
          </a:p>
        </p:txBody>
      </p:sp>
      <p:sp>
        <p:nvSpPr>
          <p:cNvPr id="4" name="Content Placeholder 3">
            <a:extLst>
              <a:ext uri="{FF2B5EF4-FFF2-40B4-BE49-F238E27FC236}">
                <a16:creationId xmlns:a16="http://schemas.microsoft.com/office/drawing/2014/main" id="{DD9DE3B8-472E-2EF1-3A82-B76647CC8CD2}"/>
              </a:ext>
            </a:extLst>
          </p:cNvPr>
          <p:cNvSpPr>
            <a:spLocks noGrp="1"/>
          </p:cNvSpPr>
          <p:nvPr>
            <p:ph idx="1"/>
          </p:nvPr>
        </p:nvSpPr>
        <p:spPr>
          <a:xfrm>
            <a:off x="457200" y="1200151"/>
            <a:ext cx="8229600" cy="3394472"/>
          </a:xfrm>
        </p:spPr>
        <p:txBody>
          <a:bodyPr>
            <a:normAutofit fontScale="92500"/>
          </a:bodyPr>
          <a:lstStyle/>
          <a:p>
            <a:r>
              <a:rPr lang="en-US" dirty="0"/>
              <a:t>We all interpret the “white space” in the Bible.</a:t>
            </a:r>
          </a:p>
          <a:p>
            <a:r>
              <a:rPr lang="en-US" dirty="0"/>
              <a:t>Reading a story through different lenses exposes the “white space” and expands our understanding of the Bible.</a:t>
            </a:r>
          </a:p>
          <a:p>
            <a:r>
              <a:rPr lang="en-US" dirty="0"/>
              <a:t>Engaging with different methods creates tension.</a:t>
            </a:r>
          </a:p>
          <a:p>
            <a:r>
              <a:rPr lang="en-US" dirty="0"/>
              <a:t>We learn by “sitting in the tension.”</a:t>
            </a:r>
          </a:p>
          <a:p>
            <a:endParaRPr lang="en-US" dirty="0"/>
          </a:p>
        </p:txBody>
      </p:sp>
    </p:spTree>
    <p:extLst>
      <p:ext uri="{BB962C8B-B14F-4D97-AF65-F5344CB8AC3E}">
        <p14:creationId xmlns:p14="http://schemas.microsoft.com/office/powerpoint/2010/main" val="39093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What can we learn by looking at the flood stories through different lenses?</a:t>
            </a:r>
            <a:endParaRPr lang="en-US" dirty="0"/>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1D0E-EF86-55AD-8EAA-800D9CEEFC1F}"/>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0834FA01-6553-BCB2-0F95-8CB8543C42E4}"/>
              </a:ext>
            </a:extLst>
          </p:cNvPr>
          <p:cNvSpPr>
            <a:spLocks noGrp="1"/>
          </p:cNvSpPr>
          <p:nvPr>
            <p:ph idx="1"/>
          </p:nvPr>
        </p:nvSpPr>
        <p:spPr/>
        <p:txBody>
          <a:bodyPr/>
          <a:lstStyle/>
          <a:p>
            <a:r>
              <a:rPr lang="en-US" dirty="0"/>
              <a:t>Nov–Dec: </a:t>
            </a:r>
            <a:r>
              <a:rPr lang="en-US" i="1" dirty="0"/>
              <a:t>Fulfilling the Mission of Christ</a:t>
            </a:r>
          </a:p>
          <a:p>
            <a:pPr lvl="1"/>
            <a:r>
              <a:rPr lang="en-US" dirty="0"/>
              <a:t>Jess Ellis</a:t>
            </a:r>
          </a:p>
          <a:p>
            <a:endParaRPr lang="en-US" dirty="0"/>
          </a:p>
          <a:p>
            <a:r>
              <a:rPr lang="en-US" dirty="0"/>
              <a:t>Jan–Mar: </a:t>
            </a:r>
            <a:r>
              <a:rPr lang="en-US" i="1" dirty="0"/>
              <a:t>Women and Men in God’s Kingdom</a:t>
            </a:r>
            <a:endParaRPr lang="en-US" dirty="0"/>
          </a:p>
          <a:p>
            <a:pPr lvl="1"/>
            <a:r>
              <a:rPr lang="en-US" dirty="0"/>
              <a:t>Rob Kranz</a:t>
            </a:r>
          </a:p>
        </p:txBody>
      </p:sp>
    </p:spTree>
    <p:extLst>
      <p:ext uri="{BB962C8B-B14F-4D97-AF65-F5344CB8AC3E}">
        <p14:creationId xmlns:p14="http://schemas.microsoft.com/office/powerpoint/2010/main" val="706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B7F7-33E5-A9C3-F7B2-050754A9FE65}"/>
              </a:ext>
            </a:extLst>
          </p:cNvPr>
          <p:cNvSpPr>
            <a:spLocks noGrp="1"/>
          </p:cNvSpPr>
          <p:nvPr>
            <p:ph type="title"/>
          </p:nvPr>
        </p:nvSpPr>
        <p:spPr/>
        <p:txBody>
          <a:bodyPr/>
          <a:lstStyle/>
          <a:p>
            <a:r>
              <a:rPr lang="en-US" dirty="0"/>
              <a:t>Our Lenses</a:t>
            </a:r>
          </a:p>
        </p:txBody>
      </p:sp>
      <p:sp>
        <p:nvSpPr>
          <p:cNvPr id="3" name="Content Placeholder 2">
            <a:extLst>
              <a:ext uri="{FF2B5EF4-FFF2-40B4-BE49-F238E27FC236}">
                <a16:creationId xmlns:a16="http://schemas.microsoft.com/office/drawing/2014/main" id="{8C5A2203-E8F3-A239-EA5D-3D19641E5BE7}"/>
              </a:ext>
            </a:extLst>
          </p:cNvPr>
          <p:cNvSpPr>
            <a:spLocks noGrp="1"/>
          </p:cNvSpPr>
          <p:nvPr>
            <p:ph idx="1"/>
          </p:nvPr>
        </p:nvSpPr>
        <p:spPr/>
        <p:txBody>
          <a:bodyPr/>
          <a:lstStyle/>
          <a:p>
            <a:r>
              <a:rPr lang="en-US" dirty="0"/>
              <a:t>Children Stories</a:t>
            </a:r>
          </a:p>
          <a:p>
            <a:r>
              <a:rPr lang="en-US" dirty="0"/>
              <a:t>“Asking Questions...”</a:t>
            </a:r>
          </a:p>
          <a:p>
            <a:r>
              <a:rPr lang="en-US" dirty="0"/>
              <a:t>Ancient Near Eastern Flood Stories</a:t>
            </a:r>
          </a:p>
          <a:p>
            <a:r>
              <a:rPr lang="en-US" dirty="0"/>
              <a:t>Film Adaptations (Visual Hermeneutics)</a:t>
            </a:r>
          </a:p>
          <a:p>
            <a:r>
              <a:rPr lang="en-US" dirty="0"/>
              <a:t>Creation and the Flood</a:t>
            </a:r>
          </a:p>
        </p:txBody>
      </p:sp>
      <p:sp>
        <p:nvSpPr>
          <p:cNvPr id="4" name="TextBox 3">
            <a:extLst>
              <a:ext uri="{FF2B5EF4-FFF2-40B4-BE49-F238E27FC236}">
                <a16:creationId xmlns:a16="http://schemas.microsoft.com/office/drawing/2014/main" id="{7D9D9B1B-AE4F-8CC9-601F-D5A0F52737B0}"/>
              </a:ext>
            </a:extLst>
          </p:cNvPr>
          <p:cNvSpPr txBox="1"/>
          <p:nvPr/>
        </p:nvSpPr>
        <p:spPr>
          <a:xfrm>
            <a:off x="457200" y="4257241"/>
            <a:ext cx="8229600" cy="646331"/>
          </a:xfrm>
          <a:prstGeom prst="rect">
            <a:avLst/>
          </a:prstGeom>
          <a:noFill/>
        </p:spPr>
        <p:txBody>
          <a:bodyPr wrap="square" rtlCol="0">
            <a:spAutoFit/>
          </a:bodyPr>
          <a:lstStyle/>
          <a:p>
            <a:pPr algn="ctr"/>
            <a:r>
              <a:rPr lang="en-US" sz="3600" dirty="0"/>
              <a:t>There is value in “sitting in the tension.”</a:t>
            </a:r>
          </a:p>
        </p:txBody>
      </p:sp>
    </p:spTree>
    <p:extLst>
      <p:ext uri="{BB962C8B-B14F-4D97-AF65-F5344CB8AC3E}">
        <p14:creationId xmlns:p14="http://schemas.microsoft.com/office/powerpoint/2010/main" val="234307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7DCD8-B54D-68FE-7FB3-1FFBE50C111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3230" y="138223"/>
            <a:ext cx="9138984" cy="4901610"/>
          </a:xfrm>
          <a:prstGeom prst="rect">
            <a:avLst/>
          </a:prstGeom>
        </p:spPr>
      </p:pic>
    </p:spTree>
    <p:extLst>
      <p:ext uri="{BB962C8B-B14F-4D97-AF65-F5344CB8AC3E}">
        <p14:creationId xmlns:p14="http://schemas.microsoft.com/office/powerpoint/2010/main" val="394825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B11AF-9477-2636-DA0A-C916B8954254}"/>
              </a:ext>
            </a:extLst>
          </p:cNvPr>
          <p:cNvSpPr>
            <a:spLocks noGrp="1"/>
          </p:cNvSpPr>
          <p:nvPr>
            <p:ph type="title"/>
          </p:nvPr>
        </p:nvSpPr>
        <p:spPr/>
        <p:txBody>
          <a:bodyPr/>
          <a:lstStyle/>
          <a:p>
            <a:r>
              <a:rPr lang="en-US" dirty="0"/>
              <a:t>How to Organize Genesis?</a:t>
            </a:r>
          </a:p>
        </p:txBody>
      </p:sp>
      <p:sp>
        <p:nvSpPr>
          <p:cNvPr id="3" name="Content Placeholder 2">
            <a:extLst>
              <a:ext uri="{FF2B5EF4-FFF2-40B4-BE49-F238E27FC236}">
                <a16:creationId xmlns:a16="http://schemas.microsoft.com/office/drawing/2014/main" id="{1570B540-B11E-C147-342E-DD3D79CF2BD4}"/>
              </a:ext>
            </a:extLst>
          </p:cNvPr>
          <p:cNvSpPr>
            <a:spLocks noGrp="1"/>
          </p:cNvSpPr>
          <p:nvPr>
            <p:ph idx="1"/>
          </p:nvPr>
        </p:nvSpPr>
        <p:spPr/>
        <p:txBody>
          <a:bodyPr>
            <a:normAutofit fontScale="85000" lnSpcReduction="20000"/>
          </a:bodyPr>
          <a:lstStyle/>
          <a:p>
            <a:r>
              <a:rPr lang="en-US" dirty="0"/>
              <a:t>Method 1: Narrowing Lens</a:t>
            </a:r>
          </a:p>
          <a:p>
            <a:pPr lvl="1"/>
            <a:r>
              <a:rPr lang="en-US" dirty="0"/>
              <a:t>Universal </a:t>
            </a:r>
            <a:r>
              <a:rPr lang="en-US" dirty="0">
                <a:sym typeface="Wingdings" pitchFamily="2" charset="2"/>
              </a:rPr>
              <a:t> </a:t>
            </a:r>
            <a:r>
              <a:rPr lang="en-US" dirty="0" err="1">
                <a:sym typeface="Wingdings" pitchFamily="2" charset="2"/>
              </a:rPr>
              <a:t>Specifc</a:t>
            </a:r>
            <a:endParaRPr lang="en-US" dirty="0">
              <a:sym typeface="Wingdings" pitchFamily="2" charset="2"/>
            </a:endParaRPr>
          </a:p>
          <a:p>
            <a:pPr lvl="1"/>
            <a:r>
              <a:rPr lang="en-US" dirty="0">
                <a:sym typeface="Wingdings" pitchFamily="2" charset="2"/>
              </a:rPr>
              <a:t>Primordial History (Gen 1:1–11:26)</a:t>
            </a:r>
          </a:p>
          <a:p>
            <a:pPr lvl="1"/>
            <a:r>
              <a:rPr lang="en-US" dirty="0">
                <a:sym typeface="Wingdings" pitchFamily="2" charset="2"/>
              </a:rPr>
              <a:t>Abrahamic/Israelite Origins (Gen 11:27–50:26)</a:t>
            </a:r>
          </a:p>
          <a:p>
            <a:endParaRPr lang="en-US" dirty="0">
              <a:sym typeface="Wingdings" pitchFamily="2" charset="2"/>
            </a:endParaRPr>
          </a:p>
          <a:p>
            <a:r>
              <a:rPr lang="en-US" dirty="0">
                <a:sym typeface="Wingdings" pitchFamily="2" charset="2"/>
              </a:rPr>
              <a:t>Method 2: </a:t>
            </a:r>
            <a:r>
              <a:rPr lang="en-US" i="1" dirty="0" err="1">
                <a:sym typeface="Wingdings" pitchFamily="2" charset="2"/>
              </a:rPr>
              <a:t>Tôleḏōt</a:t>
            </a:r>
            <a:r>
              <a:rPr lang="en-US" i="1" dirty="0">
                <a:sym typeface="Wingdings" pitchFamily="2" charset="2"/>
              </a:rPr>
              <a:t> </a:t>
            </a:r>
            <a:r>
              <a:rPr lang="en-US" dirty="0">
                <a:sym typeface="Wingdings" pitchFamily="2" charset="2"/>
              </a:rPr>
              <a:t>(Generations)</a:t>
            </a:r>
          </a:p>
          <a:p>
            <a:pPr lvl="1"/>
            <a:r>
              <a:rPr lang="en-US" dirty="0">
                <a:sym typeface="Wingdings" pitchFamily="2" charset="2"/>
              </a:rPr>
              <a:t>The text is marked by the repeating phrase:</a:t>
            </a:r>
            <a:br>
              <a:rPr lang="en-US" dirty="0">
                <a:sym typeface="Wingdings" pitchFamily="2" charset="2"/>
              </a:rPr>
            </a:br>
            <a:r>
              <a:rPr lang="en-US" dirty="0">
                <a:sym typeface="Wingdings" pitchFamily="2" charset="2"/>
              </a:rPr>
              <a:t>“These are the </a:t>
            </a:r>
            <a:r>
              <a:rPr lang="en-US" i="1" dirty="0">
                <a:sym typeface="Wingdings" pitchFamily="2" charset="2"/>
              </a:rPr>
              <a:t>descendants</a:t>
            </a:r>
            <a:r>
              <a:rPr lang="en-US" dirty="0">
                <a:sym typeface="Wingdings" pitchFamily="2" charset="2"/>
              </a:rPr>
              <a:t> of...”</a:t>
            </a:r>
          </a:p>
          <a:p>
            <a:pPr lvl="1"/>
            <a:r>
              <a:rPr lang="en-US" dirty="0">
                <a:sym typeface="Wingdings" pitchFamily="2" charset="2"/>
              </a:rPr>
              <a:t>Ten primary characters</a:t>
            </a:r>
            <a:endParaRPr lang="en-US" dirty="0"/>
          </a:p>
        </p:txBody>
      </p:sp>
    </p:spTree>
    <p:extLst>
      <p:ext uri="{BB962C8B-B14F-4D97-AF65-F5344CB8AC3E}">
        <p14:creationId xmlns:p14="http://schemas.microsoft.com/office/powerpoint/2010/main" val="91158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62AC-2A14-A627-ABF4-515D752F1B49}"/>
              </a:ext>
            </a:extLst>
          </p:cNvPr>
          <p:cNvSpPr>
            <a:spLocks noGrp="1"/>
          </p:cNvSpPr>
          <p:nvPr>
            <p:ph type="title"/>
          </p:nvPr>
        </p:nvSpPr>
        <p:spPr>
          <a:xfrm>
            <a:off x="628650" y="273844"/>
            <a:ext cx="7886700" cy="994172"/>
          </a:xfrm>
        </p:spPr>
        <p:txBody>
          <a:bodyPr/>
          <a:lstStyle/>
          <a:p>
            <a:r>
              <a:rPr lang="en-US" dirty="0" err="1"/>
              <a:t>Tôleḏōt</a:t>
            </a:r>
            <a:r>
              <a:rPr lang="en-US" dirty="0"/>
              <a:t>̱ (</a:t>
            </a:r>
            <a:r>
              <a:rPr lang="he-IL" dirty="0"/>
              <a:t>תּוֹלְדֹת</a:t>
            </a:r>
            <a:r>
              <a:rPr lang="en-US" dirty="0"/>
              <a:t>)</a:t>
            </a:r>
          </a:p>
        </p:txBody>
      </p:sp>
      <p:sp>
        <p:nvSpPr>
          <p:cNvPr id="3" name="Content Placeholder 2">
            <a:extLst>
              <a:ext uri="{FF2B5EF4-FFF2-40B4-BE49-F238E27FC236}">
                <a16:creationId xmlns:a16="http://schemas.microsoft.com/office/drawing/2014/main" id="{CDB2F762-E01A-F16F-5415-DB4F8FC9C58A}"/>
              </a:ext>
            </a:extLst>
          </p:cNvPr>
          <p:cNvSpPr>
            <a:spLocks noGrp="1"/>
          </p:cNvSpPr>
          <p:nvPr>
            <p:ph idx="1"/>
          </p:nvPr>
        </p:nvSpPr>
        <p:spPr>
          <a:xfrm>
            <a:off x="628650" y="1369219"/>
            <a:ext cx="7886700" cy="3263504"/>
          </a:xfrm>
        </p:spPr>
        <p:txBody>
          <a:bodyPr>
            <a:normAutofit fontScale="92500" lnSpcReduction="10000"/>
          </a:bodyPr>
          <a:lstStyle/>
          <a:p>
            <a:r>
              <a:rPr lang="en-US" sz="2000" dirty="0"/>
              <a:t>Gen 2:4 – “These are the generations of the heavens and the earth.”</a:t>
            </a:r>
          </a:p>
          <a:p>
            <a:r>
              <a:rPr lang="en-US" sz="2000" dirty="0"/>
              <a:t>Gen 5:1 – “This is the list of the descendants of Adam.”</a:t>
            </a:r>
          </a:p>
          <a:p>
            <a:r>
              <a:rPr lang="en-US" sz="2000" dirty="0"/>
              <a:t>Gen 6:9 – “These are the descendants of Noah.”</a:t>
            </a:r>
          </a:p>
          <a:p>
            <a:r>
              <a:rPr lang="en-US" sz="2000" dirty="0"/>
              <a:t>Gen 10:1 – “These are the descendants of Noah’s sons...”</a:t>
            </a:r>
          </a:p>
          <a:p>
            <a:r>
              <a:rPr lang="en-US" sz="2000" dirty="0"/>
              <a:t>Gen 11:10 – “These are the descendants of Shem.”</a:t>
            </a:r>
          </a:p>
          <a:p>
            <a:r>
              <a:rPr lang="en-US" sz="2000" dirty="0"/>
              <a:t>Gen 11:27 – “Now these are the descendants of </a:t>
            </a:r>
            <a:r>
              <a:rPr lang="en-US" sz="2000" dirty="0" err="1"/>
              <a:t>Terah</a:t>
            </a:r>
            <a:r>
              <a:rPr lang="en-US" sz="2000" dirty="0"/>
              <a:t>.”</a:t>
            </a:r>
          </a:p>
          <a:p>
            <a:r>
              <a:rPr lang="en-US" sz="2000" dirty="0"/>
              <a:t>Gen 25:13 – “These are the descendants of Ishmael...”</a:t>
            </a:r>
          </a:p>
          <a:p>
            <a:r>
              <a:rPr lang="en-US" sz="2000" dirty="0"/>
              <a:t>Gen 25:19 – “These are the descendants of Isaac, Abraham’s son...”</a:t>
            </a:r>
          </a:p>
          <a:p>
            <a:r>
              <a:rPr lang="en-US" sz="2000" dirty="0"/>
              <a:t>Gen 36:1,9 – “These are the descendants of Esau...”</a:t>
            </a:r>
          </a:p>
          <a:p>
            <a:r>
              <a:rPr lang="en-US" sz="2000" dirty="0"/>
              <a:t>Gen 37:2 – “These are the descendants of Jacob...”</a:t>
            </a:r>
          </a:p>
          <a:p>
            <a:endParaRPr lang="en-US" sz="2000" dirty="0"/>
          </a:p>
          <a:p>
            <a:endParaRPr lang="en-US" sz="2000" dirty="0"/>
          </a:p>
        </p:txBody>
      </p:sp>
    </p:spTree>
    <p:extLst>
      <p:ext uri="{BB962C8B-B14F-4D97-AF65-F5344CB8AC3E}">
        <p14:creationId xmlns:p14="http://schemas.microsoft.com/office/powerpoint/2010/main" val="205812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FDCF-E0D2-1321-CE4B-A4F3F2B1B2ED}"/>
              </a:ext>
            </a:extLst>
          </p:cNvPr>
          <p:cNvSpPr>
            <a:spLocks noGrp="1"/>
          </p:cNvSpPr>
          <p:nvPr>
            <p:ph type="title"/>
          </p:nvPr>
        </p:nvSpPr>
        <p:spPr/>
        <p:txBody>
          <a:bodyPr/>
          <a:lstStyle/>
          <a:p>
            <a:r>
              <a:rPr lang="en-US" dirty="0"/>
              <a:t>Creation</a:t>
            </a:r>
          </a:p>
        </p:txBody>
      </p:sp>
      <p:sp>
        <p:nvSpPr>
          <p:cNvPr id="4" name="TextBox 3">
            <a:extLst>
              <a:ext uri="{FF2B5EF4-FFF2-40B4-BE49-F238E27FC236}">
                <a16:creationId xmlns:a16="http://schemas.microsoft.com/office/drawing/2014/main" id="{BA5E851F-CD70-CF09-FA6F-61CF3D7B81CF}"/>
              </a:ext>
            </a:extLst>
          </p:cNvPr>
          <p:cNvSpPr txBox="1"/>
          <p:nvPr/>
        </p:nvSpPr>
        <p:spPr>
          <a:xfrm>
            <a:off x="457200" y="1116414"/>
            <a:ext cx="8229600" cy="3785652"/>
          </a:xfrm>
          <a:prstGeom prst="rect">
            <a:avLst/>
          </a:prstGeom>
          <a:noFill/>
        </p:spPr>
        <p:txBody>
          <a:bodyPr wrap="square" rtlCol="0">
            <a:spAutoFit/>
          </a:bodyPr>
          <a:lstStyle/>
          <a:p>
            <a:r>
              <a:rPr lang="en-US" sz="1600" dirty="0"/>
              <a:t>Then God said, “Let us make </a:t>
            </a:r>
            <a:r>
              <a:rPr lang="en-US" sz="1600" dirty="0">
                <a:solidFill>
                  <a:srgbClr val="FFFF00"/>
                </a:solidFill>
              </a:rPr>
              <a:t>humankind</a:t>
            </a:r>
            <a:r>
              <a:rPr lang="en-US" sz="1600" dirty="0"/>
              <a:t> in our image, according to our likeness; and let them have dominion over the fish of the sea, and over the birds of the air, and over the cattle, and over all the wild animals of the earth, and over every creeping thing that creeps upon the earth.”</a:t>
            </a:r>
          </a:p>
          <a:p>
            <a:r>
              <a:rPr lang="en-US" sz="1600" dirty="0"/>
              <a:t>	So God created </a:t>
            </a:r>
            <a:r>
              <a:rPr lang="en-US" sz="1600" dirty="0">
                <a:solidFill>
                  <a:srgbClr val="FFFF00"/>
                </a:solidFill>
              </a:rPr>
              <a:t>humankind</a:t>
            </a:r>
            <a:r>
              <a:rPr lang="en-US" sz="1600" dirty="0"/>
              <a:t> in his image,</a:t>
            </a:r>
          </a:p>
          <a:p>
            <a:r>
              <a:rPr lang="en-US" sz="1600" dirty="0"/>
              <a:t>		in the image of God he created them; </a:t>
            </a:r>
          </a:p>
          <a:p>
            <a:r>
              <a:rPr lang="en-US" sz="1600" dirty="0"/>
              <a:t>		male and female he created them.</a:t>
            </a:r>
          </a:p>
          <a:p>
            <a:r>
              <a:rPr lang="en-US" sz="1600" dirty="0"/>
              <a:t>God blessed them, and God said to them, “</a:t>
            </a:r>
            <a:r>
              <a:rPr lang="en-US" sz="1600" dirty="0">
                <a:solidFill>
                  <a:srgbClr val="FFFF00"/>
                </a:solidFill>
              </a:rPr>
              <a:t>Be fruitful and multiply, and fill the earth and subdue it; and have dominion over the fish of the sea and over the birds of the air and over every living thing that moves upon the earth.</a:t>
            </a:r>
            <a:r>
              <a:rPr lang="en-US" sz="1600" dirty="0"/>
              <a:t>” God said, “See, I have given you every plant yielding seed that is upon the face of all the earth, and every tree with seed in its fruit; </a:t>
            </a:r>
            <a:r>
              <a:rPr lang="en-US" sz="1600" dirty="0">
                <a:solidFill>
                  <a:srgbClr val="FFFF00"/>
                </a:solidFill>
              </a:rPr>
              <a:t>you shall have them for food</a:t>
            </a:r>
            <a:r>
              <a:rPr lang="en-US" sz="1600" dirty="0"/>
              <a:t>. And to every beast of the earth, and to every bird of the air, and to everything that creeps on the earth, everything that has the breath of life, I have given every green plant for food.” And it was so. </a:t>
            </a:r>
            <a:r>
              <a:rPr lang="en-US" sz="1600" dirty="0">
                <a:solidFill>
                  <a:srgbClr val="FFFF00"/>
                </a:solidFill>
              </a:rPr>
              <a:t>God saw everything that he had made, and indeed, </a:t>
            </a:r>
            <a:r>
              <a:rPr lang="en-US" sz="1600" b="1" i="1" u="sng" dirty="0">
                <a:solidFill>
                  <a:srgbClr val="FFFF00"/>
                </a:solidFill>
              </a:rPr>
              <a:t>it was very good</a:t>
            </a:r>
            <a:r>
              <a:rPr lang="en-US" sz="1600" dirty="0">
                <a:solidFill>
                  <a:srgbClr val="FFFF00"/>
                </a:solidFill>
              </a:rPr>
              <a:t>.</a:t>
            </a:r>
            <a:r>
              <a:rPr lang="en-US" sz="1600" dirty="0"/>
              <a:t> And there was evening and there was morning, the sixth day.</a:t>
            </a:r>
          </a:p>
          <a:p>
            <a:pPr algn="r"/>
            <a:r>
              <a:rPr lang="en-US" sz="1600" dirty="0"/>
              <a:t>Gen 1:26–31 (NRSV)</a:t>
            </a:r>
          </a:p>
        </p:txBody>
      </p:sp>
    </p:spTree>
    <p:extLst>
      <p:ext uri="{BB962C8B-B14F-4D97-AF65-F5344CB8AC3E}">
        <p14:creationId xmlns:p14="http://schemas.microsoft.com/office/powerpoint/2010/main" val="324075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6349-325A-8553-5CCA-64199A731D2A}"/>
              </a:ext>
            </a:extLst>
          </p:cNvPr>
          <p:cNvSpPr>
            <a:spLocks noGrp="1"/>
          </p:cNvSpPr>
          <p:nvPr>
            <p:ph type="title"/>
          </p:nvPr>
        </p:nvSpPr>
        <p:spPr/>
        <p:txBody>
          <a:bodyPr/>
          <a:lstStyle/>
          <a:p>
            <a:r>
              <a:rPr lang="en-US" dirty="0"/>
              <a:t>The </a:t>
            </a:r>
            <a:r>
              <a:rPr lang="en-US" i="1" dirty="0" err="1"/>
              <a:t>Tôledōt</a:t>
            </a:r>
            <a:r>
              <a:rPr lang="en-US" dirty="0"/>
              <a:t> of Adam</a:t>
            </a:r>
          </a:p>
        </p:txBody>
      </p:sp>
      <p:sp>
        <p:nvSpPr>
          <p:cNvPr id="3" name="TextBox 2">
            <a:extLst>
              <a:ext uri="{FF2B5EF4-FFF2-40B4-BE49-F238E27FC236}">
                <a16:creationId xmlns:a16="http://schemas.microsoft.com/office/drawing/2014/main" id="{DCCD2BEF-B74C-F4DA-1888-9CDA36B60647}"/>
              </a:ext>
            </a:extLst>
          </p:cNvPr>
          <p:cNvSpPr txBox="1"/>
          <p:nvPr/>
        </p:nvSpPr>
        <p:spPr>
          <a:xfrm>
            <a:off x="457200" y="1063229"/>
            <a:ext cx="8229600" cy="954107"/>
          </a:xfrm>
          <a:prstGeom prst="rect">
            <a:avLst/>
          </a:prstGeom>
          <a:noFill/>
        </p:spPr>
        <p:txBody>
          <a:bodyPr wrap="square" rtlCol="0">
            <a:spAutoFit/>
          </a:bodyPr>
          <a:lstStyle/>
          <a:p>
            <a:r>
              <a:rPr lang="en-US" sz="1400" dirty="0"/>
              <a:t>This is the list of the descendants of Adam. When God created </a:t>
            </a:r>
            <a:r>
              <a:rPr lang="en-US" sz="1400" dirty="0">
                <a:solidFill>
                  <a:srgbClr val="FFFF00"/>
                </a:solidFill>
              </a:rPr>
              <a:t>humankind</a:t>
            </a:r>
            <a:r>
              <a:rPr lang="en-US" sz="1400" dirty="0"/>
              <a:t>, he made them in the likeness of God. Male and female he created them, and he blessed them and named them “</a:t>
            </a:r>
            <a:r>
              <a:rPr lang="en-US" sz="1400" dirty="0">
                <a:solidFill>
                  <a:srgbClr val="FFFF00"/>
                </a:solidFill>
              </a:rPr>
              <a:t>Humankind</a:t>
            </a:r>
            <a:r>
              <a:rPr lang="en-US" sz="1400" dirty="0"/>
              <a:t>” when they were created.</a:t>
            </a:r>
          </a:p>
          <a:p>
            <a:pPr algn="r"/>
            <a:r>
              <a:rPr lang="en-US" sz="1400" dirty="0"/>
              <a:t>Gen 5:1–2</a:t>
            </a:r>
          </a:p>
        </p:txBody>
      </p:sp>
      <p:sp>
        <p:nvSpPr>
          <p:cNvPr id="4" name="TextBox 3">
            <a:extLst>
              <a:ext uri="{FF2B5EF4-FFF2-40B4-BE49-F238E27FC236}">
                <a16:creationId xmlns:a16="http://schemas.microsoft.com/office/drawing/2014/main" id="{340DC6A0-9656-AC4C-9836-AA3B5B11A28A}"/>
              </a:ext>
            </a:extLst>
          </p:cNvPr>
          <p:cNvSpPr txBox="1"/>
          <p:nvPr/>
        </p:nvSpPr>
        <p:spPr>
          <a:xfrm>
            <a:off x="457200" y="2167861"/>
            <a:ext cx="8229600" cy="2677656"/>
          </a:xfrm>
          <a:prstGeom prst="rect">
            <a:avLst/>
          </a:prstGeom>
          <a:noFill/>
        </p:spPr>
        <p:txBody>
          <a:bodyPr wrap="square" rtlCol="0">
            <a:spAutoFit/>
          </a:bodyPr>
          <a:lstStyle/>
          <a:p>
            <a:r>
              <a:rPr lang="en-US" sz="1400" dirty="0">
                <a:solidFill>
                  <a:srgbClr val="FFFF00"/>
                </a:solidFill>
              </a:rPr>
              <a:t>When people began to multiply on the face of the ground</a:t>
            </a:r>
            <a:r>
              <a:rPr lang="en-US" sz="1400" dirty="0"/>
              <a:t>, and daughters were born to them, the sons of God saw that they were fair; and they took wives for themselves of all that they chose. Then the LORD said, “</a:t>
            </a:r>
            <a:r>
              <a:rPr lang="en-US" sz="1400" dirty="0">
                <a:solidFill>
                  <a:srgbClr val="FFFF00"/>
                </a:solidFill>
              </a:rPr>
              <a:t>My spirit shall not abide in mortals forever, for they are flesh; their days shall be one hundred twenty years.</a:t>
            </a:r>
            <a:r>
              <a:rPr lang="en-US" sz="1400" dirty="0"/>
              <a:t>” The Nephilim were on the earth in those days—and also afterward—when the sons of God went in to the daughters of humans, who bore children to them. These were the heroes that were of old, warriors of renown.</a:t>
            </a:r>
          </a:p>
          <a:p>
            <a:endParaRPr lang="en-US" sz="1400" dirty="0"/>
          </a:p>
          <a:p>
            <a:r>
              <a:rPr lang="en-US" sz="1400" dirty="0">
                <a:solidFill>
                  <a:srgbClr val="FFFF00"/>
                </a:solidFill>
              </a:rPr>
              <a:t>The LORD saw that the wickedness of humankind was great in the earth, and that every inclination of the thoughts of their hearts was only evil continually.</a:t>
            </a:r>
            <a:r>
              <a:rPr lang="en-US" sz="1400" dirty="0"/>
              <a:t> And the LORD was sorry that he had made </a:t>
            </a:r>
            <a:r>
              <a:rPr lang="en-US" sz="1400" dirty="0">
                <a:solidFill>
                  <a:srgbClr val="FFFF00"/>
                </a:solidFill>
              </a:rPr>
              <a:t>humankind</a:t>
            </a:r>
            <a:r>
              <a:rPr lang="en-US" sz="1400" dirty="0"/>
              <a:t> on the earth, and it grieved him to his heart. So the LORD said, “I will blot out from the earth </a:t>
            </a:r>
            <a:r>
              <a:rPr lang="en-US" sz="1400" dirty="0">
                <a:solidFill>
                  <a:srgbClr val="FFFF00"/>
                </a:solidFill>
              </a:rPr>
              <a:t>the human beings </a:t>
            </a:r>
            <a:r>
              <a:rPr lang="en-US" sz="1400" dirty="0"/>
              <a:t>I have created—people together with animals and creeping things and birds of the air, </a:t>
            </a:r>
            <a:r>
              <a:rPr lang="en-US" sz="1400" dirty="0">
                <a:solidFill>
                  <a:srgbClr val="FFFF00"/>
                </a:solidFill>
              </a:rPr>
              <a:t>for I am sorry that I have made them.</a:t>
            </a:r>
            <a:r>
              <a:rPr lang="en-US" sz="1400" dirty="0"/>
              <a:t>” </a:t>
            </a:r>
            <a:r>
              <a:rPr lang="en-US" sz="1400" b="1" i="1" u="sng" dirty="0">
                <a:solidFill>
                  <a:srgbClr val="FFFF00"/>
                </a:solidFill>
              </a:rPr>
              <a:t>But Noah found favor in the sight of the LORD.</a:t>
            </a:r>
          </a:p>
          <a:p>
            <a:pPr algn="r"/>
            <a:r>
              <a:rPr lang="en-US" sz="1400" dirty="0"/>
              <a:t>Gen 6:1–8</a:t>
            </a:r>
          </a:p>
        </p:txBody>
      </p:sp>
    </p:spTree>
    <p:extLst>
      <p:ext uri="{BB962C8B-B14F-4D97-AF65-F5344CB8AC3E}">
        <p14:creationId xmlns:p14="http://schemas.microsoft.com/office/powerpoint/2010/main" val="336247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20A9-1085-4F49-82DD-13E1B375861F}"/>
              </a:ext>
            </a:extLst>
          </p:cNvPr>
          <p:cNvSpPr>
            <a:spLocks noGrp="1"/>
          </p:cNvSpPr>
          <p:nvPr>
            <p:ph type="title"/>
          </p:nvPr>
        </p:nvSpPr>
        <p:spPr/>
        <p:txBody>
          <a:bodyPr/>
          <a:lstStyle/>
          <a:p>
            <a:r>
              <a:rPr lang="en-US" dirty="0"/>
              <a:t>Very Good....to Very Bad</a:t>
            </a:r>
          </a:p>
        </p:txBody>
      </p:sp>
      <p:sp>
        <p:nvSpPr>
          <p:cNvPr id="3" name="Content Placeholder 2">
            <a:extLst>
              <a:ext uri="{FF2B5EF4-FFF2-40B4-BE49-F238E27FC236}">
                <a16:creationId xmlns:a16="http://schemas.microsoft.com/office/drawing/2014/main" id="{CDA965E4-BE71-6163-57FD-DE03A214F2F1}"/>
              </a:ext>
            </a:extLst>
          </p:cNvPr>
          <p:cNvSpPr>
            <a:spLocks noGrp="1"/>
          </p:cNvSpPr>
          <p:nvPr>
            <p:ph idx="1"/>
          </p:nvPr>
        </p:nvSpPr>
        <p:spPr/>
        <p:txBody>
          <a:bodyPr>
            <a:normAutofit/>
          </a:bodyPr>
          <a:lstStyle/>
          <a:p>
            <a:r>
              <a:rPr lang="en-US" sz="2800" dirty="0"/>
              <a:t>Filling the earth</a:t>
            </a:r>
          </a:p>
          <a:p>
            <a:pPr lvl="1"/>
            <a:r>
              <a:rPr lang="en-US" sz="2400" dirty="0"/>
              <a:t>Be fruitful and multiply (Gen 1:28)</a:t>
            </a:r>
          </a:p>
          <a:p>
            <a:pPr lvl="1"/>
            <a:r>
              <a:rPr lang="en-US" sz="2400" dirty="0"/>
              <a:t>Daughters of Humans and Divine Beings (Gen 6:1–2)</a:t>
            </a:r>
          </a:p>
          <a:p>
            <a:endParaRPr lang="en-US" sz="2800" dirty="0"/>
          </a:p>
          <a:p>
            <a:r>
              <a:rPr lang="en-US" sz="2800" dirty="0"/>
              <a:t>“God saw...”</a:t>
            </a:r>
          </a:p>
          <a:p>
            <a:pPr lvl="1"/>
            <a:r>
              <a:rPr lang="en-US" sz="2400" dirty="0"/>
              <a:t>It was very good (Gen 1:31)</a:t>
            </a:r>
          </a:p>
          <a:p>
            <a:pPr lvl="1"/>
            <a:r>
              <a:rPr lang="en-US" sz="2400" dirty="0"/>
              <a:t>The wickedness of humankind was great... (Gen 6:5)</a:t>
            </a:r>
          </a:p>
          <a:p>
            <a:endParaRPr lang="en-US" sz="2800" dirty="0"/>
          </a:p>
        </p:txBody>
      </p:sp>
    </p:spTree>
    <p:extLst>
      <p:ext uri="{BB962C8B-B14F-4D97-AF65-F5344CB8AC3E}">
        <p14:creationId xmlns:p14="http://schemas.microsoft.com/office/powerpoint/2010/main" val="415734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20183</TotalTime>
  <Words>1552</Words>
  <Application>Microsoft Macintosh PowerPoint</Application>
  <PresentationFormat>On-screen Show (16:9)</PresentationFormat>
  <Paragraphs>136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Inter</vt:lpstr>
      <vt:lpstr>Black</vt:lpstr>
      <vt:lpstr>PowerPoint Presentation</vt:lpstr>
      <vt:lpstr>Objective and Method</vt:lpstr>
      <vt:lpstr>Our Lenses</vt:lpstr>
      <vt:lpstr>PowerPoint Presentation</vt:lpstr>
      <vt:lpstr>How to Organize Genesis?</vt:lpstr>
      <vt:lpstr>Tôleḏōṯ (תּוֹלְדֹת)</vt:lpstr>
      <vt:lpstr>Creation</vt:lpstr>
      <vt:lpstr>The Tôledōt of Adam</vt:lpstr>
      <vt:lpstr>Very Good....to Very Bad</vt:lpstr>
      <vt:lpstr>The Tôledōt of Noah</vt:lpstr>
      <vt:lpstr>The Tôledōt of Noah</vt:lpstr>
      <vt:lpstr>The Flood Undoes Creation</vt:lpstr>
      <vt:lpstr>Is Noah the Second Adam?</vt:lpstr>
      <vt:lpstr>Side Note...</vt:lpstr>
      <vt:lpstr>PowerPoint Presentation</vt:lpstr>
      <vt:lpstr>PowerPoint Presentation</vt:lpstr>
      <vt:lpstr>PowerPoint Presentation</vt:lpstr>
      <vt:lpstr>The Value of Different Lenses</vt:lpstr>
      <vt:lpstr>Summary</vt:lpstr>
      <vt:lpstr>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977</cp:revision>
  <cp:lastPrinted>2023-01-29T03:14:22Z</cp:lastPrinted>
  <dcterms:created xsi:type="dcterms:W3CDTF">2014-10-04T23:26:39Z</dcterms:created>
  <dcterms:modified xsi:type="dcterms:W3CDTF">2023-10-28T19:15:57Z</dcterms:modified>
</cp:coreProperties>
</file>