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803" r:id="rId2"/>
    <p:sldId id="793" r:id="rId3"/>
    <p:sldId id="1129" r:id="rId4"/>
    <p:sldId id="1130" r:id="rId5"/>
    <p:sldId id="1134" r:id="rId6"/>
    <p:sldId id="1135" r:id="rId7"/>
    <p:sldId id="1138" r:id="rId8"/>
    <p:sldId id="1136" r:id="rId9"/>
    <p:sldId id="1137" r:id="rId10"/>
    <p:sldId id="1140" r:id="rId11"/>
    <p:sldId id="1139" r:id="rId12"/>
    <p:sldId id="1141" r:id="rId13"/>
    <p:sldId id="1133" r:id="rId14"/>
    <p:sldId id="1142" r:id="rId15"/>
    <p:sldId id="1143" r:id="rId16"/>
    <p:sldId id="1147" r:id="rId17"/>
    <p:sldId id="1146" r:id="rId18"/>
    <p:sldId id="1145" r:id="rId19"/>
    <p:sldId id="1148" r:id="rId20"/>
    <p:sldId id="814" r:id="rId21"/>
    <p:sldId id="844" r:id="rId2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FB9"/>
    <a:srgbClr val="F9FFBE"/>
    <a:srgbClr val="F7FFDD"/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2748"/>
  </p:normalViewPr>
  <p:slideViewPr>
    <p:cSldViewPr snapToGrid="0" snapToObjects="1">
      <p:cViewPr varScale="1">
        <p:scale>
          <a:sx n="120" d="100"/>
          <a:sy n="120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48491-4EC8-294C-AF21-EEDE883C0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1471B-2E06-1E4C-A75A-7DEF33D9FE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7C9F-0D65-D749-A018-7E2C211F1CC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850C6-0081-3449-A43A-F8E698EC07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4C9F-1AF7-0E47-AC5F-DFB8986A3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97BB-EAFB-684A-916B-432BEE22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02DC-97CC-284B-8DAC-4FDE98189F2D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73B1-E4C9-414D-9FAC-68B90BD2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2548-776D-4B47-A5A7-7DDB6EE8712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E24D-ADA0-284A-9D8A-2DE77650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CxhMl08-o" TargetMode="External"/><Relationship Id="rId2" Type="http://schemas.openxmlformats.org/officeDocument/2006/relationships/hyperlink" Target="https://www.youtube.com/watch?v=btOKeNgd7UU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m.com/video/28970/noahs-ark-1929-re-issue-trailer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Mjtr6V5hC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47B5-9836-A77E-E6D3-763C6455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5" y="9276"/>
            <a:ext cx="6530910" cy="512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</a:t>
            </a:r>
          </a:p>
        </p:txBody>
      </p:sp>
    </p:spTree>
    <p:extLst>
      <p:ext uri="{BB962C8B-B14F-4D97-AF65-F5344CB8AC3E}">
        <p14:creationId xmlns:p14="http://schemas.microsoft.com/office/powerpoint/2010/main" val="6859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766196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does this clip fill in some “white space” in the Text?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05471-E0BD-3E49-EDCA-D7B2DC1A3C94}"/>
              </a:ext>
            </a:extLst>
          </p:cNvPr>
          <p:cNvSpPr txBox="1"/>
          <p:nvPr/>
        </p:nvSpPr>
        <p:spPr>
          <a:xfrm>
            <a:off x="328662" y="2960050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do you see that might</a:t>
            </a:r>
            <a:br>
              <a:rPr lang="en-US" sz="4800" dirty="0"/>
            </a:br>
            <a:r>
              <a:rPr lang="en-US" sz="4800" dirty="0"/>
              <a:t>be less obvious in the Bible?</a:t>
            </a:r>
          </a:p>
        </p:txBody>
      </p:sp>
    </p:spTree>
    <p:extLst>
      <p:ext uri="{BB962C8B-B14F-4D97-AF65-F5344CB8AC3E}">
        <p14:creationId xmlns:p14="http://schemas.microsoft.com/office/powerpoint/2010/main" val="19227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CE695-4745-60E5-50A2-B1BEEBAE9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74514"/>
            <a:ext cx="4038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Released in 2014</a:t>
            </a:r>
          </a:p>
          <a:p>
            <a:r>
              <a:rPr lang="en-US" sz="2400" dirty="0"/>
              <a:t>Director: Darren Aronofsky</a:t>
            </a:r>
          </a:p>
          <a:p>
            <a:r>
              <a:rPr lang="en-US" sz="2400" dirty="0"/>
              <a:t>Budget: $125M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9527E-BE5F-B50F-7CFD-097028E2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" y="205016"/>
            <a:ext cx="3166513" cy="47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9527E-BE5F-B50F-7CFD-097028E2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" y="205016"/>
            <a:ext cx="3166513" cy="4749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BB4AE-DADC-62F3-09CA-6F12926D5DDE}"/>
              </a:ext>
            </a:extLst>
          </p:cNvPr>
          <p:cNvSpPr txBox="1"/>
          <p:nvPr/>
        </p:nvSpPr>
        <p:spPr>
          <a:xfrm>
            <a:off x="3689498" y="552892"/>
            <a:ext cx="512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 pressure from Christian groups, Paramount</a:t>
            </a:r>
          </a:p>
          <a:p>
            <a:r>
              <a:rPr lang="en-US" dirty="0"/>
              <a:t>added a disclaimer to the film’s marketing materials: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DE0C7-B1D3-9461-7428-D3800038ECD7}"/>
              </a:ext>
            </a:extLst>
          </p:cNvPr>
          <p:cNvSpPr txBox="1"/>
          <p:nvPr/>
        </p:nvSpPr>
        <p:spPr>
          <a:xfrm>
            <a:off x="3689498" y="1541721"/>
            <a:ext cx="5121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film is inspired by the story of Noah. While artistic license has been taken, we believe that this film is true to the essence, values and integrity of a story that is a cornerstone of faith for millions of people worldwide. The biblical story of Noah can be found in the book of Genesis.”</a:t>
            </a:r>
          </a:p>
        </p:txBody>
      </p:sp>
    </p:spTree>
    <p:extLst>
      <p:ext uri="{BB962C8B-B14F-4D97-AF65-F5344CB8AC3E}">
        <p14:creationId xmlns:p14="http://schemas.microsoft.com/office/powerpoint/2010/main" val="2081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1786920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“white space” does the film answer?</a:t>
            </a:r>
          </a:p>
        </p:txBody>
      </p:sp>
    </p:spTree>
    <p:extLst>
      <p:ext uri="{BB962C8B-B14F-4D97-AF65-F5344CB8AC3E}">
        <p14:creationId xmlns:p14="http://schemas.microsoft.com/office/powerpoint/2010/main" val="3061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2DAE-E24A-1971-1D1F-5B10735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Noah’s Dreams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CDD02-53B5-B5E9-F527-2AE552E499C1}"/>
              </a:ext>
            </a:extLst>
          </p:cNvPr>
          <p:cNvSpPr txBox="1"/>
          <p:nvPr/>
        </p:nvSpPr>
        <p:spPr>
          <a:xfrm>
            <a:off x="903768" y="1760816"/>
            <a:ext cx="7559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https://www.youtube.com/watch?v=btOKeNgd7UU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B8BC0-0CF7-CA41-3995-DB1452828370}"/>
              </a:ext>
            </a:extLst>
          </p:cNvPr>
          <p:cNvSpPr txBox="1"/>
          <p:nvPr/>
        </p:nvSpPr>
        <p:spPr>
          <a:xfrm>
            <a:off x="1169581" y="2802807"/>
            <a:ext cx="6868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https://www.youtube.com/watch?v=RHCxhMl08-o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8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ABE1-66F9-9272-6A59-EDA4ACFD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dreams like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ACB83-59BF-1A2C-93CC-A268072C5424}"/>
              </a:ext>
            </a:extLst>
          </p:cNvPr>
          <p:cNvSpPr txBox="1"/>
          <p:nvPr/>
        </p:nvSpPr>
        <p:spPr>
          <a:xfrm>
            <a:off x="1010093" y="1225100"/>
            <a:ext cx="7123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there are prophets among you,</a:t>
            </a:r>
          </a:p>
          <a:p>
            <a:r>
              <a:rPr lang="en-US" sz="2400" dirty="0"/>
              <a:t>	I the LORD make myself known to them in visions;</a:t>
            </a:r>
          </a:p>
          <a:p>
            <a:r>
              <a:rPr lang="en-US" sz="2400" dirty="0"/>
              <a:t>	I speak to them in dreams.</a:t>
            </a:r>
          </a:p>
          <a:p>
            <a:r>
              <a:rPr lang="en-US" sz="2400" dirty="0"/>
              <a:t>Not so with my servant Moses;</a:t>
            </a:r>
          </a:p>
          <a:p>
            <a:r>
              <a:rPr lang="en-US" sz="2400" dirty="0"/>
              <a:t>	he is entrusted with all my house.</a:t>
            </a:r>
          </a:p>
          <a:p>
            <a:r>
              <a:rPr lang="en-US" sz="2400" dirty="0"/>
              <a:t>With him I speak face to face—</a:t>
            </a:r>
          </a:p>
          <a:p>
            <a:r>
              <a:rPr lang="en-US" sz="2400" dirty="0"/>
              <a:t>	clearly, not in riddles;</a:t>
            </a:r>
          </a:p>
          <a:p>
            <a:r>
              <a:rPr lang="en-US" sz="2400" dirty="0"/>
              <a:t>	and he beholds the form of the LORD.</a:t>
            </a:r>
          </a:p>
          <a:p>
            <a:pPr algn="r"/>
            <a:r>
              <a:rPr lang="en-US" dirty="0"/>
              <a:t>Num 12:6–8 (NRSV)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1786920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does </a:t>
            </a:r>
            <a:r>
              <a:rPr lang="en-US" sz="4800" i="1" dirty="0"/>
              <a:t>Noah</a:t>
            </a:r>
            <a:r>
              <a:rPr lang="en-US" sz="4800" dirty="0"/>
              <a:t> define righteousness?</a:t>
            </a:r>
          </a:p>
        </p:txBody>
      </p:sp>
    </p:spTree>
    <p:extLst>
      <p:ext uri="{BB962C8B-B14F-4D97-AF65-F5344CB8AC3E}">
        <p14:creationId xmlns:p14="http://schemas.microsoft.com/office/powerpoint/2010/main" val="32606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1786920"/>
            <a:ext cx="849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is the impact of the flood on Noah?</a:t>
            </a:r>
          </a:p>
        </p:txBody>
      </p:sp>
    </p:spTree>
    <p:extLst>
      <p:ext uri="{BB962C8B-B14F-4D97-AF65-F5344CB8AC3E}">
        <p14:creationId xmlns:p14="http://schemas.microsoft.com/office/powerpoint/2010/main" val="7072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1417588"/>
            <a:ext cx="849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does the film</a:t>
            </a:r>
            <a:br>
              <a:rPr lang="en-US" sz="4800" dirty="0"/>
            </a:br>
            <a:r>
              <a:rPr lang="en-US" sz="4800" dirty="0"/>
              <a:t>tell us about</a:t>
            </a:r>
            <a:br>
              <a:rPr lang="en-US" sz="4800" dirty="0"/>
            </a:br>
            <a:r>
              <a:rPr lang="en-US" sz="4800" dirty="0"/>
              <a:t>free will vs. Divine providence?</a:t>
            </a:r>
          </a:p>
        </p:txBody>
      </p:sp>
    </p:spTree>
    <p:extLst>
      <p:ext uri="{BB962C8B-B14F-4D97-AF65-F5344CB8AC3E}">
        <p14:creationId xmlns:p14="http://schemas.microsoft.com/office/powerpoint/2010/main" val="2498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A63D6-91C9-9D79-0277-0CE540B6DEB8}"/>
              </a:ext>
            </a:extLst>
          </p:cNvPr>
          <p:cNvSpPr txBox="1"/>
          <p:nvPr/>
        </p:nvSpPr>
        <p:spPr>
          <a:xfrm>
            <a:off x="325120" y="2156252"/>
            <a:ext cx="849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Does the flood solve anything?</a:t>
            </a:r>
          </a:p>
        </p:txBody>
      </p:sp>
    </p:spTree>
    <p:extLst>
      <p:ext uri="{BB962C8B-B14F-4D97-AF65-F5344CB8AC3E}">
        <p14:creationId xmlns:p14="http://schemas.microsoft.com/office/powerpoint/2010/main" val="17890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E005B-2FB3-B38D-78C2-B65E18D7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4F0C7-AA90-FB96-EF87-00AB2B89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nter"/>
              </a:rPr>
              <a:t>70 Faces of Scripture</a:t>
            </a:r>
          </a:p>
          <a:p>
            <a:pPr lvl="1"/>
            <a:r>
              <a:rPr lang="en-US" dirty="0">
                <a:latin typeface="Inter"/>
              </a:rPr>
              <a:t>Different lenses reveal different insights.</a:t>
            </a:r>
          </a:p>
          <a:p>
            <a:endParaRPr lang="en-US" b="0" i="0" dirty="0">
              <a:effectLst/>
              <a:latin typeface="Inter"/>
            </a:endParaRPr>
          </a:p>
          <a:p>
            <a:r>
              <a:rPr lang="en-US" b="0" i="0" dirty="0">
                <a:effectLst/>
                <a:latin typeface="Inter"/>
              </a:rPr>
              <a:t>What can we learn by looking at the flood stories through different lenses?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490C6-28AD-82C6-C4F3-8A02177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DE3B8-472E-2EF1-3A82-B76647CC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exposes the “white space” in the biblical story.</a:t>
            </a:r>
          </a:p>
          <a:p>
            <a:r>
              <a:rPr lang="en-US" dirty="0"/>
              <a:t>Film helps us ask new questions of the biblical story.</a:t>
            </a:r>
          </a:p>
          <a:p>
            <a:r>
              <a:rPr lang="en-US" dirty="0" err="1"/>
              <a:t>Aronofksy’s</a:t>
            </a:r>
            <a:r>
              <a:rPr lang="en-US" dirty="0"/>
              <a:t> </a:t>
            </a:r>
            <a:r>
              <a:rPr lang="en-US" i="1" dirty="0"/>
              <a:t>Noah</a:t>
            </a:r>
            <a:r>
              <a:rPr lang="en-US" dirty="0"/>
              <a:t> engages with Jewish interpretive history of the flood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490C6-28AD-82C6-C4F3-8A02177B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DE3B8-472E-2EF1-3A82-B76647CC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 Gen 1–3</a:t>
            </a:r>
          </a:p>
          <a:p>
            <a:r>
              <a:rPr lang="en-US" dirty="0"/>
              <a:t>Read Gen 5:28–9:28</a:t>
            </a:r>
          </a:p>
          <a:p>
            <a:r>
              <a:rPr lang="en-US" dirty="0"/>
              <a:t>How are Adam and Noah similar?</a:t>
            </a:r>
          </a:p>
          <a:p>
            <a:r>
              <a:rPr lang="en-US" dirty="0"/>
              <a:t>Are there two flood traditions in the Bible?</a:t>
            </a:r>
          </a:p>
          <a:p>
            <a:endParaRPr lang="en-US" dirty="0"/>
          </a:p>
          <a:p>
            <a:r>
              <a:rPr lang="en-US" dirty="0"/>
              <a:t>Wrap-up: How do we engage with this text?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B7F7-33E5-A9C3-F7B2-050754A9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2203-E8F3-A239-EA5D-3D19641E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Stories</a:t>
            </a:r>
          </a:p>
          <a:p>
            <a:r>
              <a:rPr lang="en-US" dirty="0"/>
              <a:t>“Asking Questions...”</a:t>
            </a:r>
          </a:p>
          <a:p>
            <a:r>
              <a:rPr lang="en-US" dirty="0"/>
              <a:t>Ancient Near Eastern Flood Stories</a:t>
            </a:r>
          </a:p>
          <a:p>
            <a:r>
              <a:rPr lang="en-US" dirty="0"/>
              <a:t>Film Adaptations</a:t>
            </a:r>
          </a:p>
          <a:p>
            <a:r>
              <a:rPr lang="en-US" dirty="0"/>
              <a:t>Source Criticism</a:t>
            </a:r>
          </a:p>
        </p:txBody>
      </p:sp>
    </p:spTree>
    <p:extLst>
      <p:ext uri="{BB962C8B-B14F-4D97-AF65-F5344CB8AC3E}">
        <p14:creationId xmlns:p14="http://schemas.microsoft.com/office/powerpoint/2010/main" val="23430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904F2-AE3D-9647-6971-159FBB30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4" y="0"/>
            <a:ext cx="790717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C1813-252D-AB72-834F-752FD35AAADE}"/>
              </a:ext>
            </a:extLst>
          </p:cNvPr>
          <p:cNvSpPr txBox="1"/>
          <p:nvPr/>
        </p:nvSpPr>
        <p:spPr>
          <a:xfrm>
            <a:off x="1306545" y="9812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Flood in Film</a:t>
            </a:r>
          </a:p>
        </p:txBody>
      </p:sp>
    </p:spTree>
    <p:extLst>
      <p:ext uri="{BB962C8B-B14F-4D97-AF65-F5344CB8AC3E}">
        <p14:creationId xmlns:p14="http://schemas.microsoft.com/office/powerpoint/2010/main" val="31162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E507-4DED-3587-3A78-94D62406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Film?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6CBB-A782-C114-F9F1-20726491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Hermeneutics</a:t>
            </a:r>
          </a:p>
          <a:p>
            <a:r>
              <a:rPr lang="en-US" dirty="0"/>
              <a:t>Highlights the “white space.”</a:t>
            </a:r>
          </a:p>
          <a:p>
            <a:pPr lvl="1"/>
            <a:r>
              <a:rPr lang="en-US" dirty="0"/>
              <a:t>Exposes the interpretive choices we make.</a:t>
            </a:r>
          </a:p>
          <a:p>
            <a:r>
              <a:rPr lang="en-US" dirty="0"/>
              <a:t>“Active” engagement with the viewer.</a:t>
            </a:r>
          </a:p>
          <a:p>
            <a:pPr lvl="1"/>
            <a:r>
              <a:rPr lang="en-US" dirty="0"/>
              <a:t>Engages multiple senses.</a:t>
            </a:r>
          </a:p>
          <a:p>
            <a:r>
              <a:rPr lang="en-US" dirty="0"/>
              <a:t>Film “sutures” the viewer into the story.</a:t>
            </a:r>
          </a:p>
        </p:txBody>
      </p:sp>
    </p:spTree>
    <p:extLst>
      <p:ext uri="{BB962C8B-B14F-4D97-AF65-F5344CB8AC3E}">
        <p14:creationId xmlns:p14="http://schemas.microsoft.com/office/powerpoint/2010/main" val="19651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31227-66C1-A67D-D83E-7C240DA96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11" y="207884"/>
            <a:ext cx="3464290" cy="472773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CE695-4745-60E5-50A2-B1BEEBAE9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74514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Released in 1928</a:t>
            </a:r>
          </a:p>
          <a:p>
            <a:r>
              <a:rPr lang="en-US" dirty="0"/>
              <a:t>Director: Michael </a:t>
            </a:r>
            <a:r>
              <a:rPr lang="en-US" dirty="0" err="1"/>
              <a:t>Curtiz</a:t>
            </a:r>
            <a:endParaRPr lang="en-US" dirty="0"/>
          </a:p>
          <a:p>
            <a:r>
              <a:rPr lang="en-US" dirty="0"/>
              <a:t>Budget: $1M ($18M today)</a:t>
            </a:r>
          </a:p>
          <a:p>
            <a:r>
              <a:rPr lang="en-US" dirty="0"/>
              <a:t>Tells the story of Noah as a parallel to WWI.</a:t>
            </a:r>
          </a:p>
          <a:p>
            <a:r>
              <a:rPr lang="en-US" dirty="0"/>
              <a:t>Divine retribution for man’s evil.</a:t>
            </a:r>
          </a:p>
          <a:p>
            <a:pPr lvl="1"/>
            <a:r>
              <a:rPr lang="en-US" dirty="0"/>
              <a:t>Allies = Righteous</a:t>
            </a:r>
          </a:p>
          <a:p>
            <a:pPr lvl="1"/>
            <a:r>
              <a:rPr lang="en-US" dirty="0"/>
              <a:t>Axis = Wicked Humanity</a:t>
            </a:r>
          </a:p>
          <a:p>
            <a:pPr lvl="1"/>
            <a:r>
              <a:rPr lang="en-US" dirty="0"/>
              <a:t>Russians = Nephilim</a:t>
            </a:r>
          </a:p>
        </p:txBody>
      </p:sp>
    </p:spTree>
    <p:extLst>
      <p:ext uri="{BB962C8B-B14F-4D97-AF65-F5344CB8AC3E}">
        <p14:creationId xmlns:p14="http://schemas.microsoft.com/office/powerpoint/2010/main" val="30171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2DAE-E24A-1971-1D1F-5B10735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Movie Trailer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61BE9-34BA-AEAC-E400-F59BCF6BC16E}"/>
              </a:ext>
            </a:extLst>
          </p:cNvPr>
          <p:cNvSpPr txBox="1"/>
          <p:nvPr/>
        </p:nvSpPr>
        <p:spPr>
          <a:xfrm>
            <a:off x="457200" y="2249914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https://www.tcm.com/video/28970/noahs-ark-1929-re-issue-trailer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2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A6F46-DCD5-04E2-6C0C-36985FB9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4" y="0"/>
            <a:ext cx="79071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2DAE-E24A-1971-1D1F-5B10735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Flood Scene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CDD02-53B5-B5E9-F527-2AE552E499C1}"/>
              </a:ext>
            </a:extLst>
          </p:cNvPr>
          <p:cNvSpPr txBox="1"/>
          <p:nvPr/>
        </p:nvSpPr>
        <p:spPr>
          <a:xfrm>
            <a:off x="935665" y="2249914"/>
            <a:ext cx="7559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https://www.youtube.com/watch?v=8Mjtr6V5hCE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20016</TotalTime>
  <Words>505</Words>
  <Application>Microsoft Macintosh PowerPoint</Application>
  <PresentationFormat>On-screen Show (16:9)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Inter</vt:lpstr>
      <vt:lpstr>Black</vt:lpstr>
      <vt:lpstr>PowerPoint Presentation</vt:lpstr>
      <vt:lpstr>Objective and Method</vt:lpstr>
      <vt:lpstr>Our Lenses</vt:lpstr>
      <vt:lpstr>PowerPoint Presentation</vt:lpstr>
      <vt:lpstr>Why Film?</vt:lpstr>
      <vt:lpstr>PowerPoint Presentation</vt:lpstr>
      <vt:lpstr>The Movie Trailer</vt:lpstr>
      <vt:lpstr>PowerPoint Presentation</vt:lpstr>
      <vt:lpstr>The Flood Scene</vt:lpstr>
      <vt:lpstr>PowerPoint Presentation</vt:lpstr>
      <vt:lpstr>PowerPoint Presentation</vt:lpstr>
      <vt:lpstr>PowerPoint Presentation</vt:lpstr>
      <vt:lpstr>PowerPoint Presentation</vt:lpstr>
      <vt:lpstr>Noah’s Dreams</vt:lpstr>
      <vt:lpstr>Why dreams like this?</vt:lpstr>
      <vt:lpstr>PowerPoint Presentation</vt:lpstr>
      <vt:lpstr>PowerPoint Presentation</vt:lpstr>
      <vt:lpstr>PowerPoint Presentation</vt:lpstr>
      <vt:lpstr>PowerPoint Presentation</vt:lpstr>
      <vt:lpstr>Summary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Supper</dc:title>
  <dc:creator>Rob Kranz</dc:creator>
  <cp:lastModifiedBy>Rob Kranz</cp:lastModifiedBy>
  <cp:revision>959</cp:revision>
  <cp:lastPrinted>2023-01-29T03:14:22Z</cp:lastPrinted>
  <dcterms:created xsi:type="dcterms:W3CDTF">2014-10-04T23:26:39Z</dcterms:created>
  <dcterms:modified xsi:type="dcterms:W3CDTF">2023-10-22T01:50:42Z</dcterms:modified>
</cp:coreProperties>
</file>