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803" r:id="rId2"/>
    <p:sldId id="793" r:id="rId3"/>
    <p:sldId id="1129" r:id="rId4"/>
    <p:sldId id="1130" r:id="rId5"/>
    <p:sldId id="1133" r:id="rId6"/>
    <p:sldId id="1134" r:id="rId7"/>
    <p:sldId id="1135" r:id="rId8"/>
    <p:sldId id="1136" r:id="rId9"/>
    <p:sldId id="1137" r:id="rId10"/>
    <p:sldId id="1138" r:id="rId11"/>
    <p:sldId id="1139" r:id="rId12"/>
    <p:sldId id="1140" r:id="rId13"/>
    <p:sldId id="1141" r:id="rId14"/>
    <p:sldId id="1131" r:id="rId15"/>
    <p:sldId id="1142" r:id="rId16"/>
    <p:sldId id="1143" r:id="rId17"/>
    <p:sldId id="814" r:id="rId18"/>
    <p:sldId id="844" r:id="rId19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FB9"/>
    <a:srgbClr val="F9FFBE"/>
    <a:srgbClr val="F7FFDD"/>
    <a:srgbClr val="FFF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2748"/>
  </p:normalViewPr>
  <p:slideViewPr>
    <p:cSldViewPr snapToGrid="0" snapToObjects="1">
      <p:cViewPr varScale="1">
        <p:scale>
          <a:sx n="120" d="100"/>
          <a:sy n="120" d="100"/>
        </p:scale>
        <p:origin x="200" y="3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548491-4EC8-294C-AF21-EEDE883C04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E1471B-2E06-1E4C-A75A-7DEF33D9FE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A7C9F-0D65-D749-A018-7E2C211F1CC7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5850C6-0081-3449-A43A-F8E698EC07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504C9F-1AF7-0E47-AC5F-DFB8986A3B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797BB-EAFB-684A-916B-432BEE220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8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602DC-97CC-284B-8DAC-4FDE98189F2D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D73B1-E4C9-414D-9FAC-68B90BD20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55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2548-776D-4B47-A5A7-7DDB6EE87121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E24D-ADA0-284A-9D8A-2DE77650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2548-776D-4B47-A5A7-7DDB6EE87121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E24D-ADA0-284A-9D8A-2DE77650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2548-776D-4B47-A5A7-7DDB6EE87121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E24D-ADA0-284A-9D8A-2DE77650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2548-776D-4B47-A5A7-7DDB6EE87121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E24D-ADA0-284A-9D8A-2DE77650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2548-776D-4B47-A5A7-7DDB6EE87121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E24D-ADA0-284A-9D8A-2DE77650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2548-776D-4B47-A5A7-7DDB6EE87121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E24D-ADA0-284A-9D8A-2DE77650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2548-776D-4B47-A5A7-7DDB6EE87121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E24D-ADA0-284A-9D8A-2DE77650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2548-776D-4B47-A5A7-7DDB6EE87121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E24D-ADA0-284A-9D8A-2DE77650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2548-776D-4B47-A5A7-7DDB6EE87121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E24D-ADA0-284A-9D8A-2DE77650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2548-776D-4B47-A5A7-7DDB6EE87121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E24D-ADA0-284A-9D8A-2DE77650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2548-776D-4B47-A5A7-7DDB6EE87121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E24D-ADA0-284A-9D8A-2DE77650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92548-776D-4B47-A5A7-7DDB6EE87121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1E24D-ADA0-284A-9D8A-2DE77650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6247B5-9836-A77E-E6D3-763C6455C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545" y="9276"/>
            <a:ext cx="6530910" cy="5124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EC1813-252D-AB72-834F-752FD35AAADE}"/>
              </a:ext>
            </a:extLst>
          </p:cNvPr>
          <p:cNvSpPr txBox="1"/>
          <p:nvPr/>
        </p:nvSpPr>
        <p:spPr>
          <a:xfrm>
            <a:off x="1306545" y="9812"/>
            <a:ext cx="6530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Flood</a:t>
            </a:r>
          </a:p>
        </p:txBody>
      </p:sp>
    </p:spTree>
    <p:extLst>
      <p:ext uri="{BB962C8B-B14F-4D97-AF65-F5344CB8AC3E}">
        <p14:creationId xmlns:p14="http://schemas.microsoft.com/office/powerpoint/2010/main" val="68595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56DCC1-A317-DC45-726C-EB482C270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Gilgamesh Epic (Tablet IX)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4540CD-59B7-83D0-654E-56232D03D121}"/>
              </a:ext>
            </a:extLst>
          </p:cNvPr>
          <p:cNvSpPr txBox="1"/>
          <p:nvPr/>
        </p:nvSpPr>
        <p:spPr>
          <a:xfrm>
            <a:off x="203200" y="1391920"/>
            <a:ext cx="66243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wealthy carried the pitch,</a:t>
            </a:r>
          </a:p>
          <a:p>
            <a:r>
              <a:rPr lang="en-US" dirty="0"/>
              <a:t>The poor brought ... What was needful.</a:t>
            </a:r>
          </a:p>
          <a:p>
            <a:r>
              <a:rPr lang="en-US" dirty="0"/>
              <a:t>On the fifth day I laid her framework,</a:t>
            </a:r>
          </a:p>
          <a:p>
            <a:r>
              <a:rPr lang="en-US" dirty="0"/>
              <a:t>One full acre was her floorspace,</a:t>
            </a:r>
          </a:p>
          <a:p>
            <a:r>
              <a:rPr lang="en-US" dirty="0"/>
              <a:t>Ten dozen cubits each was the height of her walls</a:t>
            </a:r>
          </a:p>
          <a:p>
            <a:r>
              <a:rPr lang="en-US" dirty="0"/>
              <a:t>Ten dozen cubits each were the edges around her...</a:t>
            </a:r>
          </a:p>
          <a:p>
            <a:r>
              <a:rPr lang="en-US" dirty="0"/>
              <a:t>I decked her in six,</a:t>
            </a:r>
          </a:p>
          <a:p>
            <a:r>
              <a:rPr lang="en-US" dirty="0"/>
              <a:t>I divided her in seven,</a:t>
            </a:r>
          </a:p>
          <a:p>
            <a:r>
              <a:rPr lang="en-US" dirty="0"/>
              <a:t>Her interior I divided nine ways...</a:t>
            </a:r>
          </a:p>
          <a:p>
            <a:r>
              <a:rPr lang="en-US" dirty="0"/>
              <a:t>Thrice 3600 measures of tar did [I pour out] inside her.</a:t>
            </a:r>
          </a:p>
        </p:txBody>
      </p:sp>
    </p:spTree>
    <p:extLst>
      <p:ext uri="{BB962C8B-B14F-4D97-AF65-F5344CB8AC3E}">
        <p14:creationId xmlns:p14="http://schemas.microsoft.com/office/powerpoint/2010/main" val="384018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56DCC1-A317-DC45-726C-EB482C270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Gilgamesh Epic (Tablet IX)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4540CD-59B7-83D0-654E-56232D03D121}"/>
              </a:ext>
            </a:extLst>
          </p:cNvPr>
          <p:cNvSpPr txBox="1"/>
          <p:nvPr/>
        </p:nvSpPr>
        <p:spPr>
          <a:xfrm>
            <a:off x="203200" y="1391920"/>
            <a:ext cx="5222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the seventh day the ship was completed</a:t>
            </a:r>
          </a:p>
          <a:p>
            <a:r>
              <a:rPr lang="en-US" dirty="0"/>
              <a:t>[Whatever I had] I loaded upon her:</a:t>
            </a:r>
          </a:p>
          <a:p>
            <a:r>
              <a:rPr lang="en-US" dirty="0"/>
              <a:t>What silver I had I loaded upon her,</a:t>
            </a:r>
          </a:p>
          <a:p>
            <a:r>
              <a:rPr lang="en-US" dirty="0"/>
              <a:t>What gold I had I loaded upon her,</a:t>
            </a:r>
          </a:p>
          <a:p>
            <a:r>
              <a:rPr lang="en-US" dirty="0"/>
              <a:t>What living creatures I had I loaded upon her.</a:t>
            </a:r>
          </a:p>
          <a:p>
            <a:r>
              <a:rPr lang="en-US" dirty="0"/>
              <a:t>I made go aboard all my family and kin,</a:t>
            </a:r>
          </a:p>
          <a:p>
            <a:r>
              <a:rPr lang="en-US" dirty="0"/>
              <a:t>Beasts of the steppe, wild animals of the steppe,</a:t>
            </a:r>
          </a:p>
          <a:p>
            <a:r>
              <a:rPr lang="en-US" dirty="0"/>
              <a:t>	all skilled craftsmen I made go on board.</a:t>
            </a:r>
          </a:p>
        </p:txBody>
      </p:sp>
    </p:spTree>
    <p:extLst>
      <p:ext uri="{BB962C8B-B14F-4D97-AF65-F5344CB8AC3E}">
        <p14:creationId xmlns:p14="http://schemas.microsoft.com/office/powerpoint/2010/main" val="240522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56DCC1-A317-DC45-726C-EB482C270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Gilgamesh Epic (Tablet IX)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4540CD-59B7-83D0-654E-56232D03D121}"/>
              </a:ext>
            </a:extLst>
          </p:cNvPr>
          <p:cNvSpPr txBox="1"/>
          <p:nvPr/>
        </p:nvSpPr>
        <p:spPr>
          <a:xfrm>
            <a:off x="203200" y="1391920"/>
            <a:ext cx="42875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gazed upon the appearance of the storm,</a:t>
            </a:r>
          </a:p>
          <a:p>
            <a:r>
              <a:rPr lang="en-US" dirty="0"/>
              <a:t>	The storm was frightful to behold!</a:t>
            </a:r>
          </a:p>
          <a:p>
            <a:r>
              <a:rPr lang="en-US" dirty="0"/>
              <a:t>I went into the ship and battened my door...</a:t>
            </a:r>
          </a:p>
          <a:p>
            <a:r>
              <a:rPr lang="en-US" dirty="0"/>
              <a:t>The gods became frightened of the deluge,</a:t>
            </a:r>
          </a:p>
          <a:p>
            <a:r>
              <a:rPr lang="en-US" dirty="0"/>
              <a:t>They shrank back and went up to Anu’s</a:t>
            </a:r>
          </a:p>
          <a:p>
            <a:r>
              <a:rPr lang="en-US" dirty="0"/>
              <a:t>	highest heaven...</a:t>
            </a:r>
          </a:p>
          <a:p>
            <a:r>
              <a:rPr lang="en-US" dirty="0"/>
              <a:t>The wind continued, the deluge and</a:t>
            </a:r>
          </a:p>
          <a:p>
            <a:r>
              <a:rPr lang="en-US" dirty="0"/>
              <a:t>	and windstorm leveled the land...</a:t>
            </a:r>
          </a:p>
          <a:p>
            <a:r>
              <a:rPr lang="en-US" dirty="0"/>
              <a:t>Crumpling over, I sat down and wept,</a:t>
            </a:r>
          </a:p>
          <a:p>
            <a:r>
              <a:rPr lang="en-US" dirty="0"/>
              <a:t>Tears running down my face...</a:t>
            </a:r>
          </a:p>
          <a:p>
            <a:r>
              <a:rPr lang="en-US" dirty="0"/>
              <a:t>The boat rested on Mount </a:t>
            </a:r>
            <a:r>
              <a:rPr lang="en-US" dirty="0" err="1"/>
              <a:t>Nimush</a:t>
            </a:r>
            <a:r>
              <a:rPr lang="en-US" dirty="0"/>
              <a:t>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118C25-2F8E-6E21-E554-7FAB716269CD}"/>
              </a:ext>
            </a:extLst>
          </p:cNvPr>
          <p:cNvSpPr txBox="1"/>
          <p:nvPr/>
        </p:nvSpPr>
        <p:spPr>
          <a:xfrm>
            <a:off x="4521200" y="1391920"/>
            <a:ext cx="42875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the seventh day arrived,</a:t>
            </a:r>
          </a:p>
          <a:p>
            <a:r>
              <a:rPr lang="en-US" dirty="0"/>
              <a:t>I released a dove to go free,</a:t>
            </a:r>
          </a:p>
          <a:p>
            <a:r>
              <a:rPr lang="en-US" dirty="0"/>
              <a:t>No landing place came to view,</a:t>
            </a:r>
          </a:p>
          <a:p>
            <a:r>
              <a:rPr lang="en-US" dirty="0"/>
              <a:t>	it turned back.</a:t>
            </a:r>
          </a:p>
          <a:p>
            <a:r>
              <a:rPr lang="en-US" dirty="0"/>
              <a:t>I released a swallow to go free,</a:t>
            </a:r>
          </a:p>
          <a:p>
            <a:r>
              <a:rPr lang="en-US" dirty="0"/>
              <a:t>The swallow went and returned,</a:t>
            </a:r>
          </a:p>
          <a:p>
            <a:r>
              <a:rPr lang="en-US" dirty="0"/>
              <a:t>No landing place came to view,</a:t>
            </a:r>
          </a:p>
          <a:p>
            <a:r>
              <a:rPr lang="en-US" dirty="0"/>
              <a:t>	it turned back.</a:t>
            </a:r>
          </a:p>
          <a:p>
            <a:r>
              <a:rPr lang="en-US" dirty="0"/>
              <a:t>I sent a raven to go free,</a:t>
            </a:r>
          </a:p>
          <a:p>
            <a:r>
              <a:rPr lang="en-US" dirty="0"/>
              <a:t>The raven went forth, saw the ebbing of the</a:t>
            </a:r>
          </a:p>
          <a:p>
            <a:r>
              <a:rPr lang="en-US" dirty="0"/>
              <a:t>	waters,</a:t>
            </a:r>
          </a:p>
          <a:p>
            <a:r>
              <a:rPr lang="en-US" dirty="0"/>
              <a:t>It ate, circled, left droppings,</a:t>
            </a:r>
          </a:p>
          <a:p>
            <a:r>
              <a:rPr lang="en-US" dirty="0"/>
              <a:t>	did not turn back...</a:t>
            </a:r>
          </a:p>
        </p:txBody>
      </p:sp>
    </p:spTree>
    <p:extLst>
      <p:ext uri="{BB962C8B-B14F-4D97-AF65-F5344CB8AC3E}">
        <p14:creationId xmlns:p14="http://schemas.microsoft.com/office/powerpoint/2010/main" val="385714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56DCC1-A317-DC45-726C-EB482C270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Gilgamesh Epic (Tablet IX)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4540CD-59B7-83D0-654E-56232D03D121}"/>
              </a:ext>
            </a:extLst>
          </p:cNvPr>
          <p:cNvSpPr txBox="1"/>
          <p:nvPr/>
        </p:nvSpPr>
        <p:spPr>
          <a:xfrm>
            <a:off x="203200" y="1391920"/>
            <a:ext cx="4368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Suddenly, as Enlil arrived,</a:t>
            </a:r>
          </a:p>
          <a:p>
            <a:r>
              <a:rPr lang="en-US" dirty="0"/>
              <a:t>He saw the boat, Enlil became angry.</a:t>
            </a:r>
          </a:p>
          <a:p>
            <a:r>
              <a:rPr lang="en-US" dirty="0"/>
              <a:t>He was filled with fury at the gods.</a:t>
            </a:r>
          </a:p>
          <a:p>
            <a:r>
              <a:rPr lang="en-US" dirty="0"/>
              <a:t>‘Who came out alive?</a:t>
            </a:r>
          </a:p>
          <a:p>
            <a:r>
              <a:rPr lang="en-US" dirty="0"/>
              <a:t>	No man was to survive the destruction!’</a:t>
            </a:r>
          </a:p>
          <a:p>
            <a:r>
              <a:rPr lang="en-US" dirty="0" err="1"/>
              <a:t>Ea</a:t>
            </a:r>
            <a:r>
              <a:rPr lang="en-US" dirty="0"/>
              <a:t> made ready to speak, and said to</a:t>
            </a:r>
          </a:p>
          <a:p>
            <a:r>
              <a:rPr lang="en-US" dirty="0"/>
              <a:t>	the warrior Enlil,</a:t>
            </a:r>
          </a:p>
          <a:p>
            <a:r>
              <a:rPr lang="en-US" dirty="0"/>
              <a:t>‘You, O warrior, are the sage of the gods,</a:t>
            </a:r>
          </a:p>
          <a:p>
            <a:r>
              <a:rPr lang="en-US" dirty="0"/>
              <a:t>How could you, unreasoning, have brought</a:t>
            </a:r>
          </a:p>
          <a:p>
            <a:r>
              <a:rPr lang="en-US" dirty="0"/>
              <a:t>	on the deluge?</a:t>
            </a:r>
          </a:p>
          <a:p>
            <a:r>
              <a:rPr lang="en-US" dirty="0"/>
              <a:t>Impose punishment on the sinner for</a:t>
            </a:r>
          </a:p>
          <a:p>
            <a:r>
              <a:rPr lang="en-US" dirty="0"/>
              <a:t>	his sin.’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118C25-2F8E-6E21-E554-7FAB716269CD}"/>
              </a:ext>
            </a:extLst>
          </p:cNvPr>
          <p:cNvSpPr txBox="1"/>
          <p:nvPr/>
        </p:nvSpPr>
        <p:spPr>
          <a:xfrm>
            <a:off x="4521200" y="1391920"/>
            <a:ext cx="4287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 Enlil came up into the ship,</a:t>
            </a:r>
          </a:p>
          <a:p>
            <a:r>
              <a:rPr lang="en-US" dirty="0"/>
              <a:t>Leading me by the hand,</a:t>
            </a:r>
          </a:p>
          <a:p>
            <a:r>
              <a:rPr lang="en-US" dirty="0"/>
              <a:t>	he brought me up too.</a:t>
            </a:r>
          </a:p>
          <a:p>
            <a:r>
              <a:rPr lang="en-US" dirty="0"/>
              <a:t>“Hitherto Utnapishtim and his wife shall</a:t>
            </a:r>
          </a:p>
          <a:p>
            <a:r>
              <a:rPr lang="en-US" dirty="0"/>
              <a:t>	become like us gods.</a:t>
            </a:r>
          </a:p>
          <a:p>
            <a:r>
              <a:rPr lang="en-US" dirty="0"/>
              <a:t>Utnapishtim shall dwell afar-off at the</a:t>
            </a:r>
          </a:p>
          <a:p>
            <a:r>
              <a:rPr lang="en-US" dirty="0"/>
              <a:t>	source of the rivers.</a:t>
            </a:r>
          </a:p>
          <a:p>
            <a:r>
              <a:rPr lang="en-US" dirty="0"/>
              <a:t>Thus it was they took me afar-off and made</a:t>
            </a:r>
          </a:p>
          <a:p>
            <a:r>
              <a:rPr lang="en-US" dirty="0"/>
              <a:t>	me dwell at the source of the rivers.</a:t>
            </a:r>
          </a:p>
        </p:txBody>
      </p:sp>
    </p:spTree>
    <p:extLst>
      <p:ext uri="{BB962C8B-B14F-4D97-AF65-F5344CB8AC3E}">
        <p14:creationId xmlns:p14="http://schemas.microsoft.com/office/powerpoint/2010/main" val="307969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FCC23-2553-0941-7A18-98C4BFBF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9A3A6-A653-96BE-BC3B-0EC53B30E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r>
              <a:rPr lang="en-US" dirty="0"/>
              <a:t>What is similar to Noah and the Flood?</a:t>
            </a:r>
          </a:p>
          <a:p>
            <a:r>
              <a:rPr lang="en-US" dirty="0"/>
              <a:t>What is different?</a:t>
            </a:r>
          </a:p>
          <a:p>
            <a:r>
              <a:rPr lang="en-US" dirty="0"/>
              <a:t>Why does Gilgamesh matter?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63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6247B5-9836-A77E-E6D3-763C6455C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545" y="9276"/>
            <a:ext cx="6530910" cy="5124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EC1813-252D-AB72-834F-752FD35AAADE}"/>
              </a:ext>
            </a:extLst>
          </p:cNvPr>
          <p:cNvSpPr txBox="1"/>
          <p:nvPr/>
        </p:nvSpPr>
        <p:spPr>
          <a:xfrm>
            <a:off x="1306545" y="9812"/>
            <a:ext cx="6530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Flood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FB12FA-EECB-1EA6-98B0-E26B96982158}"/>
              </a:ext>
            </a:extLst>
          </p:cNvPr>
          <p:cNvSpPr txBox="1"/>
          <p:nvPr/>
        </p:nvSpPr>
        <p:spPr>
          <a:xfrm>
            <a:off x="1306545" y="3454052"/>
            <a:ext cx="6530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Two Bible Traditions</a:t>
            </a:r>
          </a:p>
        </p:txBody>
      </p:sp>
    </p:spTree>
    <p:extLst>
      <p:ext uri="{BB962C8B-B14F-4D97-AF65-F5344CB8AC3E}">
        <p14:creationId xmlns:p14="http://schemas.microsoft.com/office/powerpoint/2010/main" val="147047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AFCD6-86EA-F0F7-3037-BB57A0CFB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Explaining Textual Inconsistencies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03A82-B5C1-6FBE-C217-46B7278D8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Documentary Hypothesis</a:t>
            </a:r>
          </a:p>
          <a:p>
            <a:pPr lvl="1"/>
            <a:r>
              <a:rPr lang="en-US" dirty="0"/>
              <a:t>4 source traditions: J, E, D, P.</a:t>
            </a:r>
          </a:p>
          <a:p>
            <a:r>
              <a:rPr lang="en-US" dirty="0"/>
              <a:t>Noah story has two traditions merged</a:t>
            </a:r>
          </a:p>
          <a:p>
            <a:pPr lvl="1"/>
            <a:r>
              <a:rPr lang="en-US" dirty="0"/>
              <a:t>J and P</a:t>
            </a:r>
          </a:p>
        </p:txBody>
      </p:sp>
    </p:spTree>
    <p:extLst>
      <p:ext uri="{BB962C8B-B14F-4D97-AF65-F5344CB8AC3E}">
        <p14:creationId xmlns:p14="http://schemas.microsoft.com/office/powerpoint/2010/main" val="328358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D490C6-28AD-82C6-C4F3-8A02177BE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9DE3B8-472E-2EF1-3A82-B76647CC8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Asking questions helps us expose areas for interpretation.</a:t>
            </a:r>
          </a:p>
          <a:p>
            <a:r>
              <a:rPr lang="en-US" dirty="0"/>
              <a:t>Flood stories are all over the place.</a:t>
            </a:r>
          </a:p>
          <a:p>
            <a:pPr lvl="1"/>
            <a:r>
              <a:rPr lang="en-US" dirty="0"/>
              <a:t>They show us how others viewed the flood.</a:t>
            </a:r>
          </a:p>
          <a:p>
            <a:r>
              <a:rPr lang="en-US" dirty="0"/>
              <a:t>The Bible contains more than one tradition of the flood story.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8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D490C6-28AD-82C6-C4F3-8A02177BE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9DE3B8-472E-2EF1-3A82-B76647CC8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r>
              <a:rPr lang="en-US" dirty="0"/>
              <a:t>Read Gen 5:28–9:28</a:t>
            </a:r>
          </a:p>
          <a:p>
            <a:r>
              <a:rPr lang="en-US" dirty="0"/>
              <a:t>Film Adaptations</a:t>
            </a:r>
          </a:p>
          <a:p>
            <a:r>
              <a:rPr lang="en-US" dirty="0"/>
              <a:t>Watch </a:t>
            </a:r>
            <a:r>
              <a:rPr lang="en-US" i="1" dirty="0"/>
              <a:t>Noah</a:t>
            </a:r>
          </a:p>
          <a:p>
            <a:pPr lvl="1"/>
            <a:r>
              <a:rPr lang="en-US" dirty="0"/>
              <a:t>2014, Darren Aronofsky</a:t>
            </a:r>
            <a:endParaRPr lang="en-US" i="1" dirty="0"/>
          </a:p>
          <a:p>
            <a:pPr lvl="1"/>
            <a:r>
              <a:rPr lang="en-US" dirty="0"/>
              <a:t>Starring Russell Crowe</a:t>
            </a:r>
          </a:p>
          <a:p>
            <a:pPr lvl="1"/>
            <a:r>
              <a:rPr lang="en-US" dirty="0"/>
              <a:t>Amazon Prime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B420DF-A69C-75E4-0FC3-AF38A3977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138" y="1063229"/>
            <a:ext cx="2720181" cy="40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4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CE005B-2FB3-B38D-78C2-B65E18D73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and Method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D4F0C7-AA90-FB96-EF87-00AB2B892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Inter"/>
              </a:rPr>
              <a:t>70 Faces of Scripture</a:t>
            </a:r>
          </a:p>
          <a:p>
            <a:pPr lvl="1"/>
            <a:r>
              <a:rPr lang="en-US" dirty="0">
                <a:latin typeface="Inter"/>
              </a:rPr>
              <a:t>Different lenses reveal different insights.</a:t>
            </a:r>
          </a:p>
          <a:p>
            <a:endParaRPr lang="en-US" b="0" i="0" dirty="0">
              <a:effectLst/>
              <a:latin typeface="Inter"/>
            </a:endParaRPr>
          </a:p>
          <a:p>
            <a:r>
              <a:rPr lang="en-US" b="0" i="0" dirty="0">
                <a:effectLst/>
                <a:latin typeface="Inter"/>
              </a:rPr>
              <a:t>What can we learn by looking at the flood stories through different lenses?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08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CB7F7-33E5-A9C3-F7B2-050754A9F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Lenses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A2203-E8F3-A239-EA5D-3D19641E5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Children Stories</a:t>
            </a:r>
          </a:p>
          <a:p>
            <a:r>
              <a:rPr lang="en-US" dirty="0"/>
              <a:t>“Asking Questions...”</a:t>
            </a:r>
          </a:p>
          <a:p>
            <a:r>
              <a:rPr lang="en-US" dirty="0"/>
              <a:t>Ancient Near Eastern Flood Stories</a:t>
            </a:r>
          </a:p>
          <a:p>
            <a:r>
              <a:rPr lang="en-US" dirty="0"/>
              <a:t>Film Adaptations</a:t>
            </a:r>
          </a:p>
        </p:txBody>
      </p:sp>
    </p:spTree>
    <p:extLst>
      <p:ext uri="{BB962C8B-B14F-4D97-AF65-F5344CB8AC3E}">
        <p14:creationId xmlns:p14="http://schemas.microsoft.com/office/powerpoint/2010/main" val="234307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6247B5-9836-A77E-E6D3-763C6455C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545" y="9276"/>
            <a:ext cx="6530910" cy="5124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EC1813-252D-AB72-834F-752FD35AAADE}"/>
              </a:ext>
            </a:extLst>
          </p:cNvPr>
          <p:cNvSpPr txBox="1"/>
          <p:nvPr/>
        </p:nvSpPr>
        <p:spPr>
          <a:xfrm>
            <a:off x="1306545" y="9812"/>
            <a:ext cx="6530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Flood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FB12FA-EECB-1EA6-98B0-E26B96982158}"/>
              </a:ext>
            </a:extLst>
          </p:cNvPr>
          <p:cNvSpPr txBox="1"/>
          <p:nvPr/>
        </p:nvSpPr>
        <p:spPr>
          <a:xfrm>
            <a:off x="1306545" y="3454052"/>
            <a:ext cx="6530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Questioning the Text</a:t>
            </a:r>
          </a:p>
        </p:txBody>
      </p:sp>
    </p:spTree>
    <p:extLst>
      <p:ext uri="{BB962C8B-B14F-4D97-AF65-F5344CB8AC3E}">
        <p14:creationId xmlns:p14="http://schemas.microsoft.com/office/powerpoint/2010/main" val="311627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DA63D6-91C9-9D79-0277-0CE540B6DEB8}"/>
              </a:ext>
            </a:extLst>
          </p:cNvPr>
          <p:cNvSpPr txBox="1"/>
          <p:nvPr/>
        </p:nvSpPr>
        <p:spPr>
          <a:xfrm>
            <a:off x="325120" y="1786920"/>
            <a:ext cx="8493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What questions did you come up</a:t>
            </a:r>
            <a:br>
              <a:rPr lang="en-US" sz="4800" dirty="0"/>
            </a:br>
            <a:r>
              <a:rPr lang="en-US" sz="4800" dirty="0"/>
              <a:t>with about Noah and the Flood?</a:t>
            </a:r>
          </a:p>
        </p:txBody>
      </p:sp>
    </p:spTree>
    <p:extLst>
      <p:ext uri="{BB962C8B-B14F-4D97-AF65-F5344CB8AC3E}">
        <p14:creationId xmlns:p14="http://schemas.microsoft.com/office/powerpoint/2010/main" val="30612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6247B5-9836-A77E-E6D3-763C6455C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545" y="9276"/>
            <a:ext cx="6530910" cy="5124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EC1813-252D-AB72-834F-752FD35AAADE}"/>
              </a:ext>
            </a:extLst>
          </p:cNvPr>
          <p:cNvSpPr txBox="1"/>
          <p:nvPr/>
        </p:nvSpPr>
        <p:spPr>
          <a:xfrm>
            <a:off x="1306545" y="9812"/>
            <a:ext cx="6530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Flood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FB12FA-EECB-1EA6-98B0-E26B96982158}"/>
              </a:ext>
            </a:extLst>
          </p:cNvPr>
          <p:cNvSpPr txBox="1"/>
          <p:nvPr/>
        </p:nvSpPr>
        <p:spPr>
          <a:xfrm>
            <a:off x="1306545" y="3454052"/>
            <a:ext cx="6530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Ancient Sources</a:t>
            </a:r>
          </a:p>
        </p:txBody>
      </p:sp>
    </p:spTree>
    <p:extLst>
      <p:ext uri="{BB962C8B-B14F-4D97-AF65-F5344CB8AC3E}">
        <p14:creationId xmlns:p14="http://schemas.microsoft.com/office/powerpoint/2010/main" val="253614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031B1A-0252-5265-D756-F195393B7D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190" y="-961"/>
            <a:ext cx="8743620" cy="51454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7089B5-F938-297E-2D23-B0F8531830EA}"/>
              </a:ext>
            </a:extLst>
          </p:cNvPr>
          <p:cNvSpPr txBox="1"/>
          <p:nvPr/>
        </p:nvSpPr>
        <p:spPr>
          <a:xfrm>
            <a:off x="200190" y="121920"/>
            <a:ext cx="8743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The Epic of Gilgamesh</a:t>
            </a:r>
          </a:p>
        </p:txBody>
      </p:sp>
    </p:spTree>
    <p:extLst>
      <p:ext uri="{BB962C8B-B14F-4D97-AF65-F5344CB8AC3E}">
        <p14:creationId xmlns:p14="http://schemas.microsoft.com/office/powerpoint/2010/main" val="352605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7D5F5-48D9-7638-2890-5DD27A90A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Gilgamesh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A8443-3B81-0E60-597C-06E3A4F26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Ancient Mesopotamian Literature</a:t>
            </a:r>
          </a:p>
          <a:p>
            <a:pPr lvl="1"/>
            <a:r>
              <a:rPr lang="en-US" dirty="0"/>
              <a:t>Sumerian, Assyrian, and Babylonian versions</a:t>
            </a:r>
          </a:p>
          <a:p>
            <a:pPr lvl="1"/>
            <a:r>
              <a:rPr lang="en-US" dirty="0"/>
              <a:t>2700–1700 BCE</a:t>
            </a:r>
          </a:p>
          <a:p>
            <a:r>
              <a:rPr lang="en-US" dirty="0"/>
              <a:t>Gilgamesh on a quest for eternal life</a:t>
            </a:r>
          </a:p>
          <a:p>
            <a:pPr lvl="1"/>
            <a:r>
              <a:rPr lang="en-US" dirty="0"/>
              <a:t>Fails to achieve it.</a:t>
            </a:r>
          </a:p>
          <a:p>
            <a:pPr lvl="1"/>
            <a:r>
              <a:rPr lang="en-US" dirty="0"/>
              <a:t>Consolation prize: enduring fame</a:t>
            </a:r>
          </a:p>
          <a:p>
            <a:r>
              <a:rPr lang="en-US" dirty="0"/>
              <a:t>Tablet IX tells the story of the Deluge</a:t>
            </a:r>
          </a:p>
          <a:p>
            <a:pPr lvl="1"/>
            <a:r>
              <a:rPr lang="en-US" dirty="0"/>
              <a:t>Gilgamesh meets Utnapishtim (made like a god).</a:t>
            </a:r>
          </a:p>
        </p:txBody>
      </p:sp>
    </p:spTree>
    <p:extLst>
      <p:ext uri="{BB962C8B-B14F-4D97-AF65-F5344CB8AC3E}">
        <p14:creationId xmlns:p14="http://schemas.microsoft.com/office/powerpoint/2010/main" val="33748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56DCC1-A317-DC45-726C-EB482C270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Gilgamesh Epic (Tablet IX)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4540CD-59B7-83D0-654E-56232D03D121}"/>
              </a:ext>
            </a:extLst>
          </p:cNvPr>
          <p:cNvSpPr txBox="1"/>
          <p:nvPr/>
        </p:nvSpPr>
        <p:spPr>
          <a:xfrm>
            <a:off x="203200" y="1391920"/>
            <a:ext cx="42875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Shuruppak</a:t>
            </a:r>
            <a:r>
              <a:rPr lang="en-US" dirty="0"/>
              <a:t>, a city you know of,</a:t>
            </a:r>
          </a:p>
          <a:p>
            <a:r>
              <a:rPr lang="en-US" dirty="0"/>
              <a:t>[and which on] Euphrates is situated,</a:t>
            </a:r>
          </a:p>
          <a:p>
            <a:r>
              <a:rPr lang="en-US" dirty="0"/>
              <a:t>The great gods resolved to send the deluge.</a:t>
            </a:r>
          </a:p>
          <a:p>
            <a:r>
              <a:rPr lang="en-US" dirty="0"/>
              <a:t>They [</a:t>
            </a:r>
            <a:r>
              <a:rPr lang="en-US" dirty="0" err="1"/>
              <a:t>sw</a:t>
            </a:r>
            <a:r>
              <a:rPr lang="en-US" dirty="0"/>
              <a:t>]ore their father, Anu,</a:t>
            </a:r>
          </a:p>
          <a:p>
            <a:r>
              <a:rPr lang="en-US" dirty="0"/>
              <a:t>Their counsellor the warrior Enlil,</a:t>
            </a:r>
          </a:p>
          <a:p>
            <a:r>
              <a:rPr lang="en-US" dirty="0"/>
              <a:t>Their throne-bearer Ninurta,</a:t>
            </a:r>
          </a:p>
          <a:p>
            <a:r>
              <a:rPr lang="en-US" dirty="0"/>
              <a:t>Their canal-officer </a:t>
            </a:r>
            <a:r>
              <a:rPr lang="en-US" dirty="0" err="1"/>
              <a:t>Ennugi</a:t>
            </a:r>
            <a:r>
              <a:rPr lang="en-US" dirty="0"/>
              <a:t>,</a:t>
            </a:r>
          </a:p>
          <a:p>
            <a:r>
              <a:rPr lang="en-US" dirty="0"/>
              <a:t>The leader </a:t>
            </a:r>
            <a:r>
              <a:rPr lang="en-US" dirty="0" err="1"/>
              <a:t>Ea</a:t>
            </a:r>
            <a:r>
              <a:rPr lang="en-US" dirty="0"/>
              <a:t> was under oath with them.</a:t>
            </a:r>
          </a:p>
          <a:p>
            <a:r>
              <a:rPr lang="en-US" dirty="0"/>
              <a:t>He repeated their plans to the reed hut,</a:t>
            </a:r>
          </a:p>
          <a:p>
            <a:r>
              <a:rPr lang="en-US" dirty="0"/>
              <a:t>“Reed hut, reed hut, wall, wall!</a:t>
            </a:r>
          </a:p>
          <a:p>
            <a:r>
              <a:rPr lang="en-US" dirty="0"/>
              <a:t>Listen, reed hut, be mindful wall!”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118C25-2F8E-6E21-E554-7FAB716269CD}"/>
              </a:ext>
            </a:extLst>
          </p:cNvPr>
          <p:cNvSpPr txBox="1"/>
          <p:nvPr/>
        </p:nvSpPr>
        <p:spPr>
          <a:xfrm>
            <a:off x="4521200" y="1391920"/>
            <a:ext cx="4287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 of </a:t>
            </a:r>
            <a:r>
              <a:rPr lang="en-US" dirty="0" err="1"/>
              <a:t>Shuruppak</a:t>
            </a:r>
            <a:r>
              <a:rPr lang="en-US" dirty="0"/>
              <a:t>, son of </a:t>
            </a:r>
            <a:r>
              <a:rPr lang="en-US" dirty="0" err="1"/>
              <a:t>Ubartutu</a:t>
            </a:r>
            <a:r>
              <a:rPr lang="en-US" dirty="0"/>
              <a:t>,</a:t>
            </a:r>
          </a:p>
          <a:p>
            <a:r>
              <a:rPr lang="en-US" dirty="0"/>
              <a:t>Destroy this house, build a ship,</a:t>
            </a:r>
          </a:p>
          <a:p>
            <a:r>
              <a:rPr lang="en-US" dirty="0"/>
              <a:t>Forsake possessions, seek life,</a:t>
            </a:r>
          </a:p>
          <a:p>
            <a:r>
              <a:rPr lang="en-US" dirty="0"/>
              <a:t>Build an ark and save life.</a:t>
            </a:r>
          </a:p>
          <a:p>
            <a:r>
              <a:rPr lang="en-US" dirty="0"/>
              <a:t>Take aboard ship seed of all living things.</a:t>
            </a:r>
          </a:p>
          <a:p>
            <a:r>
              <a:rPr lang="en-US" dirty="0"/>
              <a:t>The ship which you shall build,</a:t>
            </a:r>
          </a:p>
          <a:p>
            <a:r>
              <a:rPr lang="en-US" dirty="0"/>
              <a:t>Let her dimensions be measured off.</a:t>
            </a:r>
          </a:p>
          <a:p>
            <a:r>
              <a:rPr lang="en-US" dirty="0"/>
              <a:t>Let her width and length be equal,</a:t>
            </a:r>
          </a:p>
          <a:p>
            <a:r>
              <a:rPr lang="en-US" dirty="0"/>
              <a:t>Roof her over like a hidden depth.”</a:t>
            </a:r>
          </a:p>
        </p:txBody>
      </p:sp>
    </p:spTree>
    <p:extLst>
      <p:ext uri="{BB962C8B-B14F-4D97-AF65-F5344CB8AC3E}">
        <p14:creationId xmlns:p14="http://schemas.microsoft.com/office/powerpoint/2010/main" val="4554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19702</TotalTime>
  <Words>896</Words>
  <Application>Microsoft Macintosh PowerPoint</Application>
  <PresentationFormat>On-screen Show (16:9)</PresentationFormat>
  <Paragraphs>137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Inter</vt:lpstr>
      <vt:lpstr>Black</vt:lpstr>
      <vt:lpstr>PowerPoint Presentation</vt:lpstr>
      <vt:lpstr>Objective and Method</vt:lpstr>
      <vt:lpstr>Our Lenses</vt:lpstr>
      <vt:lpstr>PowerPoint Presentation</vt:lpstr>
      <vt:lpstr>PowerPoint Presentation</vt:lpstr>
      <vt:lpstr>PowerPoint Presentation</vt:lpstr>
      <vt:lpstr>PowerPoint Presentation</vt:lpstr>
      <vt:lpstr>Gilgamesh</vt:lpstr>
      <vt:lpstr>Gilgamesh Epic (Tablet IX)</vt:lpstr>
      <vt:lpstr>Gilgamesh Epic (Tablet IX)</vt:lpstr>
      <vt:lpstr>Gilgamesh Epic (Tablet IX)</vt:lpstr>
      <vt:lpstr>Gilgamesh Epic (Tablet IX)</vt:lpstr>
      <vt:lpstr>Gilgamesh Epic (Tablet IX)</vt:lpstr>
      <vt:lpstr>Questions</vt:lpstr>
      <vt:lpstr>PowerPoint Presentation</vt:lpstr>
      <vt:lpstr>Explaining Textual Inconsistencies</vt:lpstr>
      <vt:lpstr>Summary</vt:lpstr>
      <vt:lpstr>Next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Last Supper</dc:title>
  <dc:creator>Rob Kranz</dc:creator>
  <cp:lastModifiedBy>Rob Kranz</cp:lastModifiedBy>
  <cp:revision>944</cp:revision>
  <cp:lastPrinted>2023-01-29T03:14:22Z</cp:lastPrinted>
  <dcterms:created xsi:type="dcterms:W3CDTF">2014-10-04T23:26:39Z</dcterms:created>
  <dcterms:modified xsi:type="dcterms:W3CDTF">2023-10-15T15:00:18Z</dcterms:modified>
</cp:coreProperties>
</file>