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649" r:id="rId2"/>
    <p:sldId id="815" r:id="rId3"/>
    <p:sldId id="816" r:id="rId4"/>
    <p:sldId id="817" r:id="rId5"/>
    <p:sldId id="818" r:id="rId6"/>
    <p:sldId id="819" r:id="rId7"/>
    <p:sldId id="820" r:id="rId8"/>
    <p:sldId id="821" r:id="rId9"/>
    <p:sldId id="836" r:id="rId10"/>
    <p:sldId id="844" r:id="rId11"/>
    <p:sldId id="845" r:id="rId12"/>
    <p:sldId id="822" r:id="rId13"/>
    <p:sldId id="823" r:id="rId14"/>
    <p:sldId id="833" r:id="rId15"/>
    <p:sldId id="834" r:id="rId16"/>
    <p:sldId id="825" r:id="rId17"/>
    <p:sldId id="826" r:id="rId18"/>
    <p:sldId id="827" r:id="rId19"/>
    <p:sldId id="828" r:id="rId20"/>
    <p:sldId id="829" r:id="rId21"/>
    <p:sldId id="830" r:id="rId22"/>
    <p:sldId id="814" r:id="rId23"/>
    <p:sldId id="791" r:id="rId24"/>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FB9"/>
    <a:srgbClr val="F9FFBE"/>
    <a:srgbClr val="F7FFDD"/>
    <a:srgbClr val="FFFF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42"/>
    <p:restoredTop sz="92715"/>
  </p:normalViewPr>
  <p:slideViewPr>
    <p:cSldViewPr snapToGrid="0" snapToObjects="1">
      <p:cViewPr varScale="1">
        <p:scale>
          <a:sx n="127" d="100"/>
          <a:sy n="127" d="100"/>
        </p:scale>
        <p:origin x="176" y="272"/>
      </p:cViewPr>
      <p:guideLst>
        <p:guide orient="horz" pos="162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548491-4EC8-294C-AF21-EEDE883C046B}"/>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4E1471B-2E06-1E4C-A75A-7DEF33D9FECD}"/>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94CA7C9F-0D65-D749-A018-7E2C211F1CC7}" type="datetimeFigureOut">
              <a:rPr lang="en-US" smtClean="0"/>
              <a:t>1/15/24</a:t>
            </a:fld>
            <a:endParaRPr lang="en-US"/>
          </a:p>
        </p:txBody>
      </p:sp>
      <p:sp>
        <p:nvSpPr>
          <p:cNvPr id="4" name="Footer Placeholder 3">
            <a:extLst>
              <a:ext uri="{FF2B5EF4-FFF2-40B4-BE49-F238E27FC236}">
                <a16:creationId xmlns:a16="http://schemas.microsoft.com/office/drawing/2014/main" id="{4F5850C6-0081-3449-A43A-F8E698EC071A}"/>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504C9F-1AF7-0E47-AC5F-DFB8986A3B63}"/>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59797BB-EAFB-684A-916B-432BEE220940}" type="slidenum">
              <a:rPr lang="en-US" smtClean="0"/>
              <a:t>‹#›</a:t>
            </a:fld>
            <a:endParaRPr lang="en-US"/>
          </a:p>
        </p:txBody>
      </p:sp>
    </p:spTree>
    <p:extLst>
      <p:ext uri="{BB962C8B-B14F-4D97-AF65-F5344CB8AC3E}">
        <p14:creationId xmlns:p14="http://schemas.microsoft.com/office/powerpoint/2010/main" val="412388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7C602DC-97CC-284B-8DAC-4FDE98189F2D}" type="datetimeFigureOut">
              <a:rPr lang="en-US" smtClean="0"/>
              <a:t>1/15/24</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06D73B1-E4C9-414D-9FAC-68B90BD201AD}" type="slidenum">
              <a:rPr lang="en-US" smtClean="0"/>
              <a:t>‹#›</a:t>
            </a:fld>
            <a:endParaRPr lang="en-US"/>
          </a:p>
        </p:txBody>
      </p:sp>
    </p:spTree>
    <p:extLst>
      <p:ext uri="{BB962C8B-B14F-4D97-AF65-F5344CB8AC3E}">
        <p14:creationId xmlns:p14="http://schemas.microsoft.com/office/powerpoint/2010/main" val="452655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1</a:t>
            </a:fld>
            <a:endParaRPr lang="en-US"/>
          </a:p>
        </p:txBody>
      </p:sp>
    </p:spTree>
    <p:extLst>
      <p:ext uri="{BB962C8B-B14F-4D97-AF65-F5344CB8AC3E}">
        <p14:creationId xmlns:p14="http://schemas.microsoft.com/office/powerpoint/2010/main" val="262589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2</a:t>
            </a:fld>
            <a:endParaRPr lang="en-US"/>
          </a:p>
        </p:txBody>
      </p:sp>
    </p:spTree>
    <p:extLst>
      <p:ext uri="{BB962C8B-B14F-4D97-AF65-F5344CB8AC3E}">
        <p14:creationId xmlns:p14="http://schemas.microsoft.com/office/powerpoint/2010/main" val="183287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7</a:t>
            </a:fld>
            <a:endParaRPr lang="en-US"/>
          </a:p>
        </p:txBody>
      </p:sp>
    </p:spTree>
    <p:extLst>
      <p:ext uri="{BB962C8B-B14F-4D97-AF65-F5344CB8AC3E}">
        <p14:creationId xmlns:p14="http://schemas.microsoft.com/office/powerpoint/2010/main" val="376294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8</a:t>
            </a:fld>
            <a:endParaRPr lang="en-US"/>
          </a:p>
        </p:txBody>
      </p:sp>
    </p:spTree>
    <p:extLst>
      <p:ext uri="{BB962C8B-B14F-4D97-AF65-F5344CB8AC3E}">
        <p14:creationId xmlns:p14="http://schemas.microsoft.com/office/powerpoint/2010/main" val="370444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9</a:t>
            </a:fld>
            <a:endParaRPr lang="en-US"/>
          </a:p>
        </p:txBody>
      </p:sp>
    </p:spTree>
    <p:extLst>
      <p:ext uri="{BB962C8B-B14F-4D97-AF65-F5344CB8AC3E}">
        <p14:creationId xmlns:p14="http://schemas.microsoft.com/office/powerpoint/2010/main" val="178278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12</a:t>
            </a:fld>
            <a:endParaRPr lang="en-US"/>
          </a:p>
        </p:txBody>
      </p:sp>
    </p:spTree>
    <p:extLst>
      <p:ext uri="{BB962C8B-B14F-4D97-AF65-F5344CB8AC3E}">
        <p14:creationId xmlns:p14="http://schemas.microsoft.com/office/powerpoint/2010/main" val="1018290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13</a:t>
            </a:fld>
            <a:endParaRPr lang="en-US"/>
          </a:p>
        </p:txBody>
      </p:sp>
    </p:spTree>
    <p:extLst>
      <p:ext uri="{BB962C8B-B14F-4D97-AF65-F5344CB8AC3E}">
        <p14:creationId xmlns:p14="http://schemas.microsoft.com/office/powerpoint/2010/main" val="529535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D73B1-E4C9-414D-9FAC-68B90BD201AD}" type="slidenum">
              <a:rPr lang="en-US" smtClean="0"/>
              <a:t>21</a:t>
            </a:fld>
            <a:endParaRPr lang="en-US"/>
          </a:p>
        </p:txBody>
      </p:sp>
    </p:spTree>
    <p:extLst>
      <p:ext uri="{BB962C8B-B14F-4D97-AF65-F5344CB8AC3E}">
        <p14:creationId xmlns:p14="http://schemas.microsoft.com/office/powerpoint/2010/main" val="202861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992548-776D-4B47-A5A7-7DDB6EE87121}" type="datetimeFigureOut">
              <a:rPr lang="en-US" smtClean="0"/>
              <a:t>1/15/24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2548-776D-4B47-A5A7-7DDB6EE87121}" type="datetimeFigureOut">
              <a:rPr lang="en-US" smtClean="0"/>
              <a:t>1/15/24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2548-776D-4B47-A5A7-7DDB6EE87121}" type="datetimeFigureOut">
              <a:rPr lang="en-US" smtClean="0"/>
              <a:t>1/15/24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92548-776D-4B47-A5A7-7DDB6EE87121}" type="datetimeFigureOut">
              <a:rPr lang="en-US" smtClean="0"/>
              <a:t>1/15/24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992548-776D-4B47-A5A7-7DDB6EE87121}" type="datetimeFigureOut">
              <a:rPr lang="en-US" smtClean="0"/>
              <a:t>1/15/24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992548-776D-4B47-A5A7-7DDB6EE87121}" type="datetimeFigureOut">
              <a:rPr lang="en-US" smtClean="0"/>
              <a:t>1/15/24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92548-776D-4B47-A5A7-7DDB6EE87121}" type="datetimeFigureOut">
              <a:rPr lang="en-US" smtClean="0"/>
              <a:t>1/15/24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992548-776D-4B47-A5A7-7DDB6EE87121}" type="datetimeFigureOut">
              <a:rPr lang="en-US" smtClean="0"/>
              <a:t>1/15/24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92548-776D-4B47-A5A7-7DDB6EE87121}" type="datetimeFigureOut">
              <a:rPr lang="en-US" smtClean="0"/>
              <a:t>1/15/24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92548-776D-4B47-A5A7-7DDB6EE87121}" type="datetimeFigureOut">
              <a:rPr lang="en-US" smtClean="0"/>
              <a:t>1/15/24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92548-776D-4B47-A5A7-7DDB6EE87121}" type="datetimeFigureOut">
              <a:rPr lang="en-US" smtClean="0"/>
              <a:t>1/15/24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1E24D-ADA0-284A-9D8A-2DE776502195}"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5992548-776D-4B47-A5A7-7DDB6EE87121}" type="datetimeFigureOut">
              <a:rPr lang="en-US" smtClean="0"/>
              <a:t>1/15/24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B1E24D-ADA0-284A-9D8A-2DE776502195}"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92822" y="12859"/>
            <a:ext cx="5851178" cy="3146901"/>
          </a:xfrm>
        </p:spPr>
        <p:txBody>
          <a:bodyPr>
            <a:normAutofit/>
          </a:bodyPr>
          <a:lstStyle/>
          <a:p>
            <a:r>
              <a:rPr lang="en-US" sz="6000" dirty="0">
                <a:effectLst>
                  <a:outerShdw blurRad="50800" dist="38100" algn="l" rotWithShape="0">
                    <a:prstClr val="black">
                      <a:alpha val="40000"/>
                    </a:prstClr>
                  </a:outerShdw>
                </a:effectLst>
              </a:rPr>
              <a:t>Being</a:t>
            </a:r>
            <a:br>
              <a:rPr lang="en-US" sz="6000" dirty="0">
                <a:effectLst>
                  <a:outerShdw blurRad="50800" dist="38100" algn="l" rotWithShape="0">
                    <a:prstClr val="black">
                      <a:alpha val="40000"/>
                    </a:prstClr>
                  </a:outerShdw>
                </a:effectLst>
              </a:rPr>
            </a:br>
            <a:r>
              <a:rPr lang="en-US" sz="6000" dirty="0">
                <a:effectLst>
                  <a:outerShdw blurRad="50800" dist="38100" algn="l" rotWithShape="0">
                    <a:prstClr val="black">
                      <a:alpha val="40000"/>
                    </a:prstClr>
                  </a:outerShdw>
                </a:effectLst>
              </a:rPr>
              <a:t>God’s</a:t>
            </a:r>
            <a:br>
              <a:rPr lang="en-US" sz="6000" dirty="0">
                <a:effectLst>
                  <a:outerShdw blurRad="50800" dist="38100" algn="l" rotWithShape="0">
                    <a:prstClr val="black">
                      <a:alpha val="40000"/>
                    </a:prstClr>
                  </a:outerShdw>
                </a:effectLst>
              </a:rPr>
            </a:br>
            <a:r>
              <a:rPr lang="en-US" sz="6000" dirty="0">
                <a:effectLst>
                  <a:outerShdw blurRad="50800" dist="38100" algn="l" rotWithShape="0">
                    <a:prstClr val="black">
                      <a:alpha val="40000"/>
                    </a:prstClr>
                  </a:outerShdw>
                </a:effectLst>
              </a:rPr>
              <a:t>Image</a:t>
            </a:r>
          </a:p>
        </p:txBody>
      </p:sp>
      <p:sp>
        <p:nvSpPr>
          <p:cNvPr id="5" name="Subtitle 4"/>
          <p:cNvSpPr>
            <a:spLocks noGrp="1"/>
          </p:cNvSpPr>
          <p:nvPr>
            <p:ph type="subTitle" idx="1"/>
          </p:nvPr>
        </p:nvSpPr>
        <p:spPr>
          <a:xfrm>
            <a:off x="3302982" y="3482658"/>
            <a:ext cx="5851178" cy="1314450"/>
          </a:xfrm>
        </p:spPr>
        <p:txBody>
          <a:bodyPr>
            <a:normAutofit/>
          </a:bodyPr>
          <a:lstStyle/>
          <a:p>
            <a:r>
              <a:rPr lang="en-US" dirty="0">
                <a:solidFill>
                  <a:schemeClr val="tx1"/>
                </a:solidFill>
                <a:effectLst>
                  <a:outerShdw blurRad="50800" dist="38100" dir="18900000" algn="bl" rotWithShape="0">
                    <a:prstClr val="black">
                      <a:alpha val="40000"/>
                    </a:prstClr>
                  </a:outerShdw>
                </a:effectLst>
              </a:rPr>
              <a:t>Women and Men</a:t>
            </a:r>
            <a:br>
              <a:rPr lang="en-US" dirty="0">
                <a:solidFill>
                  <a:schemeClr val="tx1"/>
                </a:solidFill>
                <a:effectLst>
                  <a:outerShdw blurRad="50800" dist="38100" dir="18900000" algn="bl" rotWithShape="0">
                    <a:prstClr val="black">
                      <a:alpha val="40000"/>
                    </a:prstClr>
                  </a:outerShdw>
                </a:effectLst>
              </a:rPr>
            </a:br>
            <a:r>
              <a:rPr lang="en-US" dirty="0">
                <a:solidFill>
                  <a:schemeClr val="tx1"/>
                </a:solidFill>
                <a:effectLst>
                  <a:outerShdw blurRad="50800" dist="38100" dir="18900000" algn="bl" rotWithShape="0">
                    <a:prstClr val="black">
                      <a:alpha val="40000"/>
                    </a:prstClr>
                  </a:outerShdw>
                </a:effectLst>
              </a:rPr>
              <a:t>in the Kingdom of God</a:t>
            </a:r>
          </a:p>
        </p:txBody>
      </p:sp>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193395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3A4CF-5C7F-9243-63BE-725F91BD5B76}"/>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r="60164"/>
          <a:stretch/>
        </p:blipFill>
        <p:spPr>
          <a:xfrm>
            <a:off x="6315750" y="1464310"/>
            <a:ext cx="1234440" cy="3251200"/>
          </a:xfrm>
          <a:prstGeom prst="rect">
            <a:avLst/>
          </a:prstGeom>
        </p:spPr>
      </p:pic>
      <p:sp>
        <p:nvSpPr>
          <p:cNvPr id="5" name="Title 4">
            <a:extLst>
              <a:ext uri="{FF2B5EF4-FFF2-40B4-BE49-F238E27FC236}">
                <a16:creationId xmlns:a16="http://schemas.microsoft.com/office/drawing/2014/main" id="{41858B5D-E37C-0EE1-C93F-CB00FDABA8AB}"/>
              </a:ext>
            </a:extLst>
          </p:cNvPr>
          <p:cNvSpPr>
            <a:spLocks noGrp="1"/>
          </p:cNvSpPr>
          <p:nvPr>
            <p:ph type="title" idx="4294967295"/>
          </p:nvPr>
        </p:nvSpPr>
        <p:spPr>
          <a:xfrm>
            <a:off x="532563" y="759034"/>
            <a:ext cx="5486400" cy="1542039"/>
          </a:xfrm>
        </p:spPr>
        <p:txBody>
          <a:bodyPr>
            <a:noAutofit/>
          </a:bodyPr>
          <a:lstStyle/>
          <a:p>
            <a:r>
              <a:rPr lang="en-US" sz="3200" dirty="0"/>
              <a:t>In many ways, the Bible is a patriarchal and androcentric text.</a:t>
            </a:r>
          </a:p>
        </p:txBody>
      </p:sp>
      <p:sp>
        <p:nvSpPr>
          <p:cNvPr id="2" name="Title 4">
            <a:extLst>
              <a:ext uri="{FF2B5EF4-FFF2-40B4-BE49-F238E27FC236}">
                <a16:creationId xmlns:a16="http://schemas.microsoft.com/office/drawing/2014/main" id="{BC08FADF-72BA-45C7-B2DB-838358085F0A}"/>
              </a:ext>
            </a:extLst>
          </p:cNvPr>
          <p:cNvSpPr txBox="1">
            <a:spLocks/>
          </p:cNvSpPr>
          <p:nvPr/>
        </p:nvSpPr>
        <p:spPr>
          <a:xfrm>
            <a:off x="532563" y="2010095"/>
            <a:ext cx="5486400" cy="26221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We need to remember that the Bible was not written </a:t>
            </a:r>
            <a:r>
              <a:rPr lang="en-US" sz="3200" b="1" i="1" dirty="0"/>
              <a:t>TO</a:t>
            </a:r>
            <a:r>
              <a:rPr lang="en-US" sz="3200" dirty="0"/>
              <a:t> us; but it was written </a:t>
            </a:r>
            <a:r>
              <a:rPr lang="en-US" sz="3200" b="1" i="1" dirty="0"/>
              <a:t>FOR</a:t>
            </a:r>
            <a:r>
              <a:rPr lang="en-US" sz="3200" dirty="0"/>
              <a:t> us.</a:t>
            </a:r>
          </a:p>
        </p:txBody>
      </p:sp>
    </p:spTree>
    <p:extLst>
      <p:ext uri="{BB962C8B-B14F-4D97-AF65-F5344CB8AC3E}">
        <p14:creationId xmlns:p14="http://schemas.microsoft.com/office/powerpoint/2010/main" val="1403308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3A4CF-5C7F-9243-63BE-725F91BD5B76}"/>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r="60164"/>
          <a:stretch/>
        </p:blipFill>
        <p:spPr>
          <a:xfrm>
            <a:off x="6315750" y="1464310"/>
            <a:ext cx="1234440" cy="3251200"/>
          </a:xfrm>
          <a:prstGeom prst="rect">
            <a:avLst/>
          </a:prstGeom>
        </p:spPr>
      </p:pic>
      <p:sp>
        <p:nvSpPr>
          <p:cNvPr id="2" name="Title 4">
            <a:extLst>
              <a:ext uri="{FF2B5EF4-FFF2-40B4-BE49-F238E27FC236}">
                <a16:creationId xmlns:a16="http://schemas.microsoft.com/office/drawing/2014/main" id="{BC08FADF-72BA-45C7-B2DB-838358085F0A}"/>
              </a:ext>
            </a:extLst>
          </p:cNvPr>
          <p:cNvSpPr txBox="1">
            <a:spLocks/>
          </p:cNvSpPr>
          <p:nvPr/>
        </p:nvSpPr>
        <p:spPr>
          <a:xfrm>
            <a:off x="462225" y="1119777"/>
            <a:ext cx="5486400" cy="10798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It should not surprise us to find patriarchy in the Bible.</a:t>
            </a:r>
          </a:p>
        </p:txBody>
      </p:sp>
      <p:sp>
        <p:nvSpPr>
          <p:cNvPr id="6" name="Title 4">
            <a:extLst>
              <a:ext uri="{FF2B5EF4-FFF2-40B4-BE49-F238E27FC236}">
                <a16:creationId xmlns:a16="http://schemas.microsoft.com/office/drawing/2014/main" id="{6CABBDFA-8E0B-1A70-6211-206EF172CCFF}"/>
              </a:ext>
            </a:extLst>
          </p:cNvPr>
          <p:cNvSpPr txBox="1">
            <a:spLocks/>
          </p:cNvSpPr>
          <p:nvPr/>
        </p:nvSpPr>
        <p:spPr>
          <a:xfrm>
            <a:off x="462225" y="2850769"/>
            <a:ext cx="5486400" cy="14599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What is more interesting is when we see the Bible break from patriarchy.</a:t>
            </a:r>
          </a:p>
        </p:txBody>
      </p:sp>
    </p:spTree>
    <p:extLst>
      <p:ext uri="{BB962C8B-B14F-4D97-AF65-F5344CB8AC3E}">
        <p14:creationId xmlns:p14="http://schemas.microsoft.com/office/powerpoint/2010/main" val="193423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normAutofit fontScale="90000"/>
          </a:bodyPr>
          <a:lstStyle/>
          <a:p>
            <a:r>
              <a:rPr lang="en-US"/>
              <a:t>Complementarianism</a:t>
            </a:r>
            <a:endParaRPr lang="en-US" dirty="0"/>
          </a:p>
        </p:txBody>
      </p:sp>
      <p:sp>
        <p:nvSpPr>
          <p:cNvPr id="3" name="TextBox 2">
            <a:extLst>
              <a:ext uri="{FF2B5EF4-FFF2-40B4-BE49-F238E27FC236}">
                <a16:creationId xmlns:a16="http://schemas.microsoft.com/office/drawing/2014/main" id="{186F4744-A3FF-0C82-1818-4F080D09A119}"/>
              </a:ext>
            </a:extLst>
          </p:cNvPr>
          <p:cNvSpPr txBox="1"/>
          <p:nvPr/>
        </p:nvSpPr>
        <p:spPr>
          <a:xfrm>
            <a:off x="3992879" y="1063229"/>
            <a:ext cx="4693919" cy="3293209"/>
          </a:xfrm>
          <a:prstGeom prst="rect">
            <a:avLst/>
          </a:prstGeom>
          <a:noFill/>
        </p:spPr>
        <p:txBody>
          <a:bodyPr wrap="square" rtlCol="0">
            <a:spAutoFit/>
          </a:bodyPr>
          <a:lstStyle/>
          <a:p>
            <a:r>
              <a:rPr lang="en-US" sz="1600" dirty="0"/>
              <a:t>Complementarianism is the teaching that masculinity and femininity are ordained by God and that men and women are created to complement or complete each other. Complementarians believe that the gender roles found in the Bible are purposeful and meaningful distinctions that, when applied in the home and church, promote the spiritual health of both men and women. Embracing the divinely ordained roles of men and women furthers the ministry of God’s people and allows men and women to reach their God-given potential.</a:t>
            </a:r>
            <a:endParaRPr lang="en-US" sz="1400" dirty="0"/>
          </a:p>
          <a:p>
            <a:endParaRPr lang="en-US" sz="1400" dirty="0"/>
          </a:p>
          <a:p>
            <a:pPr algn="r"/>
            <a:r>
              <a:rPr lang="en-US" sz="1400" dirty="0"/>
              <a:t> - </a:t>
            </a:r>
            <a:r>
              <a:rPr lang="en-US" sz="1400" dirty="0" err="1"/>
              <a:t>GotQuestions.org</a:t>
            </a:r>
            <a:endParaRPr lang="en-US" sz="1400" dirty="0"/>
          </a:p>
        </p:txBody>
      </p:sp>
    </p:spTree>
    <p:extLst>
      <p:ext uri="{BB962C8B-B14F-4D97-AF65-F5344CB8AC3E}">
        <p14:creationId xmlns:p14="http://schemas.microsoft.com/office/powerpoint/2010/main" val="196600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normAutofit/>
          </a:bodyPr>
          <a:lstStyle/>
          <a:p>
            <a:r>
              <a:rPr lang="en-US" dirty="0"/>
              <a:t>Egalitarianism</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171366"/>
            <a:ext cx="4693919" cy="3354765"/>
          </a:xfrm>
          <a:prstGeom prst="rect">
            <a:avLst/>
          </a:prstGeom>
          <a:noFill/>
        </p:spPr>
        <p:txBody>
          <a:bodyPr wrap="square" rtlCol="0">
            <a:spAutoFit/>
          </a:bodyPr>
          <a:lstStyle/>
          <a:p>
            <a:r>
              <a:rPr lang="en-US" dirty="0"/>
              <a:t>The broadest meaning of egalitarianism is that all people are inherently equal and ought to be treated as such. When used as a doctrinal term within Christianity, egalitarianism has a narrower meaning, suggesting that God does not intend any distinctions between men and women in matters of spiritual leadership...All people are morally and spiritually equal, with identical value, and ought to be offered the same opportunities. </a:t>
            </a:r>
          </a:p>
          <a:p>
            <a:endParaRPr lang="en-US" sz="1600" dirty="0"/>
          </a:p>
          <a:p>
            <a:pPr algn="r"/>
            <a:r>
              <a:rPr lang="en-US" sz="1600" dirty="0"/>
              <a:t>- </a:t>
            </a:r>
            <a:r>
              <a:rPr lang="en-US" sz="1600" dirty="0" err="1"/>
              <a:t>GotQuestions.org</a:t>
            </a:r>
            <a:endParaRPr lang="en-US" sz="1600" dirty="0"/>
          </a:p>
        </p:txBody>
      </p:sp>
    </p:spTree>
    <p:extLst>
      <p:ext uri="{BB962C8B-B14F-4D97-AF65-F5344CB8AC3E}">
        <p14:creationId xmlns:p14="http://schemas.microsoft.com/office/powerpoint/2010/main" val="139065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1BB9-DC66-0E58-7B54-0F90E9513DF1}"/>
              </a:ext>
            </a:extLst>
          </p:cNvPr>
          <p:cNvSpPr>
            <a:spLocks noGrp="1"/>
          </p:cNvSpPr>
          <p:nvPr>
            <p:ph type="title"/>
          </p:nvPr>
        </p:nvSpPr>
        <p:spPr/>
        <p:txBody>
          <a:bodyPr/>
          <a:lstStyle/>
          <a:p>
            <a:r>
              <a:rPr lang="en-US" dirty="0"/>
              <a:t>Some Common (Mis)Perceptions</a:t>
            </a:r>
          </a:p>
        </p:txBody>
      </p:sp>
      <p:sp>
        <p:nvSpPr>
          <p:cNvPr id="3" name="TextBox 2">
            <a:extLst>
              <a:ext uri="{FF2B5EF4-FFF2-40B4-BE49-F238E27FC236}">
                <a16:creationId xmlns:a16="http://schemas.microsoft.com/office/drawing/2014/main" id="{D0E358FA-F54A-BE28-61F9-0FA95A2A2E24}"/>
              </a:ext>
            </a:extLst>
          </p:cNvPr>
          <p:cNvSpPr txBox="1"/>
          <p:nvPr/>
        </p:nvSpPr>
        <p:spPr>
          <a:xfrm>
            <a:off x="457200" y="2917081"/>
            <a:ext cx="8229600" cy="830997"/>
          </a:xfrm>
          <a:prstGeom prst="rect">
            <a:avLst/>
          </a:prstGeom>
          <a:noFill/>
        </p:spPr>
        <p:txBody>
          <a:bodyPr wrap="square" rtlCol="0">
            <a:spAutoFit/>
          </a:bodyPr>
          <a:lstStyle/>
          <a:p>
            <a:r>
              <a:rPr lang="en-US" sz="2400" dirty="0"/>
              <a:t>Egalitarianism is a modern byproduct of the Feminist movement of the 20</a:t>
            </a:r>
            <a:r>
              <a:rPr lang="en-US" sz="2400" baseline="30000" dirty="0"/>
              <a:t>th</a:t>
            </a:r>
            <a:r>
              <a:rPr lang="en-US" sz="2400" dirty="0"/>
              <a:t> century.</a:t>
            </a:r>
          </a:p>
        </p:txBody>
      </p:sp>
      <p:sp>
        <p:nvSpPr>
          <p:cNvPr id="4" name="TextBox 3">
            <a:extLst>
              <a:ext uri="{FF2B5EF4-FFF2-40B4-BE49-F238E27FC236}">
                <a16:creationId xmlns:a16="http://schemas.microsoft.com/office/drawing/2014/main" id="{1625AA34-4917-F6C7-36BC-8B9B0A7EBF0A}"/>
              </a:ext>
            </a:extLst>
          </p:cNvPr>
          <p:cNvSpPr txBox="1"/>
          <p:nvPr/>
        </p:nvSpPr>
        <p:spPr>
          <a:xfrm>
            <a:off x="457200" y="1574656"/>
            <a:ext cx="8229600" cy="830997"/>
          </a:xfrm>
          <a:prstGeom prst="rect">
            <a:avLst/>
          </a:prstGeom>
          <a:noFill/>
        </p:spPr>
        <p:txBody>
          <a:bodyPr wrap="square" rtlCol="0">
            <a:spAutoFit/>
          </a:bodyPr>
          <a:lstStyle/>
          <a:p>
            <a:r>
              <a:rPr lang="en-US" sz="2400" dirty="0"/>
              <a:t>The “complementarian” view has been the traditional view of Judaism and Christianity for 2,000+ years.</a:t>
            </a:r>
          </a:p>
        </p:txBody>
      </p:sp>
    </p:spTree>
    <p:extLst>
      <p:ext uri="{BB962C8B-B14F-4D97-AF65-F5344CB8AC3E}">
        <p14:creationId xmlns:p14="http://schemas.microsoft.com/office/powerpoint/2010/main" val="3350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1BB9-DC66-0E58-7B54-0F90E9513DF1}"/>
              </a:ext>
            </a:extLst>
          </p:cNvPr>
          <p:cNvSpPr>
            <a:spLocks noGrp="1"/>
          </p:cNvSpPr>
          <p:nvPr>
            <p:ph type="title"/>
          </p:nvPr>
        </p:nvSpPr>
        <p:spPr/>
        <p:txBody>
          <a:bodyPr/>
          <a:lstStyle/>
          <a:p>
            <a:r>
              <a:rPr lang="en-US" dirty="0"/>
              <a:t>Some Common (Mis)Perceptions</a:t>
            </a:r>
          </a:p>
        </p:txBody>
      </p:sp>
      <p:sp>
        <p:nvSpPr>
          <p:cNvPr id="3" name="TextBox 2">
            <a:extLst>
              <a:ext uri="{FF2B5EF4-FFF2-40B4-BE49-F238E27FC236}">
                <a16:creationId xmlns:a16="http://schemas.microsoft.com/office/drawing/2014/main" id="{D0E358FA-F54A-BE28-61F9-0FA95A2A2E24}"/>
              </a:ext>
            </a:extLst>
          </p:cNvPr>
          <p:cNvSpPr txBox="1"/>
          <p:nvPr/>
        </p:nvSpPr>
        <p:spPr>
          <a:xfrm>
            <a:off x="457200" y="2917081"/>
            <a:ext cx="8229600" cy="830997"/>
          </a:xfrm>
          <a:prstGeom prst="rect">
            <a:avLst/>
          </a:prstGeom>
          <a:noFill/>
        </p:spPr>
        <p:txBody>
          <a:bodyPr wrap="square" rtlCol="0">
            <a:spAutoFit/>
          </a:bodyPr>
          <a:lstStyle/>
          <a:p>
            <a:r>
              <a:rPr lang="en-US" sz="2400" dirty="0"/>
              <a:t>Egalitarianism is a modern byproduct of the Feminist movement of the 20</a:t>
            </a:r>
            <a:r>
              <a:rPr lang="en-US" sz="2400" baseline="30000" dirty="0"/>
              <a:t>th</a:t>
            </a:r>
            <a:r>
              <a:rPr lang="en-US" sz="2400" dirty="0"/>
              <a:t> century.</a:t>
            </a:r>
          </a:p>
        </p:txBody>
      </p:sp>
      <p:sp>
        <p:nvSpPr>
          <p:cNvPr id="4" name="TextBox 3">
            <a:extLst>
              <a:ext uri="{FF2B5EF4-FFF2-40B4-BE49-F238E27FC236}">
                <a16:creationId xmlns:a16="http://schemas.microsoft.com/office/drawing/2014/main" id="{1625AA34-4917-F6C7-36BC-8B9B0A7EBF0A}"/>
              </a:ext>
            </a:extLst>
          </p:cNvPr>
          <p:cNvSpPr txBox="1"/>
          <p:nvPr/>
        </p:nvSpPr>
        <p:spPr>
          <a:xfrm>
            <a:off x="457200" y="1574656"/>
            <a:ext cx="8229600" cy="830997"/>
          </a:xfrm>
          <a:prstGeom prst="rect">
            <a:avLst/>
          </a:prstGeom>
          <a:noFill/>
        </p:spPr>
        <p:txBody>
          <a:bodyPr wrap="square" rtlCol="0">
            <a:spAutoFit/>
          </a:bodyPr>
          <a:lstStyle/>
          <a:p>
            <a:r>
              <a:rPr lang="en-US" sz="2400" dirty="0">
                <a:solidFill>
                  <a:srgbClr val="FFFF00"/>
                </a:solidFill>
              </a:rPr>
              <a:t>The “complementarian” view has been the traditional view of Judaism and Christianity for 2,000+ years.</a:t>
            </a:r>
          </a:p>
        </p:txBody>
      </p:sp>
    </p:spTree>
    <p:extLst>
      <p:ext uri="{BB962C8B-B14F-4D97-AF65-F5344CB8AC3E}">
        <p14:creationId xmlns:p14="http://schemas.microsoft.com/office/powerpoint/2010/main" val="3576435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457200" y="1290320"/>
            <a:ext cx="8229600" cy="1477328"/>
          </a:xfrm>
          <a:prstGeom prst="rect">
            <a:avLst/>
          </a:prstGeom>
          <a:noFill/>
        </p:spPr>
        <p:txBody>
          <a:bodyPr wrap="square" rtlCol="0">
            <a:spAutoFit/>
          </a:bodyPr>
          <a:lstStyle/>
          <a:p>
            <a:r>
              <a:rPr lang="en-US" dirty="0"/>
              <a:t>Women are “weak, frail, impatient, feeble and foolish,” as well as, “inconstant, variable, cruel and lacking the spirit of counsel and regiment.”</a:t>
            </a:r>
          </a:p>
          <a:p>
            <a:endParaRPr lang="en-US" dirty="0"/>
          </a:p>
          <a:p>
            <a:pPr algn="r"/>
            <a:r>
              <a:rPr lang="en-US" dirty="0"/>
              <a:t>John Knox (1514–1572 CE)</a:t>
            </a:r>
          </a:p>
          <a:p>
            <a:pPr algn="r"/>
            <a:r>
              <a:rPr lang="en-US" dirty="0"/>
              <a:t>	Founder of the Presbyterian Church</a:t>
            </a:r>
          </a:p>
        </p:txBody>
      </p:sp>
      <p:sp>
        <p:nvSpPr>
          <p:cNvPr id="4" name="TextBox 3">
            <a:extLst>
              <a:ext uri="{FF2B5EF4-FFF2-40B4-BE49-F238E27FC236}">
                <a16:creationId xmlns:a16="http://schemas.microsoft.com/office/drawing/2014/main" id="{D4F69CD5-F62F-9343-EEF9-FBC73C0DE34D}"/>
              </a:ext>
            </a:extLst>
          </p:cNvPr>
          <p:cNvSpPr txBox="1"/>
          <p:nvPr/>
        </p:nvSpPr>
        <p:spPr>
          <a:xfrm>
            <a:off x="457200" y="2994739"/>
            <a:ext cx="8229600" cy="1200329"/>
          </a:xfrm>
          <a:prstGeom prst="rect">
            <a:avLst/>
          </a:prstGeom>
          <a:noFill/>
        </p:spPr>
        <p:txBody>
          <a:bodyPr wrap="square" rtlCol="0">
            <a:spAutoFit/>
          </a:bodyPr>
          <a:lstStyle/>
          <a:p>
            <a:r>
              <a:rPr lang="en-US" dirty="0"/>
              <a:t>“By divine and human right, Adam is the master of the woman...There was a greater wisdom in Adam than in the woman.”</a:t>
            </a:r>
          </a:p>
          <a:p>
            <a:endParaRPr lang="en-US" dirty="0"/>
          </a:p>
          <a:p>
            <a:pPr algn="r"/>
            <a:r>
              <a:rPr lang="en-US" dirty="0"/>
              <a:t>Martin Luther (1483–1546 CE)</a:t>
            </a:r>
          </a:p>
        </p:txBody>
      </p:sp>
    </p:spTree>
    <p:extLst>
      <p:ext uri="{BB962C8B-B14F-4D97-AF65-F5344CB8AC3E}">
        <p14:creationId xmlns:p14="http://schemas.microsoft.com/office/powerpoint/2010/main" val="126810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457200" y="1290320"/>
            <a:ext cx="8229600" cy="923330"/>
          </a:xfrm>
          <a:prstGeom prst="rect">
            <a:avLst/>
          </a:prstGeom>
          <a:noFill/>
        </p:spPr>
        <p:txBody>
          <a:bodyPr wrap="square" rtlCol="0">
            <a:spAutoFit/>
          </a:bodyPr>
          <a:lstStyle/>
          <a:p>
            <a:r>
              <a:rPr lang="en-US" dirty="0"/>
              <a:t>Women are “defective and misbegotten.”</a:t>
            </a:r>
          </a:p>
          <a:p>
            <a:endParaRPr lang="en-US" dirty="0"/>
          </a:p>
          <a:p>
            <a:pPr algn="r"/>
            <a:r>
              <a:rPr lang="en-US" dirty="0"/>
              <a:t>Thomas Aquinas (1225–1274 CE)</a:t>
            </a:r>
          </a:p>
        </p:txBody>
      </p:sp>
      <p:sp>
        <p:nvSpPr>
          <p:cNvPr id="4" name="TextBox 3">
            <a:extLst>
              <a:ext uri="{FF2B5EF4-FFF2-40B4-BE49-F238E27FC236}">
                <a16:creationId xmlns:a16="http://schemas.microsoft.com/office/drawing/2014/main" id="{D4F69CD5-F62F-9343-EEF9-FBC73C0DE34D}"/>
              </a:ext>
            </a:extLst>
          </p:cNvPr>
          <p:cNvSpPr txBox="1"/>
          <p:nvPr/>
        </p:nvSpPr>
        <p:spPr>
          <a:xfrm>
            <a:off x="457200" y="2186741"/>
            <a:ext cx="8229600" cy="1200329"/>
          </a:xfrm>
          <a:prstGeom prst="rect">
            <a:avLst/>
          </a:prstGeom>
          <a:noFill/>
        </p:spPr>
        <p:txBody>
          <a:bodyPr wrap="square" rtlCol="0">
            <a:spAutoFit/>
          </a:bodyPr>
          <a:lstStyle/>
          <a:p>
            <a:r>
              <a:rPr lang="en-US" dirty="0"/>
              <a:t>“But man by reason of his sex is ‘</a:t>
            </a:r>
            <a:r>
              <a:rPr lang="en-US" i="1" dirty="0"/>
              <a:t>imago Dei</a:t>
            </a:r>
            <a:r>
              <a:rPr lang="en-US" dirty="0"/>
              <a:t>.’”</a:t>
            </a:r>
          </a:p>
          <a:p>
            <a:endParaRPr lang="en-US" dirty="0"/>
          </a:p>
          <a:p>
            <a:pPr algn="r"/>
            <a:r>
              <a:rPr lang="en-US" dirty="0"/>
              <a:t>Bonaventure (1217–1274 CE)</a:t>
            </a:r>
          </a:p>
          <a:p>
            <a:pPr algn="r"/>
            <a:r>
              <a:rPr lang="en-US" dirty="0"/>
              <a:t>	Italian Bishop, Cardinal, Scholastic Theologian, and Philosopher</a:t>
            </a:r>
          </a:p>
        </p:txBody>
      </p:sp>
      <p:sp>
        <p:nvSpPr>
          <p:cNvPr id="5" name="TextBox 4">
            <a:extLst>
              <a:ext uri="{FF2B5EF4-FFF2-40B4-BE49-F238E27FC236}">
                <a16:creationId xmlns:a16="http://schemas.microsoft.com/office/drawing/2014/main" id="{2DBE390C-ED7B-B32F-4C47-7258A973D558}"/>
              </a:ext>
            </a:extLst>
          </p:cNvPr>
          <p:cNvSpPr txBox="1"/>
          <p:nvPr/>
        </p:nvSpPr>
        <p:spPr>
          <a:xfrm>
            <a:off x="457200" y="3442552"/>
            <a:ext cx="8229600" cy="1477328"/>
          </a:xfrm>
          <a:prstGeom prst="rect">
            <a:avLst/>
          </a:prstGeom>
          <a:noFill/>
        </p:spPr>
        <p:txBody>
          <a:bodyPr wrap="square" rtlCol="0">
            <a:spAutoFit/>
          </a:bodyPr>
          <a:lstStyle/>
          <a:p>
            <a:r>
              <a:rPr lang="en-US" dirty="0"/>
              <a:t>“[Satan made] his assault upon the weaker part of that human alliance, that he might gradually gain the whole, and not supposing the man would readily give ear to him or be deceived.”</a:t>
            </a:r>
          </a:p>
          <a:p>
            <a:endParaRPr lang="en-US" dirty="0"/>
          </a:p>
          <a:p>
            <a:pPr algn="r"/>
            <a:r>
              <a:rPr lang="en-US" dirty="0"/>
              <a:t>Augustine of Hippo (354–407 CE)</a:t>
            </a:r>
          </a:p>
        </p:txBody>
      </p:sp>
    </p:spTree>
    <p:extLst>
      <p:ext uri="{BB962C8B-B14F-4D97-AF65-F5344CB8AC3E}">
        <p14:creationId xmlns:p14="http://schemas.microsoft.com/office/powerpoint/2010/main" val="385991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457200" y="1301591"/>
            <a:ext cx="8229600" cy="1477328"/>
          </a:xfrm>
          <a:prstGeom prst="rect">
            <a:avLst/>
          </a:prstGeom>
          <a:noFill/>
        </p:spPr>
        <p:txBody>
          <a:bodyPr wrap="square" rtlCol="0">
            <a:spAutoFit/>
          </a:bodyPr>
          <a:lstStyle/>
          <a:p>
            <a:r>
              <a:rPr lang="en-US" dirty="0"/>
              <a:t>“The woman taught once, and ruined all. On this account therefore he [Paul] says, ‘let her not teach.’ But what is it to other women that she suffered this? It certainly concerns them; for the sex is weak and fickle.”</a:t>
            </a:r>
          </a:p>
          <a:p>
            <a:endParaRPr lang="en-US" dirty="0"/>
          </a:p>
          <a:p>
            <a:pPr algn="r"/>
            <a:r>
              <a:rPr lang="en-US" dirty="0"/>
              <a:t>John Chrysostom (347–405 CE)</a:t>
            </a:r>
          </a:p>
        </p:txBody>
      </p:sp>
      <p:sp>
        <p:nvSpPr>
          <p:cNvPr id="5" name="TextBox 4">
            <a:extLst>
              <a:ext uri="{FF2B5EF4-FFF2-40B4-BE49-F238E27FC236}">
                <a16:creationId xmlns:a16="http://schemas.microsoft.com/office/drawing/2014/main" id="{2DBE390C-ED7B-B32F-4C47-7258A973D558}"/>
              </a:ext>
            </a:extLst>
          </p:cNvPr>
          <p:cNvSpPr txBox="1"/>
          <p:nvPr/>
        </p:nvSpPr>
        <p:spPr>
          <a:xfrm>
            <a:off x="457200" y="3259672"/>
            <a:ext cx="8229600" cy="923330"/>
          </a:xfrm>
          <a:prstGeom prst="rect">
            <a:avLst/>
          </a:prstGeom>
          <a:noFill/>
        </p:spPr>
        <p:txBody>
          <a:bodyPr wrap="square" rtlCol="0">
            <a:spAutoFit/>
          </a:bodyPr>
          <a:lstStyle/>
          <a:p>
            <a:r>
              <a:rPr lang="en-US" dirty="0"/>
              <a:t>“She has no more qualities than animals, if she even has a brain.”</a:t>
            </a:r>
          </a:p>
          <a:p>
            <a:r>
              <a:rPr lang="en-US" dirty="0"/>
              <a:t>“She was created in order to serve.”</a:t>
            </a:r>
          </a:p>
          <a:p>
            <a:pPr algn="r"/>
            <a:r>
              <a:rPr lang="en-US" dirty="0"/>
              <a:t>Rabbi Levi ben Gershon (1288–1344)</a:t>
            </a:r>
          </a:p>
        </p:txBody>
      </p:sp>
    </p:spTree>
    <p:extLst>
      <p:ext uri="{BB962C8B-B14F-4D97-AF65-F5344CB8AC3E}">
        <p14:creationId xmlns:p14="http://schemas.microsoft.com/office/powerpoint/2010/main" val="83045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301591"/>
            <a:ext cx="8229600" cy="923330"/>
          </a:xfrm>
          <a:prstGeom prst="rect">
            <a:avLst/>
          </a:prstGeom>
          <a:noFill/>
        </p:spPr>
        <p:txBody>
          <a:bodyPr wrap="square" rtlCol="0">
            <a:spAutoFit/>
          </a:bodyPr>
          <a:lstStyle/>
          <a:p>
            <a:r>
              <a:rPr lang="en-US" dirty="0"/>
              <a:t>“Woe to him whose children are females”.</a:t>
            </a:r>
          </a:p>
          <a:p>
            <a:endParaRPr lang="en-US" dirty="0"/>
          </a:p>
          <a:p>
            <a:pPr algn="r"/>
            <a:r>
              <a:rPr lang="en-US" dirty="0"/>
              <a:t>m. Sanhedrin 11(~200  CE)</a:t>
            </a:r>
          </a:p>
        </p:txBody>
      </p:sp>
      <p:sp>
        <p:nvSpPr>
          <p:cNvPr id="5" name="TextBox 4">
            <a:extLst>
              <a:ext uri="{FF2B5EF4-FFF2-40B4-BE49-F238E27FC236}">
                <a16:creationId xmlns:a16="http://schemas.microsoft.com/office/drawing/2014/main" id="{2DBE390C-ED7B-B32F-4C47-7258A973D558}"/>
              </a:ext>
            </a:extLst>
          </p:cNvPr>
          <p:cNvSpPr txBox="1"/>
          <p:nvPr/>
        </p:nvSpPr>
        <p:spPr>
          <a:xfrm>
            <a:off x="508000" y="2682591"/>
            <a:ext cx="8229600" cy="923330"/>
          </a:xfrm>
          <a:prstGeom prst="rect">
            <a:avLst/>
          </a:prstGeom>
          <a:noFill/>
        </p:spPr>
        <p:txBody>
          <a:bodyPr wrap="square" rtlCol="0">
            <a:spAutoFit/>
          </a:bodyPr>
          <a:lstStyle/>
          <a:p>
            <a:r>
              <a:rPr lang="en-US" dirty="0"/>
              <a:t>“Once Eve was created, Satan was created with her.”</a:t>
            </a:r>
          </a:p>
          <a:p>
            <a:endParaRPr lang="en-US" dirty="0"/>
          </a:p>
          <a:p>
            <a:pPr algn="r"/>
            <a:r>
              <a:rPr lang="en-US" dirty="0"/>
              <a:t>Midrash Genesis Rabbah 17 (300–500 CE)</a:t>
            </a:r>
          </a:p>
        </p:txBody>
      </p:sp>
      <p:sp>
        <p:nvSpPr>
          <p:cNvPr id="4" name="TextBox 3">
            <a:extLst>
              <a:ext uri="{FF2B5EF4-FFF2-40B4-BE49-F238E27FC236}">
                <a16:creationId xmlns:a16="http://schemas.microsoft.com/office/drawing/2014/main" id="{CB29FD3D-6EEB-B3DE-3812-B963BB11F514}"/>
              </a:ext>
            </a:extLst>
          </p:cNvPr>
          <p:cNvSpPr txBox="1"/>
          <p:nvPr/>
        </p:nvSpPr>
        <p:spPr>
          <a:xfrm>
            <a:off x="508000" y="4063590"/>
            <a:ext cx="8229600" cy="923330"/>
          </a:xfrm>
          <a:prstGeom prst="rect">
            <a:avLst/>
          </a:prstGeom>
          <a:noFill/>
        </p:spPr>
        <p:txBody>
          <a:bodyPr wrap="square" rtlCol="0">
            <a:spAutoFit/>
          </a:bodyPr>
          <a:lstStyle/>
          <a:p>
            <a:r>
              <a:rPr lang="en-US" dirty="0"/>
              <a:t>“Whoever teaches his daughter Torah, teaches her obscenity.”</a:t>
            </a:r>
          </a:p>
          <a:p>
            <a:endParaRPr lang="en-US" dirty="0"/>
          </a:p>
          <a:p>
            <a:pPr algn="r"/>
            <a:r>
              <a:rPr lang="en-US" dirty="0"/>
              <a:t>m. </a:t>
            </a:r>
            <a:r>
              <a:rPr lang="en-US" dirty="0" err="1"/>
              <a:t>Sotah</a:t>
            </a:r>
            <a:r>
              <a:rPr lang="en-US" dirty="0"/>
              <a:t> 21 (~200 CE)</a:t>
            </a:r>
          </a:p>
        </p:txBody>
      </p:sp>
    </p:spTree>
    <p:extLst>
      <p:ext uri="{BB962C8B-B14F-4D97-AF65-F5344CB8AC3E}">
        <p14:creationId xmlns:p14="http://schemas.microsoft.com/office/powerpoint/2010/main" val="75919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465543" y="12700"/>
            <a:ext cx="5678457" cy="5117941"/>
          </a:xfrm>
        </p:spPr>
        <p:txBody>
          <a:bodyPr>
            <a:normAutofit/>
          </a:bodyPr>
          <a:lstStyle/>
          <a:p>
            <a:r>
              <a:rPr lang="en-US" sz="6000" dirty="0">
                <a:effectLst>
                  <a:outerShdw blurRad="50800" dist="38100" algn="l" rotWithShape="0">
                    <a:prstClr val="black">
                      <a:alpha val="40000"/>
                    </a:prstClr>
                  </a:outerShdw>
                </a:effectLst>
              </a:rPr>
              <a:t>Introduction</a:t>
            </a:r>
          </a:p>
        </p:txBody>
      </p:sp>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381066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0378-983D-7AD9-A7FE-8058B4C33715}"/>
              </a:ext>
            </a:extLst>
          </p:cNvPr>
          <p:cNvSpPr>
            <a:spLocks noGrp="1"/>
          </p:cNvSpPr>
          <p:nvPr>
            <p:ph type="title"/>
          </p:nvPr>
        </p:nvSpPr>
        <p:spPr/>
        <p:txBody>
          <a:bodyPr/>
          <a:lstStyle/>
          <a:p>
            <a:r>
              <a:rPr lang="en-US" dirty="0"/>
              <a:t>What is the “Traditional” View?</a:t>
            </a:r>
          </a:p>
        </p:txBody>
      </p:sp>
      <p:sp>
        <p:nvSpPr>
          <p:cNvPr id="3" name="TextBox 2">
            <a:extLst>
              <a:ext uri="{FF2B5EF4-FFF2-40B4-BE49-F238E27FC236}">
                <a16:creationId xmlns:a16="http://schemas.microsoft.com/office/drawing/2014/main" id="{801D3E68-E64C-8458-FE7E-C12F8386C54F}"/>
              </a:ext>
            </a:extLst>
          </p:cNvPr>
          <p:cNvSpPr txBox="1"/>
          <p:nvPr/>
        </p:nvSpPr>
        <p:spPr>
          <a:xfrm>
            <a:off x="508000" y="1063229"/>
            <a:ext cx="8229600" cy="1754326"/>
          </a:xfrm>
          <a:prstGeom prst="rect">
            <a:avLst/>
          </a:prstGeom>
          <a:noFill/>
        </p:spPr>
        <p:txBody>
          <a:bodyPr wrap="square" rtlCol="0">
            <a:spAutoFit/>
          </a:bodyPr>
          <a:lstStyle/>
          <a:p>
            <a:r>
              <a:rPr lang="en-US" dirty="0"/>
              <a:t>“[The woman] is inclined to be secretive and crafty, because of its weakness . . . . You see, leaving women to do what they like is not just to lose half the battle (as it may seem): a woman’s natural potential for virtue is inferior to a man's, so she's</a:t>
            </a:r>
          </a:p>
          <a:p>
            <a:r>
              <a:rPr lang="en-US" dirty="0"/>
              <a:t>proportionately a greater danger, perhaps even twice as great.”</a:t>
            </a:r>
          </a:p>
          <a:p>
            <a:endParaRPr lang="en-US" dirty="0"/>
          </a:p>
          <a:p>
            <a:pPr algn="r"/>
            <a:r>
              <a:rPr lang="en-US" dirty="0"/>
              <a:t>Plato, </a:t>
            </a:r>
            <a:r>
              <a:rPr lang="en-US" i="1" dirty="0"/>
              <a:t>The Laws</a:t>
            </a:r>
            <a:endParaRPr lang="en-US" dirty="0"/>
          </a:p>
        </p:txBody>
      </p:sp>
      <p:sp>
        <p:nvSpPr>
          <p:cNvPr id="5" name="TextBox 4">
            <a:extLst>
              <a:ext uri="{FF2B5EF4-FFF2-40B4-BE49-F238E27FC236}">
                <a16:creationId xmlns:a16="http://schemas.microsoft.com/office/drawing/2014/main" id="{2DBE390C-ED7B-B32F-4C47-7258A973D558}"/>
              </a:ext>
            </a:extLst>
          </p:cNvPr>
          <p:cNvSpPr txBox="1"/>
          <p:nvPr/>
        </p:nvSpPr>
        <p:spPr>
          <a:xfrm>
            <a:off x="457200" y="3020755"/>
            <a:ext cx="8229600" cy="1754326"/>
          </a:xfrm>
          <a:prstGeom prst="rect">
            <a:avLst/>
          </a:prstGeom>
          <a:noFill/>
        </p:spPr>
        <p:txBody>
          <a:bodyPr wrap="square" rtlCol="0">
            <a:spAutoFit/>
          </a:bodyPr>
          <a:lstStyle/>
          <a:p>
            <a:r>
              <a:rPr lang="en-US" dirty="0"/>
              <a:t>“And it is clear that the rule of the soul over the body, and of the mind and the rational element over the passionate, is natural and expedient; whereas the equality of the two or the rule of the inferior is always hurtful . . . . Again, the male is by nature superior, and the female inferior; and the one rules, and the other is ruled; this principle, of necessity, extends to all mankind.”</a:t>
            </a:r>
          </a:p>
          <a:p>
            <a:pPr algn="r"/>
            <a:r>
              <a:rPr lang="en-US" dirty="0" err="1"/>
              <a:t>Artistotle</a:t>
            </a:r>
            <a:endParaRPr lang="en-US" dirty="0"/>
          </a:p>
        </p:txBody>
      </p:sp>
    </p:spTree>
    <p:extLst>
      <p:ext uri="{BB962C8B-B14F-4D97-AF65-F5344CB8AC3E}">
        <p14:creationId xmlns:p14="http://schemas.microsoft.com/office/powerpoint/2010/main" val="106456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normAutofit/>
          </a:bodyPr>
          <a:lstStyle/>
          <a:p>
            <a:r>
              <a:rPr lang="en-US" dirty="0"/>
              <a:t>Traditionalism</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171366"/>
            <a:ext cx="4693919" cy="1569660"/>
          </a:xfrm>
          <a:prstGeom prst="rect">
            <a:avLst/>
          </a:prstGeom>
          <a:noFill/>
        </p:spPr>
        <p:txBody>
          <a:bodyPr wrap="square" rtlCol="0">
            <a:spAutoFit/>
          </a:bodyPr>
          <a:lstStyle/>
          <a:p>
            <a:r>
              <a:rPr lang="en-US" sz="2400" dirty="0"/>
              <a:t>The “traditional” view held by Judaism and Christianity was that women were inferior to men in their very nature.</a:t>
            </a:r>
          </a:p>
        </p:txBody>
      </p:sp>
      <p:sp>
        <p:nvSpPr>
          <p:cNvPr id="4" name="TextBox 3">
            <a:extLst>
              <a:ext uri="{FF2B5EF4-FFF2-40B4-BE49-F238E27FC236}">
                <a16:creationId xmlns:a16="http://schemas.microsoft.com/office/drawing/2014/main" id="{314F4413-A164-9D8B-0B33-F6CA73F68C79}"/>
              </a:ext>
            </a:extLst>
          </p:cNvPr>
          <p:cNvSpPr txBox="1"/>
          <p:nvPr/>
        </p:nvSpPr>
        <p:spPr>
          <a:xfrm>
            <a:off x="3992879" y="3009395"/>
            <a:ext cx="4693919" cy="1569660"/>
          </a:xfrm>
          <a:prstGeom prst="rect">
            <a:avLst/>
          </a:prstGeom>
          <a:noFill/>
        </p:spPr>
        <p:txBody>
          <a:bodyPr wrap="square" rtlCol="0">
            <a:spAutoFit/>
          </a:bodyPr>
          <a:lstStyle/>
          <a:p>
            <a:r>
              <a:rPr lang="en-US" sz="2400" dirty="0"/>
              <a:t>The complementarian view is NOT the traditional view. That’s why its adherents call it “complementarian” and not “traditional.”</a:t>
            </a:r>
            <a:endParaRPr lang="en-US" sz="2000" dirty="0"/>
          </a:p>
        </p:txBody>
      </p:sp>
    </p:spTree>
    <p:extLst>
      <p:ext uri="{BB962C8B-B14F-4D97-AF65-F5344CB8AC3E}">
        <p14:creationId xmlns:p14="http://schemas.microsoft.com/office/powerpoint/2010/main" val="160604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D490C6-28AD-82C6-C4F3-8A02177BE103}"/>
              </a:ext>
            </a:extLst>
          </p:cNvPr>
          <p:cNvSpPr>
            <a:spLocks noGrp="1"/>
          </p:cNvSpPr>
          <p:nvPr>
            <p:ph type="title"/>
          </p:nvPr>
        </p:nvSpPr>
        <p:spPr>
          <a:xfrm>
            <a:off x="457200" y="205979"/>
            <a:ext cx="8229600" cy="857250"/>
          </a:xfrm>
        </p:spPr>
        <p:txBody>
          <a:bodyPr/>
          <a:lstStyle/>
          <a:p>
            <a:r>
              <a:rPr lang="en-US" dirty="0"/>
              <a:t>Summary</a:t>
            </a:r>
          </a:p>
        </p:txBody>
      </p:sp>
      <p:sp>
        <p:nvSpPr>
          <p:cNvPr id="4" name="Content Placeholder 3">
            <a:extLst>
              <a:ext uri="{FF2B5EF4-FFF2-40B4-BE49-F238E27FC236}">
                <a16:creationId xmlns:a16="http://schemas.microsoft.com/office/drawing/2014/main" id="{DD9DE3B8-472E-2EF1-3A82-B76647CC8CD2}"/>
              </a:ext>
            </a:extLst>
          </p:cNvPr>
          <p:cNvSpPr>
            <a:spLocks noGrp="1"/>
          </p:cNvSpPr>
          <p:nvPr>
            <p:ph idx="1"/>
          </p:nvPr>
        </p:nvSpPr>
        <p:spPr>
          <a:xfrm>
            <a:off x="457200" y="1200151"/>
            <a:ext cx="8229600" cy="3394472"/>
          </a:xfrm>
        </p:spPr>
        <p:txBody>
          <a:bodyPr>
            <a:normAutofit/>
          </a:bodyPr>
          <a:lstStyle/>
          <a:p>
            <a:r>
              <a:rPr lang="en-US" dirty="0"/>
              <a:t>Clarified important terms</a:t>
            </a:r>
          </a:p>
          <a:p>
            <a:r>
              <a:rPr lang="en-US" dirty="0"/>
              <a:t>The “complementarian” view is NOT the traditional view held for 2,000 years.</a:t>
            </a:r>
          </a:p>
          <a:p>
            <a:r>
              <a:rPr lang="en-US" dirty="0"/>
              <a:t>Our project: Examine the Bible closely and carefully.</a:t>
            </a:r>
          </a:p>
        </p:txBody>
      </p:sp>
    </p:spTree>
    <p:extLst>
      <p:ext uri="{BB962C8B-B14F-4D97-AF65-F5344CB8AC3E}">
        <p14:creationId xmlns:p14="http://schemas.microsoft.com/office/powerpoint/2010/main" val="390938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EACA-71AD-FD4C-B0B1-D21086F190CF}"/>
              </a:ext>
            </a:extLst>
          </p:cNvPr>
          <p:cNvSpPr>
            <a:spLocks noGrp="1"/>
          </p:cNvSpPr>
          <p:nvPr>
            <p:ph type="title"/>
          </p:nvPr>
        </p:nvSpPr>
        <p:spPr>
          <a:xfrm>
            <a:off x="3806686" y="205979"/>
            <a:ext cx="4880113" cy="857250"/>
          </a:xfrm>
        </p:spPr>
        <p:txBody>
          <a:bodyPr/>
          <a:lstStyle/>
          <a:p>
            <a:r>
              <a:rPr lang="en-US" dirty="0"/>
              <a:t>Next Week</a:t>
            </a:r>
          </a:p>
        </p:txBody>
      </p:sp>
      <p:sp>
        <p:nvSpPr>
          <p:cNvPr id="3" name="Content Placeholder 2">
            <a:extLst>
              <a:ext uri="{FF2B5EF4-FFF2-40B4-BE49-F238E27FC236}">
                <a16:creationId xmlns:a16="http://schemas.microsoft.com/office/drawing/2014/main" id="{4B48F12A-1BAE-4E41-A234-31557D285204}"/>
              </a:ext>
            </a:extLst>
          </p:cNvPr>
          <p:cNvSpPr>
            <a:spLocks noGrp="1"/>
          </p:cNvSpPr>
          <p:nvPr>
            <p:ph idx="1"/>
          </p:nvPr>
        </p:nvSpPr>
        <p:spPr>
          <a:xfrm>
            <a:off x="3806686" y="1200151"/>
            <a:ext cx="4880113" cy="3394472"/>
          </a:xfrm>
        </p:spPr>
        <p:txBody>
          <a:bodyPr>
            <a:normAutofit/>
          </a:bodyPr>
          <a:lstStyle/>
          <a:p>
            <a:r>
              <a:rPr lang="en-US" dirty="0"/>
              <a:t>Is Egalitarianism a product of the 20th-century Feminist movement?</a:t>
            </a:r>
          </a:p>
          <a:p>
            <a:endParaRPr lang="en-US" dirty="0"/>
          </a:p>
          <a:p>
            <a:endParaRPr lang="en-US" dirty="0"/>
          </a:p>
        </p:txBody>
      </p:sp>
      <p:pic>
        <p:nvPicPr>
          <p:cNvPr id="4" name="Picture 3">
            <a:extLst>
              <a:ext uri="{FF2B5EF4-FFF2-40B4-BE49-F238E27FC236}">
                <a16:creationId xmlns:a16="http://schemas.microsoft.com/office/drawing/2014/main" id="{34BC33B9-3A4E-AF68-7954-CB573BF630E7}"/>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62247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583A4CF-5C7F-9243-63BE-725F91BD5B76}"/>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r="60164"/>
          <a:stretch/>
        </p:blipFill>
        <p:spPr>
          <a:xfrm>
            <a:off x="6205222" y="1464310"/>
            <a:ext cx="1234440" cy="3251200"/>
          </a:xfrm>
          <a:prstGeom prst="rect">
            <a:avLst/>
          </a:prstGeom>
        </p:spPr>
      </p:pic>
      <p:pic>
        <p:nvPicPr>
          <p:cNvPr id="4" name="Picture 3">
            <a:extLst>
              <a:ext uri="{FF2B5EF4-FFF2-40B4-BE49-F238E27FC236}">
                <a16:creationId xmlns:a16="http://schemas.microsoft.com/office/drawing/2014/main" id="{19FC6065-2DDF-E75C-626B-EA1404DAEC84}"/>
              </a:ext>
            </a:extLst>
          </p:cNvPr>
          <p:cNvPicPr>
            <a:picLocks noChangeAspect="1"/>
          </p:cNvPicPr>
          <p:nvPr/>
        </p:nvPicPr>
        <p:blipFill rotWithShape="1">
          <a:blip r:embed="rId2" cstate="hqprint">
            <a:lum bright="70000" contrast="-70000"/>
            <a:extLst>
              <a:ext uri="{28A0092B-C50C-407E-A947-70E740481C1C}">
                <a14:useLocalDpi xmlns:a14="http://schemas.microsoft.com/office/drawing/2010/main"/>
              </a:ext>
            </a:extLst>
          </a:blip>
          <a:srcRect l="44754"/>
          <a:stretch/>
        </p:blipFill>
        <p:spPr>
          <a:xfrm>
            <a:off x="1226820" y="1464310"/>
            <a:ext cx="1711960" cy="3251200"/>
          </a:xfrm>
          <a:prstGeom prst="rect">
            <a:avLst/>
          </a:prstGeom>
        </p:spPr>
      </p:pic>
      <p:sp>
        <p:nvSpPr>
          <p:cNvPr id="5" name="Title 4">
            <a:extLst>
              <a:ext uri="{FF2B5EF4-FFF2-40B4-BE49-F238E27FC236}">
                <a16:creationId xmlns:a16="http://schemas.microsoft.com/office/drawing/2014/main" id="{41858B5D-E37C-0EE1-C93F-CB00FDABA8AB}"/>
              </a:ext>
            </a:extLst>
          </p:cNvPr>
          <p:cNvSpPr>
            <a:spLocks noGrp="1"/>
          </p:cNvSpPr>
          <p:nvPr>
            <p:ph type="title"/>
          </p:nvPr>
        </p:nvSpPr>
        <p:spPr/>
        <p:txBody>
          <a:bodyPr>
            <a:noAutofit/>
          </a:bodyPr>
          <a:lstStyle/>
          <a:p>
            <a:r>
              <a:rPr lang="en-US" sz="3200" dirty="0"/>
              <a:t>What does the Bible say about gender roles?</a:t>
            </a:r>
          </a:p>
        </p:txBody>
      </p:sp>
    </p:spTree>
    <p:extLst>
      <p:ext uri="{BB962C8B-B14F-4D97-AF65-F5344CB8AC3E}">
        <p14:creationId xmlns:p14="http://schemas.microsoft.com/office/powerpoint/2010/main" val="292179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E41E-E179-D1ED-3314-5CA5A432DD6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2B37662-255B-6D1B-2DDE-10EED800B6D1}"/>
              </a:ext>
            </a:extLst>
          </p:cNvPr>
          <p:cNvSpPr>
            <a:spLocks noGrp="1"/>
          </p:cNvSpPr>
          <p:nvPr>
            <p:ph idx="1"/>
          </p:nvPr>
        </p:nvSpPr>
        <p:spPr/>
        <p:txBody>
          <a:bodyPr/>
          <a:lstStyle/>
          <a:p>
            <a:r>
              <a:rPr lang="en-US" dirty="0"/>
              <a:t>Why are we doing this study?</a:t>
            </a:r>
          </a:p>
          <a:p>
            <a:r>
              <a:rPr lang="en-US" dirty="0"/>
              <a:t>Definition of Terms</a:t>
            </a:r>
          </a:p>
          <a:p>
            <a:r>
              <a:rPr lang="en-US" dirty="0"/>
              <a:t>Address some common (mis)perceptions.</a:t>
            </a:r>
          </a:p>
          <a:p>
            <a:r>
              <a:rPr lang="en-US" dirty="0"/>
              <a:t>The Road Ahead.</a:t>
            </a:r>
          </a:p>
        </p:txBody>
      </p:sp>
    </p:spTree>
    <p:extLst>
      <p:ext uri="{BB962C8B-B14F-4D97-AF65-F5344CB8AC3E}">
        <p14:creationId xmlns:p14="http://schemas.microsoft.com/office/powerpoint/2010/main" val="769732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A81F-E495-256D-3574-48323619BF70}"/>
              </a:ext>
            </a:extLst>
          </p:cNvPr>
          <p:cNvSpPr>
            <a:spLocks noGrp="1"/>
          </p:cNvSpPr>
          <p:nvPr>
            <p:ph type="title"/>
          </p:nvPr>
        </p:nvSpPr>
        <p:spPr/>
        <p:txBody>
          <a:bodyPr/>
          <a:lstStyle/>
          <a:p>
            <a:r>
              <a:rPr lang="en-US" dirty="0"/>
              <a:t>Why this study? Why now?</a:t>
            </a:r>
          </a:p>
        </p:txBody>
      </p:sp>
      <p:sp>
        <p:nvSpPr>
          <p:cNvPr id="3" name="Content Placeholder 2">
            <a:extLst>
              <a:ext uri="{FF2B5EF4-FFF2-40B4-BE49-F238E27FC236}">
                <a16:creationId xmlns:a16="http://schemas.microsoft.com/office/drawing/2014/main" id="{FF30E31E-73D5-E9C3-26C1-1220B312D5BD}"/>
              </a:ext>
            </a:extLst>
          </p:cNvPr>
          <p:cNvSpPr>
            <a:spLocks noGrp="1"/>
          </p:cNvSpPr>
          <p:nvPr>
            <p:ph idx="1"/>
          </p:nvPr>
        </p:nvSpPr>
        <p:spPr>
          <a:xfrm>
            <a:off x="3606800" y="1200151"/>
            <a:ext cx="5080000" cy="3394472"/>
          </a:xfrm>
        </p:spPr>
        <p:txBody>
          <a:bodyPr/>
          <a:lstStyle/>
          <a:p>
            <a:r>
              <a:rPr lang="en-US" dirty="0"/>
              <a:t>There is no hidden agenda.</a:t>
            </a:r>
          </a:p>
          <a:p>
            <a:r>
              <a:rPr lang="en-US" dirty="0"/>
              <a:t>It’s an important issue.</a:t>
            </a:r>
          </a:p>
          <a:p>
            <a:r>
              <a:rPr lang="en-US" dirty="0"/>
              <a:t>The implications are not theoretical.</a:t>
            </a:r>
          </a:p>
          <a:p>
            <a:pPr lvl="1"/>
            <a:r>
              <a:rPr lang="en-US" dirty="0"/>
              <a:t>It’s important for our children and grandchildren.</a:t>
            </a:r>
          </a:p>
        </p:txBody>
      </p:sp>
      <p:pic>
        <p:nvPicPr>
          <p:cNvPr id="4" name="Picture 3">
            <a:extLst>
              <a:ext uri="{FF2B5EF4-FFF2-40B4-BE49-F238E27FC236}">
                <a16:creationId xmlns:a16="http://schemas.microsoft.com/office/drawing/2014/main" id="{15BD3795-D1F4-19E5-9399-455A6D27D6A7}"/>
              </a:ext>
            </a:extLst>
          </p:cNvPr>
          <p:cNvPicPr>
            <a:picLocks noChangeAspect="1"/>
          </p:cNvPicPr>
          <p:nvPr/>
        </p:nvPicPr>
        <p:blipFill>
          <a:blip r:embed="rId2">
            <a:lum bright="70000" contrast="-70000"/>
          </a:blip>
          <a:stretch>
            <a:fillRect/>
          </a:stretch>
        </p:blipFill>
        <p:spPr>
          <a:xfrm>
            <a:off x="457200" y="1271787"/>
            <a:ext cx="3098800" cy="3251200"/>
          </a:xfrm>
          <a:prstGeom prst="rect">
            <a:avLst/>
          </a:prstGeom>
        </p:spPr>
      </p:pic>
    </p:spTree>
    <p:extLst>
      <p:ext uri="{BB962C8B-B14F-4D97-AF65-F5344CB8AC3E}">
        <p14:creationId xmlns:p14="http://schemas.microsoft.com/office/powerpoint/2010/main" val="258760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BD3795-D1F4-19E5-9399-455A6D27D6A7}"/>
              </a:ext>
            </a:extLst>
          </p:cNvPr>
          <p:cNvPicPr>
            <a:picLocks noChangeAspect="1"/>
          </p:cNvPicPr>
          <p:nvPr/>
        </p:nvPicPr>
        <p:blipFill>
          <a:blip r:embed="rId2">
            <a:lum bright="70000" contrast="-70000"/>
          </a:blip>
          <a:stretch>
            <a:fillRect/>
          </a:stretch>
        </p:blipFill>
        <p:spPr>
          <a:xfrm>
            <a:off x="457200" y="1271787"/>
            <a:ext cx="3098800" cy="3251200"/>
          </a:xfrm>
          <a:prstGeom prst="rect">
            <a:avLst/>
          </a:prstGeom>
        </p:spPr>
      </p:pic>
      <p:sp>
        <p:nvSpPr>
          <p:cNvPr id="9" name="TextBox 8">
            <a:extLst>
              <a:ext uri="{FF2B5EF4-FFF2-40B4-BE49-F238E27FC236}">
                <a16:creationId xmlns:a16="http://schemas.microsoft.com/office/drawing/2014/main" id="{8B67E920-792A-6479-8448-07366646B827}"/>
              </a:ext>
            </a:extLst>
          </p:cNvPr>
          <p:cNvSpPr txBox="1"/>
          <p:nvPr/>
        </p:nvSpPr>
        <p:spPr>
          <a:xfrm>
            <a:off x="3952240" y="1004561"/>
            <a:ext cx="4988560" cy="3785652"/>
          </a:xfrm>
          <a:prstGeom prst="rect">
            <a:avLst/>
          </a:prstGeom>
          <a:noFill/>
        </p:spPr>
        <p:txBody>
          <a:bodyPr wrap="square" rtlCol="0">
            <a:spAutoFit/>
          </a:bodyPr>
          <a:lstStyle/>
          <a:p>
            <a:r>
              <a:rPr lang="en-US" sz="2400" dirty="0"/>
              <a:t>As a tradition, we take the Bible </a:t>
            </a:r>
            <a:r>
              <a:rPr lang="en-US" sz="2400" i="1" u="sng" dirty="0"/>
              <a:t>very</a:t>
            </a:r>
            <a:r>
              <a:rPr lang="en-US" sz="2400" dirty="0"/>
              <a:t> seriously. In this study, we will carefully examine the complete witness of Scripture.</a:t>
            </a:r>
          </a:p>
          <a:p>
            <a:endParaRPr lang="en-US" sz="2400" dirty="0"/>
          </a:p>
          <a:p>
            <a:r>
              <a:rPr lang="en-US" sz="2400" dirty="0"/>
              <a:t>I will not ask you to ignore the Bible. I will ask you to closely examine what it says and how we read it. I will probably challenge you to read it differently.</a:t>
            </a:r>
          </a:p>
        </p:txBody>
      </p:sp>
    </p:spTree>
    <p:extLst>
      <p:ext uri="{BB962C8B-B14F-4D97-AF65-F5344CB8AC3E}">
        <p14:creationId xmlns:p14="http://schemas.microsoft.com/office/powerpoint/2010/main" val="316618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465543" y="12700"/>
            <a:ext cx="5678457" cy="5117941"/>
          </a:xfrm>
        </p:spPr>
        <p:txBody>
          <a:bodyPr>
            <a:normAutofit/>
          </a:bodyPr>
          <a:lstStyle/>
          <a:p>
            <a:r>
              <a:rPr lang="en-US" sz="6000" dirty="0">
                <a:effectLst>
                  <a:outerShdw blurRad="50800" dist="38100" algn="l" rotWithShape="0">
                    <a:prstClr val="black">
                      <a:alpha val="40000"/>
                    </a:prstClr>
                  </a:outerShdw>
                </a:effectLst>
              </a:rPr>
              <a:t>Definition</a:t>
            </a:r>
            <a:br>
              <a:rPr lang="en-US" sz="6000" dirty="0">
                <a:effectLst>
                  <a:outerShdw blurRad="50800" dist="38100" algn="l" rotWithShape="0">
                    <a:prstClr val="black">
                      <a:alpha val="40000"/>
                    </a:prstClr>
                  </a:outerShdw>
                </a:effectLst>
              </a:rPr>
            </a:br>
            <a:r>
              <a:rPr lang="en-US" sz="6000" dirty="0">
                <a:effectLst>
                  <a:outerShdw blurRad="50800" dist="38100" algn="l" rotWithShape="0">
                    <a:prstClr val="black">
                      <a:alpha val="40000"/>
                    </a:prstClr>
                  </a:outerShdw>
                </a:effectLst>
              </a:rPr>
              <a:t>of Terms</a:t>
            </a:r>
          </a:p>
        </p:txBody>
      </p:sp>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Tree>
    <p:extLst>
      <p:ext uri="{BB962C8B-B14F-4D97-AF65-F5344CB8AC3E}">
        <p14:creationId xmlns:p14="http://schemas.microsoft.com/office/powerpoint/2010/main" val="169262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lstStyle/>
          <a:p>
            <a:r>
              <a:rPr lang="en-US" dirty="0"/>
              <a:t>Patriarchy</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402080"/>
            <a:ext cx="4693919" cy="3108543"/>
          </a:xfrm>
          <a:prstGeom prst="rect">
            <a:avLst/>
          </a:prstGeom>
          <a:noFill/>
        </p:spPr>
        <p:txBody>
          <a:bodyPr wrap="square" rtlCol="0">
            <a:spAutoFit/>
          </a:bodyPr>
          <a:lstStyle/>
          <a:p>
            <a:r>
              <a:rPr lang="en-US" sz="2000" dirty="0"/>
              <a:t>A social organization marked by the supremacy of the father in the clan or family, the legal dependence of wives and children, and the reckoning of descent and inheritance in the male line.</a:t>
            </a:r>
          </a:p>
          <a:p>
            <a:endParaRPr lang="en-US" sz="2000" dirty="0"/>
          </a:p>
          <a:p>
            <a:r>
              <a:rPr lang="en-US" sz="2000" dirty="0"/>
              <a:t>Broadly: Control by men of a disproportionately large share of power.</a:t>
            </a:r>
            <a:endParaRPr lang="en-US" dirty="0"/>
          </a:p>
          <a:p>
            <a:endParaRPr lang="en-US" dirty="0"/>
          </a:p>
          <a:p>
            <a:pPr algn="r"/>
            <a:r>
              <a:rPr lang="en-US" dirty="0"/>
              <a:t>Merriam-Webster Dictionary</a:t>
            </a:r>
          </a:p>
        </p:txBody>
      </p:sp>
    </p:spTree>
    <p:extLst>
      <p:ext uri="{BB962C8B-B14F-4D97-AF65-F5344CB8AC3E}">
        <p14:creationId xmlns:p14="http://schemas.microsoft.com/office/powerpoint/2010/main" val="372417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F572FB-E578-6B5A-9E0A-5C382480662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172720" y="-772"/>
            <a:ext cx="3292823" cy="5131413"/>
          </a:xfrm>
          <a:prstGeom prst="rect">
            <a:avLst/>
          </a:prstGeom>
        </p:spPr>
      </p:pic>
      <p:sp>
        <p:nvSpPr>
          <p:cNvPr id="2" name="Title 1">
            <a:extLst>
              <a:ext uri="{FF2B5EF4-FFF2-40B4-BE49-F238E27FC236}">
                <a16:creationId xmlns:a16="http://schemas.microsoft.com/office/drawing/2014/main" id="{1B6292EF-C7B6-C5C7-4186-C2FFBC9AC6C7}"/>
              </a:ext>
            </a:extLst>
          </p:cNvPr>
          <p:cNvSpPr>
            <a:spLocks noGrp="1"/>
          </p:cNvSpPr>
          <p:nvPr>
            <p:ph type="title"/>
          </p:nvPr>
        </p:nvSpPr>
        <p:spPr>
          <a:xfrm>
            <a:off x="3992880" y="205979"/>
            <a:ext cx="4693919" cy="857250"/>
          </a:xfrm>
        </p:spPr>
        <p:txBody>
          <a:bodyPr/>
          <a:lstStyle/>
          <a:p>
            <a:r>
              <a:rPr lang="en-US" dirty="0"/>
              <a:t>Androcentric</a:t>
            </a:r>
          </a:p>
        </p:txBody>
      </p:sp>
      <p:sp>
        <p:nvSpPr>
          <p:cNvPr id="3" name="TextBox 2">
            <a:extLst>
              <a:ext uri="{FF2B5EF4-FFF2-40B4-BE49-F238E27FC236}">
                <a16:creationId xmlns:a16="http://schemas.microsoft.com/office/drawing/2014/main" id="{186F4744-A3FF-0C82-1818-4F080D09A119}"/>
              </a:ext>
            </a:extLst>
          </p:cNvPr>
          <p:cNvSpPr txBox="1"/>
          <p:nvPr/>
        </p:nvSpPr>
        <p:spPr>
          <a:xfrm>
            <a:off x="3992880" y="1402080"/>
            <a:ext cx="4693919" cy="2554545"/>
          </a:xfrm>
          <a:prstGeom prst="rect">
            <a:avLst/>
          </a:prstGeom>
          <a:noFill/>
        </p:spPr>
        <p:txBody>
          <a:bodyPr wrap="square" rtlCol="0">
            <a:spAutoFit/>
          </a:bodyPr>
          <a:lstStyle/>
          <a:p>
            <a:r>
              <a:rPr lang="en-US" sz="2800" dirty="0"/>
              <a:t>Centered on, dominated by, or concerned primarily with men as opposed to women. Cf. gynocentric, adj.</a:t>
            </a:r>
          </a:p>
          <a:p>
            <a:endParaRPr lang="en-US" sz="2400" dirty="0"/>
          </a:p>
          <a:p>
            <a:pPr algn="r"/>
            <a:r>
              <a:rPr lang="en-US" sz="2400" dirty="0"/>
              <a:t>Oxford English Dictionary</a:t>
            </a:r>
          </a:p>
        </p:txBody>
      </p:sp>
    </p:spTree>
    <p:extLst>
      <p:ext uri="{BB962C8B-B14F-4D97-AF65-F5344CB8AC3E}">
        <p14:creationId xmlns:p14="http://schemas.microsoft.com/office/powerpoint/2010/main" val="360518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18686</TotalTime>
  <Words>1136</Words>
  <Application>Microsoft Macintosh PowerPoint</Application>
  <PresentationFormat>On-screen Show (16:9)</PresentationFormat>
  <Paragraphs>106</Paragraphs>
  <Slides>23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Black</vt:lpstr>
      <vt:lpstr>Being God’s Image</vt:lpstr>
      <vt:lpstr>Introduction</vt:lpstr>
      <vt:lpstr>What does the Bible say about gender roles?</vt:lpstr>
      <vt:lpstr>Introduction</vt:lpstr>
      <vt:lpstr>Why this study? Why now?</vt:lpstr>
      <vt:lpstr>PowerPoint Presentation</vt:lpstr>
      <vt:lpstr>Definition of Terms</vt:lpstr>
      <vt:lpstr>Patriarchy</vt:lpstr>
      <vt:lpstr>Androcentric</vt:lpstr>
      <vt:lpstr>In many ways, the Bible is a patriarchal and androcentric text.</vt:lpstr>
      <vt:lpstr>PowerPoint Presentation</vt:lpstr>
      <vt:lpstr>Complementarianism</vt:lpstr>
      <vt:lpstr>Egalitarianism</vt:lpstr>
      <vt:lpstr>Some Common (Mis)Perceptions</vt:lpstr>
      <vt:lpstr>Some Common (Mis)Perceptions</vt:lpstr>
      <vt:lpstr>What is the “Traditional” View?</vt:lpstr>
      <vt:lpstr>What is the “Traditional” View?</vt:lpstr>
      <vt:lpstr>What is the “Traditional” View?</vt:lpstr>
      <vt:lpstr>What is the “Traditional” View?</vt:lpstr>
      <vt:lpstr>What is the “Traditional” View?</vt:lpstr>
      <vt:lpstr>Traditionalism</vt:lpstr>
      <vt:lpstr>Summary</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Supper</dc:title>
  <dc:creator>Rob Kranz</dc:creator>
  <cp:lastModifiedBy>Rob Kranz</cp:lastModifiedBy>
  <cp:revision>866</cp:revision>
  <cp:lastPrinted>2023-01-29T03:14:22Z</cp:lastPrinted>
  <dcterms:created xsi:type="dcterms:W3CDTF">2014-10-04T23:26:39Z</dcterms:created>
  <dcterms:modified xsi:type="dcterms:W3CDTF">2024-01-16T03:20:22Z</dcterms:modified>
</cp:coreProperties>
</file>