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sldIdLst>
    <p:sldId id="256" r:id="rId2"/>
    <p:sldId id="257" r:id="rId3"/>
    <p:sldId id="377" r:id="rId4"/>
    <p:sldId id="387" r:id="rId5"/>
    <p:sldId id="381" r:id="rId6"/>
    <p:sldId id="378" r:id="rId7"/>
    <p:sldId id="379" r:id="rId8"/>
    <p:sldId id="380" r:id="rId9"/>
    <p:sldId id="388" r:id="rId10"/>
    <p:sldId id="389" r:id="rId11"/>
    <p:sldId id="360" r:id="rId12"/>
    <p:sldId id="363" r:id="rId13"/>
    <p:sldId id="366" r:id="rId14"/>
    <p:sldId id="364" r:id="rId15"/>
    <p:sldId id="365" r:id="rId16"/>
    <p:sldId id="367" r:id="rId17"/>
    <p:sldId id="368" r:id="rId18"/>
    <p:sldId id="369" r:id="rId19"/>
    <p:sldId id="370" r:id="rId20"/>
    <p:sldId id="373" r:id="rId21"/>
    <p:sldId id="371" r:id="rId22"/>
    <p:sldId id="372" r:id="rId23"/>
    <p:sldId id="374" r:id="rId24"/>
    <p:sldId id="386" r:id="rId25"/>
    <p:sldId id="376" r:id="rId26"/>
    <p:sldId id="394" r:id="rId27"/>
    <p:sldId id="383" r:id="rId28"/>
    <p:sldId id="396" r:id="rId29"/>
    <p:sldId id="382" r:id="rId30"/>
    <p:sldId id="384" r:id="rId31"/>
    <p:sldId id="390" r:id="rId32"/>
    <p:sldId id="391" r:id="rId33"/>
    <p:sldId id="385" r:id="rId34"/>
    <p:sldId id="392" r:id="rId35"/>
    <p:sldId id="395" r:id="rId3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D52E7-4324-4D29-BE10-6E722430D041}" v="159" dt="2023-03-19T13:09:38.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3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2000"/>
          </a:schemeClr>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24.xml"/><Relationship Id="rId4" Type="http://schemas.openxmlformats.org/officeDocument/2006/relationships/customXml" Target="../ink/ink2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27.xml"/><Relationship Id="rId4" Type="http://schemas.openxmlformats.org/officeDocument/2006/relationships/customXml" Target="../ink/ink26.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8.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30.xml"/><Relationship Id="rId4" Type="http://schemas.openxmlformats.org/officeDocument/2006/relationships/customXml" Target="../ink/ink29.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31.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33.xml"/><Relationship Id="rId4" Type="http://schemas.openxmlformats.org/officeDocument/2006/relationships/customXml" Target="../ink/ink3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3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36.xml"/><Relationship Id="rId4" Type="http://schemas.openxmlformats.org/officeDocument/2006/relationships/customXml" Target="../ink/ink35.xml"/></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s://biblehub.com/genesis/5-24.htm" TargetMode="External"/><Relationship Id="rId7" Type="http://schemas.openxmlformats.org/officeDocument/2006/relationships/customXml" Target="../ink/ink39.xml"/><Relationship Id="rId2" Type="http://schemas.openxmlformats.org/officeDocument/2006/relationships/hyperlink" Target="https://biblehub.com/genesis/5-21.htm" TargetMode="External"/><Relationship Id="rId1" Type="http://schemas.openxmlformats.org/officeDocument/2006/relationships/slideLayout" Target="../slideLayouts/slideLayout2.xml"/><Relationship Id="rId6" Type="http://schemas.openxmlformats.org/officeDocument/2006/relationships/customXml" Target="../ink/ink38.xml"/><Relationship Id="rId5" Type="http://schemas.openxmlformats.org/officeDocument/2006/relationships/image" Target="../media/image20.png"/><Relationship Id="rId4" Type="http://schemas.openxmlformats.org/officeDocument/2006/relationships/customXml" Target="../ink/ink3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0.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2.xml"/><Relationship Id="rId4" Type="http://schemas.openxmlformats.org/officeDocument/2006/relationships/customXml" Target="../ink/ink41.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5.xml"/><Relationship Id="rId4" Type="http://schemas.openxmlformats.org/officeDocument/2006/relationships/customXml" Target="../ink/ink44.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6.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8.xml"/><Relationship Id="rId4" Type="http://schemas.openxmlformats.org/officeDocument/2006/relationships/customXml" Target="../ink/ink4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9.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51.xml"/><Relationship Id="rId4" Type="http://schemas.openxmlformats.org/officeDocument/2006/relationships/customXml" Target="../ink/ink5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54.xml"/><Relationship Id="rId4" Type="http://schemas.openxmlformats.org/officeDocument/2006/relationships/customXml" Target="../ink/ink53.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55.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57.xml"/><Relationship Id="rId4" Type="http://schemas.openxmlformats.org/officeDocument/2006/relationships/customXml" Target="../ink/ink56.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58.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60.xml"/><Relationship Id="rId4" Type="http://schemas.openxmlformats.org/officeDocument/2006/relationships/customXml" Target="../ink/ink59.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6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63.xml"/><Relationship Id="rId4" Type="http://schemas.openxmlformats.org/officeDocument/2006/relationships/customXml" Target="../ink/ink62.xml"/></Relationships>
</file>

<file path=ppt/slides/_rels/slide2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64.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customXml" Target="../ink/ink66.xml"/><Relationship Id="rId4" Type="http://schemas.openxmlformats.org/officeDocument/2006/relationships/customXml" Target="../ink/ink65.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6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69.xml"/><Relationship Id="rId4" Type="http://schemas.openxmlformats.org/officeDocument/2006/relationships/customXml" Target="../ink/ink68.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72.xml"/><Relationship Id="rId4" Type="http://schemas.openxmlformats.org/officeDocument/2006/relationships/customXml" Target="../ink/ink71.xml"/></Relationships>
</file>

<file path=ppt/slides/_rels/slide27.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customXml" Target="../ink/ink75.xml"/><Relationship Id="rId2" Type="http://schemas.openxmlformats.org/officeDocument/2006/relationships/customXml" Target="../ink/ink73.xml"/><Relationship Id="rId1" Type="http://schemas.openxmlformats.org/officeDocument/2006/relationships/slideLayout" Target="../slideLayouts/slideLayout2.xml"/><Relationship Id="rId6" Type="http://schemas.openxmlformats.org/officeDocument/2006/relationships/customXml" Target="../ink/ink74.xml"/><Relationship Id="rId5" Type="http://schemas.openxmlformats.org/officeDocument/2006/relationships/image" Target="../media/image40.png"/></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biblehub.com/2_peter/2-3.htm" TargetMode="External"/><Relationship Id="rId7" Type="http://schemas.openxmlformats.org/officeDocument/2006/relationships/customXml" Target="../ink/ink78.xml"/><Relationship Id="rId2" Type="http://schemas.openxmlformats.org/officeDocument/2006/relationships/hyperlink" Target="http://biblehub.com/2_peter/2-2.htm" TargetMode="External"/><Relationship Id="rId1" Type="http://schemas.openxmlformats.org/officeDocument/2006/relationships/slideLayout" Target="../slideLayouts/slideLayout2.xml"/><Relationship Id="rId6" Type="http://schemas.openxmlformats.org/officeDocument/2006/relationships/customXml" Target="../ink/ink77.xml"/><Relationship Id="rId5" Type="http://schemas.openxmlformats.org/officeDocument/2006/relationships/image" Target="../media/image10.png"/><Relationship Id="rId4" Type="http://schemas.openxmlformats.org/officeDocument/2006/relationships/customXml" Target="../ink/ink76.xml"/></Relationships>
</file>

<file path=ppt/slides/_rels/slide29.xml.rels><?xml version="1.0" encoding="UTF-8" standalone="yes"?>
<Relationships xmlns="http://schemas.openxmlformats.org/package/2006/relationships"><Relationship Id="rId3" Type="http://schemas.openxmlformats.org/officeDocument/2006/relationships/hyperlink" Target="http://biblehub.com/2_peter/2-5.htm" TargetMode="External"/><Relationship Id="rId12" Type="http://schemas.openxmlformats.org/officeDocument/2006/relationships/image" Target="../media/image50.png"/><Relationship Id="rId2" Type="http://schemas.openxmlformats.org/officeDocument/2006/relationships/hyperlink" Target="http://biblehub.com/2_peter/2-4.htm" TargetMode="External"/><Relationship Id="rId1" Type="http://schemas.openxmlformats.org/officeDocument/2006/relationships/slideLayout" Target="../slideLayouts/slideLayout2.xml"/><Relationship Id="rId11" Type="http://schemas.openxmlformats.org/officeDocument/2006/relationships/customXml" Target="../ink/ink81.xml"/><Relationship Id="rId10" Type="http://schemas.openxmlformats.org/officeDocument/2006/relationships/customXml" Target="../ink/ink80.xml"/><Relationship Id="rId4" Type="http://schemas.openxmlformats.org/officeDocument/2006/relationships/customXml" Target="../ink/ink79.xml"/><Relationship Id="rId9" Type="http://schemas.openxmlformats.org/officeDocument/2006/relationships/image" Target="../media/image40.png"/></Relationships>
</file>

<file path=ppt/slides/_rels/slide3.xml.rels><?xml version="1.0" encoding="UTF-8" standalone="yes"?>
<Relationships xmlns="http://schemas.openxmlformats.org/package/2006/relationships"><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hyperlink" Target="http://biblehub.com/2_peter/2-10.htm" TargetMode="External"/><Relationship Id="rId2" Type="http://schemas.openxmlformats.org/officeDocument/2006/relationships/hyperlink" Target="http://biblehub.com/2_peter/2-9.htm" TargetMode="External"/><Relationship Id="rId1" Type="http://schemas.openxmlformats.org/officeDocument/2006/relationships/slideLayout" Target="../slideLayouts/slideLayout2.xml"/><Relationship Id="rId11" Type="http://schemas.openxmlformats.org/officeDocument/2006/relationships/image" Target="../media/image50.png"/><Relationship Id="rId10" Type="http://schemas.openxmlformats.org/officeDocument/2006/relationships/customXml" Target="../ink/ink84.xml"/><Relationship Id="rId4" Type="http://schemas.openxmlformats.org/officeDocument/2006/relationships/customXml" Target="../ink/ink82.xml"/><Relationship Id="rId9" Type="http://schemas.openxmlformats.org/officeDocument/2006/relationships/customXml" Target="../ink/ink83.xml"/></Relationships>
</file>

<file path=ppt/slides/_rels/slide31.xml.rels><?xml version="1.0" encoding="UTF-8" standalone="yes"?>
<Relationships xmlns="http://schemas.openxmlformats.org/package/2006/relationships"><Relationship Id="rId8" Type="http://schemas.openxmlformats.org/officeDocument/2006/relationships/customXml" Target="../ink/ink87.xml"/><Relationship Id="rId3" Type="http://schemas.openxmlformats.org/officeDocument/2006/relationships/hyperlink" Target="https://biblehub.com/1_corinthians/11-5.htm" TargetMode="External"/><Relationship Id="rId7" Type="http://schemas.openxmlformats.org/officeDocument/2006/relationships/customXml" Target="../ink/ink86.xml"/><Relationship Id="rId2" Type="http://schemas.openxmlformats.org/officeDocument/2006/relationships/hyperlink" Target="https://biblehub.com/1_corinthians/11-4.ht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85.xml"/><Relationship Id="rId4" Type="http://schemas.openxmlformats.org/officeDocument/2006/relationships/hyperlink" Target="https://biblehub.com/1_corinthians/11-6.htm" TargetMode="External"/><Relationship Id="rId9" Type="http://schemas.openxmlformats.org/officeDocument/2006/relationships/image" Target="../media/image7.png"/></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biblehub.com/1_corinthians/11-8.htm" TargetMode="External"/><Relationship Id="rId2" Type="http://schemas.openxmlformats.org/officeDocument/2006/relationships/hyperlink" Target="https://biblehub.com/1_corinthians/11-7.htm" TargetMode="External"/><Relationship Id="rId1" Type="http://schemas.openxmlformats.org/officeDocument/2006/relationships/slideLayout" Target="../slideLayouts/slideLayout2.xml"/><Relationship Id="rId6" Type="http://schemas.openxmlformats.org/officeDocument/2006/relationships/customXml" Target="../ink/ink88.xml"/><Relationship Id="rId11" Type="http://schemas.openxmlformats.org/officeDocument/2006/relationships/image" Target="../media/image7.png"/><Relationship Id="rId5" Type="http://schemas.openxmlformats.org/officeDocument/2006/relationships/hyperlink" Target="https://biblehub.com/1_corinthians/11-10.htm" TargetMode="External"/><Relationship Id="rId10" Type="http://schemas.openxmlformats.org/officeDocument/2006/relationships/customXml" Target="../ink/ink90.xml"/><Relationship Id="rId4" Type="http://schemas.openxmlformats.org/officeDocument/2006/relationships/hyperlink" Target="https://biblehub.com/1_corinthians/11-9.htm" TargetMode="External"/><Relationship Id="rId9" Type="http://schemas.openxmlformats.org/officeDocument/2006/relationships/customXml" Target="../ink/ink89.xml"/></Relationships>
</file>

<file path=ppt/slides/_rels/slide33.xml.rels><?xml version="1.0" encoding="UTF-8" standalone="yes"?>
<Relationships xmlns="http://schemas.openxmlformats.org/package/2006/relationships"><Relationship Id="rId8" Type="http://schemas.openxmlformats.org/officeDocument/2006/relationships/customXml" Target="../ink/ink92.xml"/><Relationship Id="rId3" Type="http://schemas.openxmlformats.org/officeDocument/2006/relationships/hyperlink" Target="http://biblehub.com/1_peter/3-19.htm" TargetMode="External"/><Relationship Id="rId7" Type="http://schemas.openxmlformats.org/officeDocument/2006/relationships/image" Target="../media/image40.png"/><Relationship Id="rId2" Type="http://schemas.openxmlformats.org/officeDocument/2006/relationships/hyperlink" Target="http://biblehub.com/1_peter/3-18.htm" TargetMode="External"/><Relationship Id="rId1" Type="http://schemas.openxmlformats.org/officeDocument/2006/relationships/slideLayout" Target="../slideLayouts/slideLayout2.xml"/><Relationship Id="rId5" Type="http://schemas.openxmlformats.org/officeDocument/2006/relationships/customXml" Target="../ink/ink91.xml"/><Relationship Id="rId10" Type="http://schemas.openxmlformats.org/officeDocument/2006/relationships/image" Target="../media/image50.png"/><Relationship Id="rId4" Type="http://schemas.openxmlformats.org/officeDocument/2006/relationships/hyperlink" Target="http://biblehub.com/1_peter/3-20.htm" TargetMode="External"/><Relationship Id="rId9" Type="http://schemas.openxmlformats.org/officeDocument/2006/relationships/customXml" Target="../ink/ink93.xml"/></Relationships>
</file>

<file path=ppt/slides/_rels/slide34.xml.rels><?xml version="1.0" encoding="UTF-8" standalone="yes"?>
<Relationships xmlns="http://schemas.openxmlformats.org/package/2006/relationships"><Relationship Id="rId3" Type="http://schemas.openxmlformats.org/officeDocument/2006/relationships/customXml" Target="../ink/ink94.xml"/><Relationship Id="rId7" Type="http://schemas.openxmlformats.org/officeDocument/2006/relationships/image" Target="../media/image7.png"/><Relationship Id="rId2" Type="http://schemas.openxmlformats.org/officeDocument/2006/relationships/hyperlink" Target="http://biblehub.com/jude/1-6.htm" TargetMode="External"/><Relationship Id="rId1" Type="http://schemas.openxmlformats.org/officeDocument/2006/relationships/slideLayout" Target="../slideLayouts/slideLayout2.xml"/><Relationship Id="rId6" Type="http://schemas.openxmlformats.org/officeDocument/2006/relationships/customXml" Target="../ink/ink96.xml"/><Relationship Id="rId5" Type="http://schemas.openxmlformats.org/officeDocument/2006/relationships/customXml" Target="../ink/ink95.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7" Type="http://schemas.openxmlformats.org/officeDocument/2006/relationships/image" Target="../media/image5.png"/><Relationship Id="rId2" Type="http://schemas.openxmlformats.org/officeDocument/2006/relationships/hyperlink" Target="http://biblehub.com/jude/1-4.htm" TargetMode="Externa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customXml" Target="../ink/ink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3" Type="http://schemas.openxmlformats.org/officeDocument/2006/relationships/customXml" Target="../ink/ink10.xml"/><Relationship Id="rId7" Type="http://schemas.openxmlformats.org/officeDocument/2006/relationships/image" Target="../media/image3.png"/><Relationship Id="rId2" Type="http://schemas.openxmlformats.org/officeDocument/2006/relationships/hyperlink" Target="http://biblehub.com/jude/1-6.htm" TargetMode="External"/><Relationship Id="rId1" Type="http://schemas.openxmlformats.org/officeDocument/2006/relationships/slideLayout" Target="../slideLayouts/slideLayout2.xml"/><Relationship Id="rId6" Type="http://schemas.openxmlformats.org/officeDocument/2006/relationships/customXml" Target="../ink/ink12.xml"/><Relationship Id="rId5" Type="http://schemas.openxmlformats.org/officeDocument/2006/relationships/customXml" Target="../ink/ink1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15.xml"/><Relationship Id="rId4" Type="http://schemas.openxmlformats.org/officeDocument/2006/relationships/customXml" Target="../ink/ink14.xml"/></Relationships>
</file>

<file path=ppt/slides/_rels/slide8.xml.rels><?xml version="1.0" encoding="UTF-8" standalone="yes"?>
<Relationships xmlns="http://schemas.openxmlformats.org/package/2006/relationships"><Relationship Id="rId3" Type="http://schemas.openxmlformats.org/officeDocument/2006/relationships/customXml" Target="../ink/ink16.xml"/><Relationship Id="rId7" Type="http://schemas.openxmlformats.org/officeDocument/2006/relationships/image" Target="../media/image3.png"/><Relationship Id="rId2" Type="http://schemas.openxmlformats.org/officeDocument/2006/relationships/hyperlink" Target="http://biblehub.com/jude/1-8.htm" TargetMode="External"/><Relationship Id="rId1" Type="http://schemas.openxmlformats.org/officeDocument/2006/relationships/slideLayout" Target="../slideLayouts/slideLayout2.xml"/><Relationship Id="rId6" Type="http://schemas.openxmlformats.org/officeDocument/2006/relationships/customXml" Target="../ink/ink18.xml"/><Relationship Id="rId5" Type="http://schemas.openxmlformats.org/officeDocument/2006/relationships/customXml" Target="../ink/ink1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ustomXml" Target="../ink/ink19.xml"/><Relationship Id="rId7" Type="http://schemas.openxmlformats.org/officeDocument/2006/relationships/image" Target="../media/image7.png"/><Relationship Id="rId2" Type="http://schemas.openxmlformats.org/officeDocument/2006/relationships/hyperlink" Target="http://biblehub.com/jude/1-6.htm" TargetMode="Externa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customXml" Target="../ink/ink2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r>
              <a:rPr lang="en-US" b="1" dirty="0">
                <a:solidFill>
                  <a:schemeClr val="bg1"/>
                </a:solidFill>
              </a:rPr>
              <a:t>“Non Canon” Quotes Sources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Old Testament and New Testament writers use literature of the time. </a:t>
            </a:r>
          </a:p>
          <a:p>
            <a:r>
              <a:rPr lang="en-US" sz="4000" dirty="0">
                <a:solidFill>
                  <a:schemeClr val="bg1"/>
                </a:solidFill>
              </a:rPr>
              <a:t>Context </a:t>
            </a:r>
            <a:r>
              <a:rPr lang="en-US" sz="4000" dirty="0" err="1">
                <a:solidFill>
                  <a:schemeClr val="bg1"/>
                </a:solidFill>
              </a:rPr>
              <a:t>context</a:t>
            </a:r>
            <a:r>
              <a:rPr lang="en-US" sz="4000" dirty="0">
                <a:solidFill>
                  <a:schemeClr val="bg1"/>
                </a:solidFill>
              </a:rPr>
              <a:t> </a:t>
            </a:r>
            <a:r>
              <a:rPr lang="en-US" sz="4000" dirty="0" err="1">
                <a:solidFill>
                  <a:schemeClr val="bg1"/>
                </a:solidFill>
              </a:rPr>
              <a:t>context</a:t>
            </a:r>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979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r>
              <a:rPr lang="en-US" b="1" dirty="0">
                <a:solidFill>
                  <a:schemeClr val="bg1"/>
                </a:solidFill>
              </a:rPr>
              <a:t>“Non Canon” Quotes Sources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 Testament of Moses/Ascension of Moses</a:t>
            </a:r>
          </a:p>
          <a:p>
            <a:r>
              <a:rPr lang="en-US" sz="4000" dirty="0">
                <a:solidFill>
                  <a:schemeClr val="bg1"/>
                </a:solidFill>
              </a:rPr>
              <a:t>Book of Enoch  (5 books/sections)</a:t>
            </a:r>
            <a:r>
              <a:rPr lang="en-US" sz="5400" dirty="0">
                <a:solidFill>
                  <a:schemeClr val="bg1"/>
                </a:solidFill>
              </a:rPr>
              <a:t> </a:t>
            </a:r>
          </a:p>
          <a:p>
            <a:r>
              <a:rPr lang="en-US" sz="4000" dirty="0">
                <a:solidFill>
                  <a:schemeClr val="bg1"/>
                </a:solidFill>
              </a:rPr>
              <a:t>Watchers (1-36)</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1313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5400" dirty="0">
                <a:solidFill>
                  <a:schemeClr val="bg1"/>
                </a:solidFill>
              </a:rPr>
              <a:t>Great Grandfather of Noah. </a:t>
            </a:r>
          </a:p>
          <a:p>
            <a:r>
              <a:rPr lang="en-US" sz="5400" dirty="0">
                <a:solidFill>
                  <a:schemeClr val="bg1"/>
                </a:solidFill>
              </a:rPr>
              <a:t>Father is Jared, Son is Methuselah</a:t>
            </a:r>
          </a:p>
          <a:p>
            <a:r>
              <a:rPr lang="en-US" sz="5400" dirty="0">
                <a:solidFill>
                  <a:schemeClr val="bg1"/>
                </a:solidFill>
              </a:rPr>
              <a:t>7</a:t>
            </a:r>
            <a:r>
              <a:rPr lang="en-US" sz="5400" baseline="30000" dirty="0">
                <a:solidFill>
                  <a:schemeClr val="bg1"/>
                </a:solidFill>
              </a:rPr>
              <a:t>th</a:t>
            </a:r>
            <a:r>
              <a:rPr lang="en-US" sz="5400" dirty="0">
                <a:solidFill>
                  <a:schemeClr val="bg1"/>
                </a:solidFill>
              </a:rPr>
              <a:t> from Adam (Jude 14)</a:t>
            </a: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100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Hebrews 11:5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baseline="30000" dirty="0">
                <a:solidFill>
                  <a:schemeClr val="bg1"/>
                </a:solidFill>
              </a:rPr>
              <a:t> </a:t>
            </a:r>
            <a:r>
              <a:rPr lang="en-US" sz="4000" dirty="0">
                <a:solidFill>
                  <a:schemeClr val="bg1"/>
                </a:solidFill>
              </a:rPr>
              <a:t>By faith Enoch was taken up so that he should not see death, and he was not found, </a:t>
            </a:r>
            <a:r>
              <a:rPr lang="en-US" sz="4000" u="sng" dirty="0">
                <a:solidFill>
                  <a:schemeClr val="bg1"/>
                </a:solidFill>
              </a:rPr>
              <a:t>because God had taken him</a:t>
            </a:r>
            <a:r>
              <a:rPr lang="en-US" sz="4000" dirty="0">
                <a:solidFill>
                  <a:schemeClr val="bg1"/>
                </a:solidFill>
              </a:rPr>
              <a:t>. (Gen 5) Now before he was taken, he was </a:t>
            </a:r>
            <a:r>
              <a:rPr lang="en-US" sz="4000" u="sng" dirty="0">
                <a:solidFill>
                  <a:schemeClr val="bg1"/>
                </a:solidFill>
              </a:rPr>
              <a:t>commended (testified, witness) as having pleased God</a:t>
            </a:r>
            <a:r>
              <a:rPr lang="en-US" sz="4000" dirty="0">
                <a:solidFill>
                  <a:schemeClr val="bg1"/>
                </a:solidFill>
              </a:rPr>
              <a:t>.(Enoch)</a:t>
            </a:r>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845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5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When Jared was 162 years old, he became the father of Enoch. And after he had become the father of Enoch, Jared lived 800 years and had other sons and daughters. So Jared lived a total of 962 years, and then he died.</a:t>
            </a: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3932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err="1">
                <a:solidFill>
                  <a:schemeClr val="bg1"/>
                </a:solidFill>
              </a:rPr>
              <a:t>Genisis</a:t>
            </a:r>
            <a:r>
              <a:rPr lang="en-US" b="1" dirty="0">
                <a:solidFill>
                  <a:schemeClr val="bg1"/>
                </a:solidFill>
              </a:rPr>
              <a:t> 5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21</a:t>
            </a:r>
            <a:r>
              <a:rPr lang="en-US" sz="4000" dirty="0">
                <a:solidFill>
                  <a:schemeClr val="bg1"/>
                </a:solidFill>
              </a:rPr>
              <a:t>When Enoch was 65 years old, he became the father of Methuselah. And after he had become the father of Methuselah, Enoch </a:t>
            </a:r>
            <a:r>
              <a:rPr lang="en-US" sz="4000" u="sng" dirty="0">
                <a:solidFill>
                  <a:schemeClr val="bg1"/>
                </a:solidFill>
              </a:rPr>
              <a:t>walked with </a:t>
            </a:r>
            <a:r>
              <a:rPr lang="en-US" sz="4000" dirty="0">
                <a:solidFill>
                  <a:schemeClr val="bg1"/>
                </a:solidFill>
              </a:rPr>
              <a:t> </a:t>
            </a:r>
            <a:r>
              <a:rPr lang="en-US" sz="4000" dirty="0" err="1">
                <a:solidFill>
                  <a:schemeClr val="bg1"/>
                </a:solidFill>
              </a:rPr>
              <a:t>elohim</a:t>
            </a:r>
            <a:r>
              <a:rPr lang="en-US" sz="4000" i="1" dirty="0">
                <a:solidFill>
                  <a:schemeClr val="bg1"/>
                </a:solidFill>
              </a:rPr>
              <a:t> </a:t>
            </a:r>
            <a:r>
              <a:rPr lang="en-US" sz="4000" dirty="0">
                <a:solidFill>
                  <a:schemeClr val="bg1"/>
                </a:solidFill>
              </a:rPr>
              <a:t>300 years and had other sons and daughters. So Enoch lived a total of 365 years.</a:t>
            </a:r>
          </a:p>
          <a:p>
            <a:r>
              <a:rPr lang="en-US" sz="4000" b="1" dirty="0">
                <a:solidFill>
                  <a:schemeClr val="bg1"/>
                </a:solidFill>
                <a:hlinkClick r:id="rId3">
                  <a:extLst>
                    <a:ext uri="{A12FA001-AC4F-418D-AE19-62706E023703}">
                      <ahyp:hlinkClr xmlns:ahyp="http://schemas.microsoft.com/office/drawing/2018/hyperlinkcolor" val="tx"/>
                    </a:ext>
                  </a:extLst>
                </a:hlinkClick>
              </a:rPr>
              <a:t>24</a:t>
            </a:r>
            <a:r>
              <a:rPr lang="en-US" sz="4000" dirty="0">
                <a:solidFill>
                  <a:schemeClr val="bg1"/>
                </a:solidFill>
              </a:rPr>
              <a:t>Enoch </a:t>
            </a:r>
            <a:r>
              <a:rPr lang="en-US" sz="4000" u="sng" dirty="0">
                <a:solidFill>
                  <a:schemeClr val="bg1"/>
                </a:solidFill>
              </a:rPr>
              <a:t>walked with </a:t>
            </a:r>
            <a:r>
              <a:rPr lang="en-US" sz="4000" dirty="0">
                <a:solidFill>
                  <a:schemeClr val="bg1"/>
                </a:solidFill>
              </a:rPr>
              <a:t> </a:t>
            </a:r>
            <a:r>
              <a:rPr lang="en-US" sz="4000" dirty="0" err="1">
                <a:solidFill>
                  <a:schemeClr val="bg1"/>
                </a:solidFill>
              </a:rPr>
              <a:t>elohim</a:t>
            </a:r>
            <a:r>
              <a:rPr lang="en-US" sz="4000" dirty="0">
                <a:solidFill>
                  <a:schemeClr val="bg1"/>
                </a:solidFill>
              </a:rPr>
              <a:t>, and then he was no more, because </a:t>
            </a:r>
            <a:r>
              <a:rPr lang="en-US" sz="4000" dirty="0" err="1">
                <a:solidFill>
                  <a:schemeClr val="bg1"/>
                </a:solidFill>
              </a:rPr>
              <a:t>elohim</a:t>
            </a:r>
            <a:r>
              <a:rPr lang="en-US" sz="4000" dirty="0">
                <a:solidFill>
                  <a:schemeClr val="bg1"/>
                </a:solidFill>
              </a:rPr>
              <a:t> had </a:t>
            </a:r>
            <a:r>
              <a:rPr lang="en-US" sz="4000" u="sng" dirty="0">
                <a:solidFill>
                  <a:schemeClr val="bg1"/>
                </a:solidFill>
              </a:rPr>
              <a:t>taken him away.</a:t>
            </a:r>
          </a:p>
          <a:p>
            <a:r>
              <a:rPr lang="en-US" sz="4000" dirty="0">
                <a:solidFill>
                  <a:schemeClr val="bg1"/>
                </a:solidFill>
              </a:rPr>
              <a:t>25-33 Methuselah, Lamech, Noah</a:t>
            </a: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73918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34786"/>
            <a:ext cx="11257613" cy="5970813"/>
          </a:xfrm>
          <a:noFill/>
        </p:spPr>
        <p:txBody>
          <a:bodyPr>
            <a:noAutofit/>
          </a:bodyPr>
          <a:lstStyle/>
          <a:p>
            <a:r>
              <a:rPr lang="en-US" sz="5400" b="1" baseline="30000" dirty="0">
                <a:solidFill>
                  <a:schemeClr val="bg1"/>
                </a:solidFill>
              </a:rPr>
              <a:t> </a:t>
            </a:r>
            <a:r>
              <a:rPr lang="en-US" sz="4000" dirty="0">
                <a:solidFill>
                  <a:schemeClr val="bg1"/>
                </a:solidFill>
              </a:rPr>
              <a:t>When man began to multiply on the face of the land and beautiful daughters were born to them, </a:t>
            </a:r>
            <a:endParaRPr lang="en-US" sz="4000" b="1" baseline="30000" dirty="0">
              <a:solidFill>
                <a:schemeClr val="bg1"/>
              </a:solidFill>
            </a:endParaRPr>
          </a:p>
          <a:p>
            <a:r>
              <a:rPr lang="en-US" sz="4000" b="1" baseline="30000" dirty="0">
                <a:solidFill>
                  <a:schemeClr val="bg1"/>
                </a:solidFill>
              </a:rPr>
              <a:t> </a:t>
            </a:r>
            <a:r>
              <a:rPr lang="en-US" sz="4000" i="1" u="sng" dirty="0">
                <a:solidFill>
                  <a:schemeClr val="bg1"/>
                </a:solidFill>
              </a:rPr>
              <a:t>the “sons of God (</a:t>
            </a:r>
            <a:r>
              <a:rPr lang="en-US" sz="4000" i="1" u="sng" dirty="0" err="1">
                <a:solidFill>
                  <a:schemeClr val="bg1"/>
                </a:solidFill>
              </a:rPr>
              <a:t>elohim</a:t>
            </a:r>
            <a:r>
              <a:rPr lang="en-US" sz="4000" i="1" u="sng" dirty="0">
                <a:solidFill>
                  <a:schemeClr val="bg1"/>
                </a:solidFill>
              </a:rPr>
              <a:t>)” saw that the “daughters of mankind” were attractive. And they took wives for themselves whomever they chose.</a:t>
            </a:r>
          </a:p>
          <a:p>
            <a:r>
              <a:rPr lang="en-US" sz="4000" i="1" dirty="0">
                <a:solidFill>
                  <a:schemeClr val="bg1"/>
                </a:solidFill>
              </a:rPr>
              <a:t> (</a:t>
            </a:r>
            <a:r>
              <a:rPr lang="en-US" sz="4000" dirty="0">
                <a:solidFill>
                  <a:schemeClr val="bg1"/>
                </a:solidFill>
              </a:rPr>
              <a:t>And they took wives/women all manner they chose.) </a:t>
            </a:r>
          </a:p>
          <a:p>
            <a:r>
              <a:rPr lang="en-US" sz="4000" b="1" baseline="30000" dirty="0">
                <a:solidFill>
                  <a:schemeClr val="bg1"/>
                </a:solidFill>
              </a:rPr>
              <a:t>3 </a:t>
            </a:r>
            <a:r>
              <a:rPr lang="en-US" sz="4000" dirty="0">
                <a:solidFill>
                  <a:schemeClr val="bg1"/>
                </a:solidFill>
              </a:rPr>
              <a:t>Then </a:t>
            </a:r>
            <a:r>
              <a:rPr lang="en-US" sz="4000" cap="small" dirty="0">
                <a:solidFill>
                  <a:schemeClr val="bg1"/>
                </a:solidFill>
              </a:rPr>
              <a:t>Yahweh</a:t>
            </a:r>
            <a:r>
              <a:rPr lang="en-US" sz="4000" dirty="0">
                <a:solidFill>
                  <a:schemeClr val="bg1"/>
                </a:solidFill>
              </a:rPr>
              <a:t> said, “My Spirit shall not abide in man forever, for he is flesh: his days shall be 120 years.” </a:t>
            </a:r>
            <a:endParaRPr lang="en-US" sz="19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6202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baseline="30000" dirty="0">
                <a:solidFill>
                  <a:schemeClr val="bg1"/>
                </a:solidFill>
              </a:rPr>
              <a:t>4 </a:t>
            </a:r>
            <a:r>
              <a:rPr lang="en-US" sz="4000" dirty="0">
                <a:solidFill>
                  <a:schemeClr val="bg1"/>
                </a:solidFill>
              </a:rPr>
              <a:t>The Nephilim (giants) were on the earth in those days, </a:t>
            </a:r>
            <a:r>
              <a:rPr lang="en-US" sz="4000" u="sng" dirty="0">
                <a:solidFill>
                  <a:schemeClr val="bg1"/>
                </a:solidFill>
              </a:rPr>
              <a:t>and also afterward</a:t>
            </a:r>
            <a:r>
              <a:rPr lang="en-US" sz="4000" dirty="0">
                <a:solidFill>
                  <a:schemeClr val="bg1"/>
                </a:solidFill>
              </a:rPr>
              <a:t>, </a:t>
            </a:r>
          </a:p>
          <a:p>
            <a:r>
              <a:rPr lang="en-US" sz="4000" dirty="0">
                <a:solidFill>
                  <a:schemeClr val="bg1"/>
                </a:solidFill>
              </a:rPr>
              <a:t>when the “sons of God (Elohim)” came to the “daughters of man (mankind)” and they bore children to them. </a:t>
            </a:r>
          </a:p>
          <a:p>
            <a:r>
              <a:rPr lang="en-US" sz="4000" b="1" baseline="30000" dirty="0">
                <a:solidFill>
                  <a:schemeClr val="bg1"/>
                </a:solidFill>
              </a:rPr>
              <a:t>5 </a:t>
            </a:r>
            <a:r>
              <a:rPr lang="en-US" sz="4000" dirty="0">
                <a:solidFill>
                  <a:schemeClr val="bg1"/>
                </a:solidFill>
              </a:rPr>
              <a:t>Yahweh saw that the wickedness of mankind was great in the earth, and that </a:t>
            </a:r>
            <a:r>
              <a:rPr lang="en-US" sz="4000" u="sng" dirty="0">
                <a:solidFill>
                  <a:schemeClr val="bg1"/>
                </a:solidFill>
              </a:rPr>
              <a:t>every intention of the thoughts of his heart was only evil continually. </a:t>
            </a:r>
          </a:p>
          <a:p>
            <a:r>
              <a:rPr lang="en-US" sz="3600" dirty="0">
                <a:solidFill>
                  <a:schemeClr val="bg1"/>
                </a:solidFill>
              </a:rPr>
              <a:t>Septuagint, Samaritan Aramaic, Jewish Aramaic </a:t>
            </a:r>
          </a:p>
          <a:p>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6717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Book of Enoch	The Watchers</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in the days of Jared (Gen 5:18), two hundred angels under the leadership of </a:t>
            </a:r>
            <a:r>
              <a:rPr lang="en-US" sz="4000" dirty="0" err="1">
                <a:solidFill>
                  <a:schemeClr val="bg1"/>
                </a:solidFill>
              </a:rPr>
              <a:t>Šemiḥazah</a:t>
            </a:r>
            <a:r>
              <a:rPr lang="en-US" sz="4000" dirty="0">
                <a:solidFill>
                  <a:schemeClr val="bg1"/>
                </a:solidFill>
              </a:rPr>
              <a:t> and </a:t>
            </a:r>
            <a:r>
              <a:rPr lang="en-US" sz="4000" dirty="0" err="1">
                <a:solidFill>
                  <a:schemeClr val="bg1"/>
                </a:solidFill>
              </a:rPr>
              <a:t>ʿAśzazel</a:t>
            </a:r>
            <a:r>
              <a:rPr lang="en-US" sz="4000" dirty="0">
                <a:solidFill>
                  <a:schemeClr val="bg1"/>
                </a:solidFill>
              </a:rPr>
              <a:t>, filled with lust for the beautiful daughters of men, descended on Mount Hermon and took human wives/women. </a:t>
            </a:r>
          </a:p>
          <a:p>
            <a:r>
              <a:rPr lang="en-US" sz="4000" dirty="0">
                <a:solidFill>
                  <a:schemeClr val="bg1"/>
                </a:solidFill>
              </a:rPr>
              <a:t>Their children, the giants, ravaged the earth, and the fallen angels taught men forbidden knowledge and all kinds of sin. </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30905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They were therefore responsible for the total corruption of the world on account of which God sent the Flood. </a:t>
            </a:r>
          </a:p>
          <a:p>
            <a:r>
              <a:rPr lang="en-US" sz="4000" dirty="0">
                <a:solidFill>
                  <a:schemeClr val="bg1"/>
                </a:solidFill>
              </a:rPr>
              <a:t>The Watchers (sons of God) were punished by being bound under the earth until the Day of Judgment, when they will be cast into Gehenna. </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4910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10:12</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400" dirty="0">
                <a:solidFill>
                  <a:schemeClr val="bg1"/>
                </a:solidFill>
              </a:rPr>
              <a:t>God said to Michael, ‘Make known to </a:t>
            </a:r>
            <a:r>
              <a:rPr lang="en-US" sz="4400" dirty="0" err="1">
                <a:solidFill>
                  <a:schemeClr val="bg1"/>
                </a:solidFill>
              </a:rPr>
              <a:t>Semyaz</a:t>
            </a:r>
            <a:r>
              <a:rPr lang="en-US" sz="4400" dirty="0">
                <a:solidFill>
                  <a:schemeClr val="bg1"/>
                </a:solidFill>
              </a:rPr>
              <a:t> and the others who are with him, who fornicated with the women, that they will die together with them in all their defilement…</a:t>
            </a:r>
          </a:p>
          <a:p>
            <a:r>
              <a:rPr lang="en-US" sz="4400" dirty="0">
                <a:solidFill>
                  <a:schemeClr val="bg1"/>
                </a:solidFill>
              </a:rPr>
              <a:t>bind them for seventy generations underneath the rocks of the ground until the day of their judgment and of their consummation, until the eternal judgment is concluded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5799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Their children, the giants, were condemned to destroy each other in battle (10:9), but their spirits became the evil spirits responsible for all evil in the world between the Flood and the future Day of Judgment (15:8–16:1).</a:t>
            </a:r>
          </a:p>
          <a:p>
            <a:endParaRPr lang="en-US" sz="4000" dirty="0">
              <a:solidFill>
                <a:schemeClr val="bg1"/>
              </a:solidFill>
            </a:endParaRPr>
          </a:p>
          <a:p>
            <a:r>
              <a:rPr lang="en-US" sz="4000" dirty="0">
                <a:solidFill>
                  <a:schemeClr val="bg1"/>
                </a:solidFill>
              </a:rPr>
              <a:t>2</a:t>
            </a:r>
            <a:r>
              <a:rPr lang="en-US" sz="4000" baseline="30000" dirty="0">
                <a:solidFill>
                  <a:schemeClr val="bg1"/>
                </a:solidFill>
              </a:rPr>
              <a:t>nd</a:t>
            </a:r>
            <a:r>
              <a:rPr lang="en-US" sz="4000" dirty="0">
                <a:solidFill>
                  <a:schemeClr val="bg1"/>
                </a:solidFill>
              </a:rPr>
              <a:t> Temple Literature widely read and known when Jude is writing</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095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4000" dirty="0">
              <a:solidFill>
                <a:schemeClr val="bg1"/>
              </a:solidFill>
            </a:endParaRPr>
          </a:p>
          <a:p>
            <a:r>
              <a:rPr lang="en-US" sz="4000" dirty="0">
                <a:solidFill>
                  <a:schemeClr val="bg1"/>
                </a:solidFill>
              </a:rPr>
              <a:t>Jude used the judgment of the Watchers (angles vocation-watching over) as a parallel type to the false teachers </a:t>
            </a:r>
            <a:r>
              <a:rPr lang="en-US" sz="4400" dirty="0">
                <a:solidFill>
                  <a:schemeClr val="bg1"/>
                </a:solidFill>
              </a:rPr>
              <a:t>he is writing about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4393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fontScale="90000"/>
          </a:bodyPr>
          <a:lstStyle/>
          <a:p>
            <a:r>
              <a:rPr lang="en-US" b="1" dirty="0">
                <a:solidFill>
                  <a:schemeClr val="bg1"/>
                </a:solidFill>
              </a:rPr>
              <a:t>The sin of the watchers / sons of god (</a:t>
            </a:r>
            <a:r>
              <a:rPr lang="en-US" b="1" dirty="0" err="1">
                <a:solidFill>
                  <a:schemeClr val="bg1"/>
                </a:solidFill>
              </a:rPr>
              <a:t>elohim</a:t>
            </a:r>
            <a:r>
              <a:rPr lang="en-US" b="1" dirty="0">
                <a:solidFill>
                  <a:schemeClr val="bg1"/>
                </a:solidFill>
              </a:rPr>
              <a:t>)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Direct relationship between the “sons of God” choosing to leave heaven, to leave their vocation (as watcher/overseers assigned by Yahweh), </a:t>
            </a:r>
          </a:p>
          <a:p>
            <a:r>
              <a:rPr lang="en-US" sz="3600" dirty="0">
                <a:solidFill>
                  <a:schemeClr val="bg1"/>
                </a:solidFill>
              </a:rPr>
              <a:t>to leave whatever their job was and whatever their cosmic station was and come to earth. </a:t>
            </a:r>
          </a:p>
          <a:p>
            <a:endParaRPr lang="en-US" sz="3600" dirty="0">
              <a:solidFill>
                <a:schemeClr val="bg1"/>
              </a:solidFill>
            </a:endParaRPr>
          </a:p>
          <a:p>
            <a:r>
              <a:rPr lang="en-US" sz="3600" dirty="0">
                <a:solidFill>
                  <a:schemeClr val="bg1"/>
                </a:solidFill>
              </a:rPr>
              <a:t>It corrupts humanity, turns the hearts of humans against God ;God’s will, God’s morality</a:t>
            </a:r>
          </a:p>
          <a:p>
            <a:endParaRPr lang="en-US" sz="3600" dirty="0">
              <a:solidFill>
                <a:schemeClr val="bg1"/>
              </a:solidFill>
            </a:endParaRPr>
          </a:p>
          <a:p>
            <a:r>
              <a:rPr lang="en-US" sz="3600" dirty="0">
                <a:solidFill>
                  <a:schemeClr val="bg1"/>
                </a:solidFill>
              </a:rPr>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943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fontScale="90000"/>
          </a:bodyPr>
          <a:lstStyle/>
          <a:p>
            <a:r>
              <a:rPr lang="en-US" b="1" dirty="0">
                <a:solidFill>
                  <a:schemeClr val="bg1"/>
                </a:solidFill>
              </a:rPr>
              <a:t>The sin of the watchers / sons of god (</a:t>
            </a:r>
            <a:r>
              <a:rPr lang="en-US" b="1" dirty="0" err="1">
                <a:solidFill>
                  <a:schemeClr val="bg1"/>
                </a:solidFill>
              </a:rPr>
              <a:t>elohim</a:t>
            </a:r>
            <a:r>
              <a:rPr lang="en-US" b="1" dirty="0">
                <a:solidFill>
                  <a:schemeClr val="bg1"/>
                </a:solidFill>
              </a:rPr>
              <a:t>)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963827"/>
            <a:ext cx="11257613" cy="5741772"/>
          </a:xfrm>
          <a:noFill/>
        </p:spPr>
        <p:txBody>
          <a:bodyPr>
            <a:noAutofit/>
          </a:bodyPr>
          <a:lstStyle/>
          <a:p>
            <a:r>
              <a:rPr lang="en-US" sz="4000" dirty="0">
                <a:solidFill>
                  <a:schemeClr val="bg1"/>
                </a:solidFill>
              </a:rPr>
              <a:t>This is why Jude thinks it’s a good analogy to compare the angels that sinned to the false teachers. Because the angels that sinned taught false teaching.</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9606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200" dirty="0">
                <a:solidFill>
                  <a:schemeClr val="bg1"/>
                </a:solidFill>
              </a:rPr>
              <a:t>6 And the angels who did not stay within their own (principality) </a:t>
            </a:r>
          </a:p>
          <a:p>
            <a:r>
              <a:rPr lang="en-US" sz="3200" dirty="0">
                <a:solidFill>
                  <a:schemeClr val="bg1"/>
                </a:solidFill>
              </a:rPr>
              <a:t>position of authority (</a:t>
            </a:r>
            <a:r>
              <a:rPr lang="en-US" sz="3200" dirty="0" err="1">
                <a:solidFill>
                  <a:schemeClr val="bg1"/>
                </a:solidFill>
              </a:rPr>
              <a:t>archē</a:t>
            </a:r>
            <a:r>
              <a:rPr lang="en-US" sz="3200" dirty="0">
                <a:solidFill>
                  <a:schemeClr val="bg1"/>
                </a:solidFill>
              </a:rPr>
              <a:t>) rule, </a:t>
            </a:r>
          </a:p>
          <a:p>
            <a:r>
              <a:rPr lang="en-US" sz="3200" dirty="0">
                <a:solidFill>
                  <a:schemeClr val="bg1"/>
                </a:solidFill>
              </a:rPr>
              <a:t>but left their proper dwelling (</a:t>
            </a:r>
            <a:r>
              <a:rPr lang="en-US" sz="3200" dirty="0" err="1">
                <a:solidFill>
                  <a:schemeClr val="bg1"/>
                </a:solidFill>
              </a:rPr>
              <a:t>oikētērion</a:t>
            </a:r>
            <a:r>
              <a:rPr lang="en-US" sz="3200" dirty="0">
                <a:solidFill>
                  <a:schemeClr val="bg1"/>
                </a:solidFill>
              </a:rPr>
              <a:t>, “home” “authority” (left the authority that they were under)</a:t>
            </a:r>
          </a:p>
          <a:p>
            <a:r>
              <a:rPr lang="en-US" sz="3200" dirty="0">
                <a:solidFill>
                  <a:schemeClr val="bg1"/>
                </a:solidFill>
              </a:rPr>
              <a:t>by rejecting authority it has something to do with desire for autonomy—the angels resisting the authority of God over them</a:t>
            </a:r>
          </a:p>
          <a:p>
            <a:endParaRPr lang="en-US" sz="3200" dirty="0">
              <a:solidFill>
                <a:schemeClr val="bg1"/>
              </a:solidFill>
            </a:endParaRPr>
          </a:p>
          <a:p>
            <a:r>
              <a:rPr lang="en-US" sz="3200" dirty="0">
                <a:solidFill>
                  <a:schemeClr val="bg1"/>
                </a:solidFill>
              </a:rPr>
              <a:t>something blasphemous where the angels that sinned blaspheme God and they diminish the loyalty of the rest of the heavenly host. </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525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200" dirty="0">
                <a:solidFill>
                  <a:schemeClr val="bg1"/>
                </a:solidFill>
              </a:rPr>
              <a:t>Jude 8  Yet in like manner these people ( these false teachers) also, relying on their dreams, defile the flesh, reject authority, and blaspheme the </a:t>
            </a:r>
            <a:r>
              <a:rPr lang="en-US" sz="3200" u="sng" dirty="0">
                <a:solidFill>
                  <a:schemeClr val="bg1"/>
                </a:solidFill>
              </a:rPr>
              <a:t>glorious ones</a:t>
            </a:r>
            <a:r>
              <a:rPr lang="en-US" sz="3200" dirty="0">
                <a:solidFill>
                  <a:schemeClr val="bg1"/>
                </a:solidFill>
              </a:rPr>
              <a:t>.</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4051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But there were also false prophets among the people, just as there will be false teachers among you. They will secretly introduce destructive heresies, even denying the sovereign Lord who bought them—bringing swift destruction on themselves. </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9183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2</a:t>
            </a:r>
            <a:r>
              <a:rPr lang="en-US" sz="3600" dirty="0">
                <a:solidFill>
                  <a:schemeClr val="bg1"/>
                </a:solidFill>
              </a:rPr>
              <a:t>Many will follow their depraved conduct and will bring the way of truth into disrepute. </a:t>
            </a:r>
            <a:r>
              <a:rPr lang="en-US" sz="3600" b="1" dirty="0">
                <a:solidFill>
                  <a:schemeClr val="bg1"/>
                </a:solidFill>
                <a:hlinkClick r:id="rId3">
                  <a:extLst>
                    <a:ext uri="{A12FA001-AC4F-418D-AE19-62706E023703}">
                      <ahyp:hlinkClr xmlns:ahyp="http://schemas.microsoft.com/office/drawing/2018/hyperlinkcolor" val="tx"/>
                    </a:ext>
                  </a:extLst>
                </a:hlinkClick>
              </a:rPr>
              <a:t>3</a:t>
            </a:r>
            <a:r>
              <a:rPr lang="en-US" sz="3600" dirty="0">
                <a:solidFill>
                  <a:schemeClr val="bg1"/>
                </a:solidFill>
              </a:rPr>
              <a:t>In their greed these teachers will exploit you with fabricated stories. Their condemnation has long been hanging over them, and their destruction has not been sleeping.</a:t>
            </a:r>
          </a:p>
          <a:p>
            <a:endParaRPr lang="en-US"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2584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4</a:t>
            </a:r>
            <a:r>
              <a:rPr lang="en-US" sz="3600" dirty="0">
                <a:solidFill>
                  <a:schemeClr val="bg1"/>
                </a:solidFill>
              </a:rPr>
              <a:t>For if God did not spare angels when they sinned, but sent them to hell, putting them in chains of darkness to be held for judgment; </a:t>
            </a:r>
          </a:p>
          <a:p>
            <a:r>
              <a:rPr lang="en-US" sz="3600" b="1" dirty="0">
                <a:solidFill>
                  <a:schemeClr val="bg1"/>
                </a:solidFill>
                <a:hlinkClick r:id="rId3">
                  <a:extLst>
                    <a:ext uri="{A12FA001-AC4F-418D-AE19-62706E023703}">
                      <ahyp:hlinkClr xmlns:ahyp="http://schemas.microsoft.com/office/drawing/2018/hyperlinkcolor" val="tx"/>
                    </a:ext>
                  </a:extLst>
                </a:hlinkClick>
              </a:rPr>
              <a:t>5</a:t>
            </a:r>
            <a:r>
              <a:rPr lang="en-US" sz="3600" dirty="0">
                <a:solidFill>
                  <a:schemeClr val="bg1"/>
                </a:solidFill>
              </a:rPr>
              <a:t>if he did not spare the ancient world when he brought the flood on its ungodly people, but protected Noah, a preacher of righteousness, and seven others;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9"/>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9"/>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2"/>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35771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pPr marL="114300" indent="0">
              <a:buNone/>
            </a:pPr>
            <a:endParaRPr lang="en-US" sz="4400" b="1" dirty="0">
              <a:solidFill>
                <a:schemeClr val="bg1"/>
              </a:solidFill>
            </a:endParaRPr>
          </a:p>
          <a:p>
            <a:pPr marL="114300" indent="0">
              <a:buNone/>
            </a:pPr>
            <a:endParaRPr lang="en-US" sz="4400" b="1" dirty="0">
              <a:solidFill>
                <a:schemeClr val="bg1"/>
              </a:solidFill>
            </a:endParaRPr>
          </a:p>
          <a:p>
            <a:pPr marL="114300" indent="0">
              <a:buNone/>
            </a:pPr>
            <a:r>
              <a:rPr lang="en-US" sz="4400" b="1" dirty="0">
                <a:solidFill>
                  <a:schemeClr val="bg1"/>
                </a:solidFill>
              </a:rPr>
              <a:t>Why is the world in the situation we are in?!</a:t>
            </a:r>
            <a:endParaRPr lang="en-US" sz="6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474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9</a:t>
            </a:r>
            <a:r>
              <a:rPr lang="en-US" sz="4000" dirty="0">
                <a:solidFill>
                  <a:schemeClr val="bg1"/>
                </a:solidFill>
              </a:rPr>
              <a:t>if this is so, then the Lord knows how to rescue the godly from trials and to hold the unrighteous for punishment on the day of judgment. </a:t>
            </a:r>
            <a:r>
              <a:rPr lang="en-US" sz="4000" b="1" dirty="0">
                <a:solidFill>
                  <a:schemeClr val="bg1"/>
                </a:solidFill>
                <a:hlinkClick r:id="rId3">
                  <a:extLst>
                    <a:ext uri="{A12FA001-AC4F-418D-AE19-62706E023703}">
                      <ahyp:hlinkClr xmlns:ahyp="http://schemas.microsoft.com/office/drawing/2018/hyperlinkcolor" val="tx"/>
                    </a:ext>
                  </a:extLst>
                </a:hlinkClick>
              </a:rPr>
              <a:t>10</a:t>
            </a:r>
            <a:r>
              <a:rPr lang="en-US" sz="4000" dirty="0">
                <a:solidFill>
                  <a:schemeClr val="bg1"/>
                </a:solidFill>
              </a:rPr>
              <a:t>This is especially true of those who follow the corrupt desire of the flesh and </a:t>
            </a:r>
            <a:r>
              <a:rPr lang="en-US" sz="4000" u="sng" dirty="0">
                <a:solidFill>
                  <a:schemeClr val="bg1"/>
                </a:solidFill>
              </a:rPr>
              <a:t>despise authority</a:t>
            </a:r>
            <a:r>
              <a:rPr lang="en-US" sz="4000" dirty="0">
                <a:solidFill>
                  <a:schemeClr val="bg1"/>
                </a:solidFill>
              </a:rPr>
              <a:t>.</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7944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Cor 11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4</a:t>
            </a:r>
            <a:r>
              <a:rPr lang="en-US" sz="3600" dirty="0">
                <a:solidFill>
                  <a:schemeClr val="bg1"/>
                </a:solidFill>
              </a:rPr>
              <a:t>Every man who prays or prophesies with his head covered dishonors his head. </a:t>
            </a:r>
          </a:p>
          <a:p>
            <a:r>
              <a:rPr lang="en-US" sz="3600" b="1" dirty="0">
                <a:solidFill>
                  <a:schemeClr val="bg1"/>
                </a:solidFill>
                <a:hlinkClick r:id="rId3">
                  <a:extLst>
                    <a:ext uri="{A12FA001-AC4F-418D-AE19-62706E023703}">
                      <ahyp:hlinkClr xmlns:ahyp="http://schemas.microsoft.com/office/drawing/2018/hyperlinkcolor" val="tx"/>
                    </a:ext>
                  </a:extLst>
                </a:hlinkClick>
              </a:rPr>
              <a:t>5</a:t>
            </a:r>
            <a:r>
              <a:rPr lang="en-US" sz="3600" dirty="0">
                <a:solidFill>
                  <a:schemeClr val="bg1"/>
                </a:solidFill>
              </a:rPr>
              <a:t>And every woman who prays or prophesies with her head uncovered dishonors her head, for it is just as if her head were shaved. </a:t>
            </a:r>
          </a:p>
          <a:p>
            <a:r>
              <a:rPr lang="en-US" sz="3600" b="1" dirty="0">
                <a:solidFill>
                  <a:schemeClr val="bg1"/>
                </a:solidFill>
                <a:hlinkClick r:id="rId4">
                  <a:extLst>
                    <a:ext uri="{A12FA001-AC4F-418D-AE19-62706E023703}">
                      <ahyp:hlinkClr xmlns:ahyp="http://schemas.microsoft.com/office/drawing/2018/hyperlinkcolor" val="tx"/>
                    </a:ext>
                  </a:extLst>
                </a:hlinkClick>
              </a:rPr>
              <a:t>6</a:t>
            </a:r>
            <a:r>
              <a:rPr lang="en-US" sz="3600" dirty="0">
                <a:solidFill>
                  <a:schemeClr val="bg1"/>
                </a:solidFill>
              </a:rPr>
              <a:t>If a woman does not cover her head, she should have her hair cut off. And if it is shameful for a woman to have her hair cut or shaved off, she should cover her head.</a:t>
            </a:r>
          </a:p>
          <a:p>
            <a:endParaRPr lang="en-US" dirty="0">
              <a:solidFill>
                <a:schemeClr val="bg1"/>
              </a:solidFill>
            </a:endParaRP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3639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Cor 11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7</a:t>
            </a:r>
            <a:r>
              <a:rPr lang="en-US" sz="4000" dirty="0">
                <a:solidFill>
                  <a:schemeClr val="bg1"/>
                </a:solidFill>
              </a:rPr>
              <a:t>A man ought not to cover his head, since he is the image and glory of God; but the woman is the glory of man. </a:t>
            </a:r>
          </a:p>
          <a:p>
            <a:r>
              <a:rPr lang="en-US" sz="4000" b="1" dirty="0">
                <a:solidFill>
                  <a:schemeClr val="bg1"/>
                </a:solidFill>
                <a:hlinkClick r:id="rId3">
                  <a:extLst>
                    <a:ext uri="{A12FA001-AC4F-418D-AE19-62706E023703}">
                      <ahyp:hlinkClr xmlns:ahyp="http://schemas.microsoft.com/office/drawing/2018/hyperlinkcolor" val="tx"/>
                    </a:ext>
                  </a:extLst>
                </a:hlinkClick>
              </a:rPr>
              <a:t>8</a:t>
            </a:r>
            <a:r>
              <a:rPr lang="en-US" sz="4000" dirty="0">
                <a:solidFill>
                  <a:schemeClr val="bg1"/>
                </a:solidFill>
              </a:rPr>
              <a:t>For man did not come from woman, but woman from man. </a:t>
            </a:r>
            <a:r>
              <a:rPr lang="en-US" sz="4000" b="1" dirty="0">
                <a:solidFill>
                  <a:schemeClr val="bg1"/>
                </a:solidFill>
                <a:hlinkClick r:id="rId4">
                  <a:extLst>
                    <a:ext uri="{A12FA001-AC4F-418D-AE19-62706E023703}">
                      <ahyp:hlinkClr xmlns:ahyp="http://schemas.microsoft.com/office/drawing/2018/hyperlinkcolor" val="tx"/>
                    </a:ext>
                  </a:extLst>
                </a:hlinkClick>
              </a:rPr>
              <a:t>9</a:t>
            </a:r>
            <a:r>
              <a:rPr lang="en-US" sz="4000" dirty="0">
                <a:solidFill>
                  <a:schemeClr val="bg1"/>
                </a:solidFill>
              </a:rPr>
              <a:t>Neither was man created for woman, but woman for man. </a:t>
            </a:r>
          </a:p>
          <a:p>
            <a:r>
              <a:rPr lang="en-US" sz="4000" b="1" dirty="0">
                <a:solidFill>
                  <a:schemeClr val="bg1"/>
                </a:solidFill>
                <a:hlinkClick r:id="rId5">
                  <a:extLst>
                    <a:ext uri="{A12FA001-AC4F-418D-AE19-62706E023703}">
                      <ahyp:hlinkClr xmlns:ahyp="http://schemas.microsoft.com/office/drawing/2018/hyperlinkcolor" val="tx"/>
                    </a:ext>
                  </a:extLst>
                </a:hlinkClick>
              </a:rPr>
              <a:t>10</a:t>
            </a:r>
            <a:r>
              <a:rPr lang="en-US" sz="4000" dirty="0">
                <a:solidFill>
                  <a:schemeClr val="bg1"/>
                </a:solidFill>
              </a:rPr>
              <a:t>For this reason a woman ought to have a sign of authority on</a:t>
            </a:r>
            <a:r>
              <a:rPr lang="en-US" sz="4000" i="1" dirty="0">
                <a:solidFill>
                  <a:schemeClr val="bg1"/>
                </a:solidFill>
              </a:rPr>
              <a:t> </a:t>
            </a:r>
            <a:r>
              <a:rPr lang="en-US" sz="4000" dirty="0">
                <a:solidFill>
                  <a:schemeClr val="bg1"/>
                </a:solidFill>
              </a:rPr>
              <a:t>her head, </a:t>
            </a:r>
            <a:r>
              <a:rPr lang="en-US" sz="4000" u="sng" dirty="0">
                <a:solidFill>
                  <a:schemeClr val="bg1"/>
                </a:solidFill>
              </a:rPr>
              <a:t>because of the angels.</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8889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Peter 3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18</a:t>
            </a:r>
            <a:r>
              <a:rPr lang="en-US" sz="3600" dirty="0">
                <a:solidFill>
                  <a:schemeClr val="bg1"/>
                </a:solidFill>
              </a:rPr>
              <a:t>For Christ also suffered once for sins, the righteous for the unrighteous, that he might bring us to God, being put to death in the flesh but made alive in the spirit, </a:t>
            </a:r>
          </a:p>
          <a:p>
            <a:r>
              <a:rPr lang="en-US" sz="3600" b="1" dirty="0">
                <a:solidFill>
                  <a:schemeClr val="bg1"/>
                </a:solidFill>
                <a:hlinkClick r:id="rId3">
                  <a:extLst>
                    <a:ext uri="{A12FA001-AC4F-418D-AE19-62706E023703}">
                      <ahyp:hlinkClr xmlns:ahyp="http://schemas.microsoft.com/office/drawing/2018/hyperlinkcolor" val="tx"/>
                    </a:ext>
                  </a:extLst>
                </a:hlinkClick>
              </a:rPr>
              <a:t>19</a:t>
            </a:r>
            <a:r>
              <a:rPr lang="en-US" sz="3600" dirty="0">
                <a:solidFill>
                  <a:schemeClr val="bg1"/>
                </a:solidFill>
              </a:rPr>
              <a:t>in which</a:t>
            </a:r>
            <a:r>
              <a:rPr lang="en-US" sz="3600" b="1" i="1" baseline="30000" dirty="0">
                <a:solidFill>
                  <a:schemeClr val="bg1"/>
                </a:solidFill>
              </a:rPr>
              <a:t> </a:t>
            </a:r>
            <a:r>
              <a:rPr lang="en-US" sz="3600" dirty="0">
                <a:solidFill>
                  <a:schemeClr val="bg1"/>
                </a:solidFill>
              </a:rPr>
              <a:t>he went and proclaimed to the </a:t>
            </a:r>
            <a:r>
              <a:rPr lang="en-US" sz="3600" u="sng" dirty="0">
                <a:solidFill>
                  <a:schemeClr val="bg1"/>
                </a:solidFill>
              </a:rPr>
              <a:t>spirits in prison, </a:t>
            </a:r>
          </a:p>
          <a:p>
            <a:r>
              <a:rPr lang="en-US" sz="3600" b="1" dirty="0">
                <a:solidFill>
                  <a:schemeClr val="bg1"/>
                </a:solidFill>
                <a:hlinkClick r:id="rId4">
                  <a:extLst>
                    <a:ext uri="{A12FA001-AC4F-418D-AE19-62706E023703}">
                      <ahyp:hlinkClr xmlns:ahyp="http://schemas.microsoft.com/office/drawing/2018/hyperlinkcolor" val="tx"/>
                    </a:ext>
                  </a:extLst>
                </a:hlinkClick>
              </a:rPr>
              <a:t>20</a:t>
            </a:r>
            <a:r>
              <a:rPr lang="en-US" sz="3600" dirty="0">
                <a:solidFill>
                  <a:schemeClr val="bg1"/>
                </a:solidFill>
              </a:rPr>
              <a:t>because they formerly did not obey, when God’s patience waited in the days of Noah, while the ark was being prepared, in which a few, that is, eight persons, were brought safely through water</a:t>
            </a:r>
            <a:r>
              <a:rPr lang="en-US" dirty="0">
                <a:solidFill>
                  <a:schemeClr val="bg1"/>
                </a:solidFill>
              </a:rPr>
              <a:t>.</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9769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7200" dirty="0">
                <a:solidFill>
                  <a:schemeClr val="bg1"/>
                </a:solidFill>
              </a:rPr>
              <a:t> </a:t>
            </a:r>
            <a:r>
              <a:rPr lang="en-US" sz="4000" b="1" dirty="0">
                <a:solidFill>
                  <a:schemeClr val="bg1"/>
                </a:solidFill>
                <a:hlinkClick r:id="rId2">
                  <a:extLst>
                    <a:ext uri="{A12FA001-AC4F-418D-AE19-62706E023703}">
                      <ahyp:hlinkClr xmlns:ahyp="http://schemas.microsoft.com/office/drawing/2018/hyperlinkcolor" val="tx"/>
                    </a:ext>
                  </a:extLst>
                </a:hlinkClick>
              </a:rPr>
              <a:t>6</a:t>
            </a:r>
            <a:r>
              <a:rPr lang="en-US" sz="4000" dirty="0">
                <a:solidFill>
                  <a:schemeClr val="bg1"/>
                </a:solidFill>
              </a:rPr>
              <a:t>And the angels who did not stay within their own position of authority, but left their proper dwelling, he has kept those angels in eternal chains under gloomy darkness until the judgment of the great day.</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721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FF23-4D96-AA71-2FA0-E44046FE6C82}"/>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6B48DAE-0294-48CE-D73B-1A889453E3B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634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7200" dirty="0">
                <a:solidFill>
                  <a:schemeClr val="bg1"/>
                </a:solidFill>
              </a:rPr>
              <a:t> </a:t>
            </a:r>
            <a:r>
              <a:rPr lang="en-US" sz="4000" b="1" dirty="0">
                <a:solidFill>
                  <a:schemeClr val="bg1"/>
                </a:solidFill>
                <a:hlinkClick r:id="rId2">
                  <a:extLst>
                    <a:ext uri="{A12FA001-AC4F-418D-AE19-62706E023703}">
                      <ahyp:hlinkClr xmlns:ahyp="http://schemas.microsoft.com/office/drawing/2018/hyperlinkcolor" val="tx"/>
                    </a:ext>
                  </a:extLst>
                </a:hlinkClick>
              </a:rPr>
              <a:t>4</a:t>
            </a:r>
            <a:r>
              <a:rPr lang="en-US" sz="4000" dirty="0">
                <a:solidFill>
                  <a:schemeClr val="bg1"/>
                </a:solidFill>
              </a:rPr>
              <a:t>For certain individuals whose condemnation was written about long ago </a:t>
            </a:r>
          </a:p>
          <a:p>
            <a:r>
              <a:rPr lang="en-US" sz="4000" dirty="0">
                <a:solidFill>
                  <a:schemeClr val="bg1"/>
                </a:solidFill>
              </a:rPr>
              <a:t>have secretly slipped in among you. </a:t>
            </a:r>
          </a:p>
          <a:p>
            <a:r>
              <a:rPr lang="en-US" sz="4000" dirty="0">
                <a:solidFill>
                  <a:schemeClr val="bg1"/>
                </a:solidFill>
              </a:rPr>
              <a:t>They are ungodly people, who pervert the grace of our God into a license for immorality and deny Jesus Christ our only Sovereign and Lord.</a:t>
            </a:r>
            <a:r>
              <a:rPr lang="en-US" sz="5400" dirty="0">
                <a:solidFill>
                  <a:schemeClr val="bg1"/>
                </a:solidFill>
              </a:rPr>
              <a:t>.</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2630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5-8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5400" dirty="0">
                <a:solidFill>
                  <a:schemeClr val="bg1"/>
                </a:solidFill>
              </a:rPr>
              <a:t> </a:t>
            </a:r>
            <a:r>
              <a:rPr lang="en-US" sz="4000" dirty="0">
                <a:solidFill>
                  <a:schemeClr val="bg1"/>
                </a:solidFill>
              </a:rPr>
              <a:t>Though you already know all this, I want to remind you that the </a:t>
            </a:r>
            <a:r>
              <a:rPr lang="en-US" sz="4000" u="sng" dirty="0">
                <a:solidFill>
                  <a:schemeClr val="bg1"/>
                </a:solidFill>
              </a:rPr>
              <a:t>Jesus,</a:t>
            </a:r>
          </a:p>
          <a:p>
            <a:r>
              <a:rPr lang="en-US" sz="4000" dirty="0">
                <a:solidFill>
                  <a:schemeClr val="bg1"/>
                </a:solidFill>
              </a:rPr>
              <a:t>at one time delivered his people out of Egypt, </a:t>
            </a:r>
          </a:p>
          <a:p>
            <a:r>
              <a:rPr lang="en-US" sz="4000" dirty="0">
                <a:solidFill>
                  <a:schemeClr val="bg1"/>
                </a:solidFill>
              </a:rPr>
              <a:t>but later destroyed those who did not believe.</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8652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7200" dirty="0">
                <a:solidFill>
                  <a:schemeClr val="bg1"/>
                </a:solidFill>
              </a:rPr>
              <a:t> </a:t>
            </a:r>
            <a:r>
              <a:rPr lang="en-US" sz="4000" b="1" dirty="0">
                <a:solidFill>
                  <a:schemeClr val="bg1"/>
                </a:solidFill>
                <a:hlinkClick r:id="rId2">
                  <a:extLst>
                    <a:ext uri="{A12FA001-AC4F-418D-AE19-62706E023703}">
                      <ahyp:hlinkClr xmlns:ahyp="http://schemas.microsoft.com/office/drawing/2018/hyperlinkcolor" val="tx"/>
                    </a:ext>
                  </a:extLst>
                </a:hlinkClick>
              </a:rPr>
              <a:t>6</a:t>
            </a:r>
            <a:r>
              <a:rPr lang="en-US" sz="4000" dirty="0">
                <a:solidFill>
                  <a:schemeClr val="bg1"/>
                </a:solidFill>
              </a:rPr>
              <a:t>And the angels who did not stay within their own position of authority, but left their proper dwelling, he (Jesus) has kept those angels in eternal chains under gloomy darkness until the judgment of the great day.</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6979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7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 </a:t>
            </a:r>
            <a:r>
              <a:rPr lang="en-US" sz="4000" u="sng" dirty="0">
                <a:solidFill>
                  <a:schemeClr val="bg1"/>
                </a:solidFill>
              </a:rPr>
              <a:t>In a similar way</a:t>
            </a:r>
            <a:r>
              <a:rPr lang="en-US" sz="4000" dirty="0">
                <a:solidFill>
                  <a:schemeClr val="bg1"/>
                </a:solidFill>
              </a:rPr>
              <a:t>, Sodom and Gomorrah, since they indulged in sexual immorality and pursued unnatural desire </a:t>
            </a:r>
            <a:r>
              <a:rPr lang="en-US" sz="4000" u="sng" dirty="0">
                <a:solidFill>
                  <a:schemeClr val="bg1"/>
                </a:solidFill>
              </a:rPr>
              <a:t>in a way similar </a:t>
            </a:r>
            <a:r>
              <a:rPr lang="en-US" sz="4000" dirty="0">
                <a:solidFill>
                  <a:schemeClr val="bg1"/>
                </a:solidFill>
              </a:rPr>
              <a:t>to these angels, are now displayed as an example by suffering the punishment of eternal fire.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123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8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u="sng" dirty="0">
                <a:solidFill>
                  <a:schemeClr val="bg1"/>
                </a:solidFill>
                <a:hlinkClick r:id="rId2">
                  <a:extLst>
                    <a:ext uri="{A12FA001-AC4F-418D-AE19-62706E023703}">
                      <ahyp:hlinkClr xmlns:ahyp="http://schemas.microsoft.com/office/drawing/2018/hyperlinkcolor" val="tx"/>
                    </a:ext>
                  </a:extLst>
                </a:hlinkClick>
              </a:rPr>
              <a:t>8</a:t>
            </a:r>
            <a:r>
              <a:rPr lang="en-US" sz="4000" u="sng" dirty="0">
                <a:solidFill>
                  <a:schemeClr val="bg1"/>
                </a:solidFill>
              </a:rPr>
              <a:t>In the very same way</a:t>
            </a:r>
            <a:r>
              <a:rPr lang="en-US" sz="4000" dirty="0">
                <a:solidFill>
                  <a:schemeClr val="bg1"/>
                </a:solidFill>
              </a:rPr>
              <a:t>, </a:t>
            </a:r>
          </a:p>
          <a:p>
            <a:r>
              <a:rPr lang="en-US" sz="4000" dirty="0">
                <a:solidFill>
                  <a:schemeClr val="bg1"/>
                </a:solidFill>
              </a:rPr>
              <a:t>on the strength of their dreams these ungodly people (false teachers) pollute their own bodies,</a:t>
            </a:r>
          </a:p>
          <a:p>
            <a:r>
              <a:rPr lang="en-US" sz="4000" dirty="0">
                <a:solidFill>
                  <a:schemeClr val="bg1"/>
                </a:solidFill>
              </a:rPr>
              <a:t> reject authority </a:t>
            </a:r>
          </a:p>
          <a:p>
            <a:r>
              <a:rPr lang="en-US" sz="4000" dirty="0">
                <a:solidFill>
                  <a:schemeClr val="bg1"/>
                </a:solidFill>
              </a:rPr>
              <a:t>and heap abuse on celestial beings.(glorious ones)</a:t>
            </a:r>
            <a:endParaRPr lang="en-US" sz="1028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532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7200" dirty="0">
                <a:solidFill>
                  <a:schemeClr val="bg1"/>
                </a:solidFill>
              </a:rPr>
              <a:t> </a:t>
            </a:r>
            <a:r>
              <a:rPr lang="en-US" sz="4000" b="1" dirty="0">
                <a:solidFill>
                  <a:schemeClr val="bg1"/>
                </a:solidFill>
                <a:hlinkClick r:id="rId2">
                  <a:extLst>
                    <a:ext uri="{A12FA001-AC4F-418D-AE19-62706E023703}">
                      <ahyp:hlinkClr xmlns:ahyp="http://schemas.microsoft.com/office/drawing/2018/hyperlinkcolor" val="tx"/>
                    </a:ext>
                  </a:extLst>
                </a:hlinkClick>
              </a:rPr>
              <a:t>6</a:t>
            </a:r>
            <a:r>
              <a:rPr lang="en-US" sz="4000" dirty="0">
                <a:solidFill>
                  <a:schemeClr val="bg1"/>
                </a:solidFill>
              </a:rPr>
              <a:t>And the angels who did not stay within their own position of authority, </a:t>
            </a:r>
          </a:p>
          <a:p>
            <a:pPr marL="114300" indent="0">
              <a:buNone/>
            </a:pPr>
            <a:r>
              <a:rPr lang="en-US" sz="4000" dirty="0">
                <a:solidFill>
                  <a:schemeClr val="bg1"/>
                </a:solidFill>
              </a:rPr>
              <a:t>   but left their proper dwelling, </a:t>
            </a:r>
          </a:p>
          <a:p>
            <a:pPr marL="114300" indent="0">
              <a:buNone/>
            </a:pPr>
            <a:r>
              <a:rPr lang="en-US" sz="4000" dirty="0">
                <a:solidFill>
                  <a:schemeClr val="bg1"/>
                </a:solidFill>
              </a:rPr>
              <a:t>   He (Jesus) has kept those angels in eternal chains</a:t>
            </a:r>
          </a:p>
          <a:p>
            <a:pPr marL="114300" indent="0">
              <a:buNone/>
            </a:pPr>
            <a:r>
              <a:rPr lang="en-US" sz="4000" dirty="0">
                <a:solidFill>
                  <a:schemeClr val="bg1"/>
                </a:solidFill>
              </a:rPr>
              <a:t>   under gloomy darkness until the judgment of the</a:t>
            </a:r>
          </a:p>
          <a:p>
            <a:pPr marL="114300" indent="0">
              <a:buNone/>
            </a:pPr>
            <a:r>
              <a:rPr lang="en-US" sz="4000" dirty="0">
                <a:solidFill>
                  <a:schemeClr val="bg1"/>
                </a:solidFill>
              </a:rPr>
              <a:t>   great day.</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34176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53172</TotalTime>
  <Words>1744</Words>
  <Application>Microsoft Office PowerPoint</Application>
  <PresentationFormat>Widescreen</PresentationFormat>
  <Paragraphs>115</Paragraphs>
  <Slides>35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Jude</vt:lpstr>
      <vt:lpstr>PowerPoint Presentation</vt:lpstr>
      <vt:lpstr>Jude  </vt:lpstr>
      <vt:lpstr>Jude  </vt:lpstr>
      <vt:lpstr>Jude 5-8 </vt:lpstr>
      <vt:lpstr>Jude 6 </vt:lpstr>
      <vt:lpstr>Jude 7 </vt:lpstr>
      <vt:lpstr>Jude 8 </vt:lpstr>
      <vt:lpstr>Jude 6 </vt:lpstr>
      <vt:lpstr>“Non Canon” Quotes Sources  </vt:lpstr>
      <vt:lpstr>“Non Canon” Quotes Sources  </vt:lpstr>
      <vt:lpstr>Enoch  </vt:lpstr>
      <vt:lpstr>Hebrews 11:5 </vt:lpstr>
      <vt:lpstr>Genesis 5 </vt:lpstr>
      <vt:lpstr>Genisis 5 </vt:lpstr>
      <vt:lpstr>Genesis 6 </vt:lpstr>
      <vt:lpstr>Genesis 6 </vt:lpstr>
      <vt:lpstr>Book of Enoch The Watchers</vt:lpstr>
      <vt:lpstr>Enoch </vt:lpstr>
      <vt:lpstr>Enoch 10:12</vt:lpstr>
      <vt:lpstr>Enoch </vt:lpstr>
      <vt:lpstr>Enoch </vt:lpstr>
      <vt:lpstr>The sin of the watchers / sons of god (elohim) )</vt:lpstr>
      <vt:lpstr>The sin of the watchers / sons of god (elohim) )</vt:lpstr>
      <vt:lpstr>Jude 6 )</vt:lpstr>
      <vt:lpstr>Jude 6 )</vt:lpstr>
      <vt:lpstr>2 Peter 2 )</vt:lpstr>
      <vt:lpstr>2 Peter 2 )</vt:lpstr>
      <vt:lpstr>2 Peter 2 )</vt:lpstr>
      <vt:lpstr>2 Peter 2 )</vt:lpstr>
      <vt:lpstr>1 Cor 11  </vt:lpstr>
      <vt:lpstr>1 Cor 11  </vt:lpstr>
      <vt:lpstr>1 Peter 3 </vt:lpstr>
      <vt:lpstr>Jude 6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120</cp:revision>
  <dcterms:created xsi:type="dcterms:W3CDTF">2022-07-24T15:54:16Z</dcterms:created>
  <dcterms:modified xsi:type="dcterms:W3CDTF">2023-03-19T17:20:39Z</dcterms:modified>
</cp:coreProperties>
</file>