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332" r:id="rId3"/>
    <p:sldId id="352" r:id="rId4"/>
    <p:sldId id="355" r:id="rId5"/>
    <p:sldId id="383" r:id="rId6"/>
    <p:sldId id="371" r:id="rId7"/>
    <p:sldId id="378" r:id="rId8"/>
    <p:sldId id="379" r:id="rId9"/>
    <p:sldId id="380" r:id="rId10"/>
    <p:sldId id="381" r:id="rId11"/>
    <p:sldId id="377" r:id="rId12"/>
    <p:sldId id="382" r:id="rId13"/>
    <p:sldId id="375" r:id="rId14"/>
    <p:sldId id="3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15"/>
    <p:restoredTop sz="94479"/>
  </p:normalViewPr>
  <p:slideViewPr>
    <p:cSldViewPr snapToGrid="0" snapToObjects="1">
      <p:cViewPr varScale="1">
        <p:scale>
          <a:sx n="106" d="100"/>
          <a:sy n="106" d="100"/>
        </p:scale>
        <p:origin x="760" y="184"/>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12/13/23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10</a:t>
            </a:fld>
            <a:endParaRPr lang="en-US"/>
          </a:p>
        </p:txBody>
      </p:sp>
    </p:spTree>
    <p:extLst>
      <p:ext uri="{BB962C8B-B14F-4D97-AF65-F5344CB8AC3E}">
        <p14:creationId xmlns:p14="http://schemas.microsoft.com/office/powerpoint/2010/main" val="1877987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11</a:t>
            </a:fld>
            <a:endParaRPr lang="en-US"/>
          </a:p>
        </p:txBody>
      </p:sp>
    </p:spTree>
    <p:extLst>
      <p:ext uri="{BB962C8B-B14F-4D97-AF65-F5344CB8AC3E}">
        <p14:creationId xmlns:p14="http://schemas.microsoft.com/office/powerpoint/2010/main" val="1464866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12</a:t>
            </a:fld>
            <a:endParaRPr lang="en-US"/>
          </a:p>
        </p:txBody>
      </p:sp>
    </p:spTree>
    <p:extLst>
      <p:ext uri="{BB962C8B-B14F-4D97-AF65-F5344CB8AC3E}">
        <p14:creationId xmlns:p14="http://schemas.microsoft.com/office/powerpoint/2010/main" val="259935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2122355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2955298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1992687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2204355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275747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2230456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419994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577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1856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69220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622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12/13/23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164408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02723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12/13/23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459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12/13/23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612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12/13/23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170413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81658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12/13/23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73839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12/13/23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3767686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aiuw2QX4RpI?feature=share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hyperlink" Target="https://ref.ly/logosres/LLS:1.0.710;ref=bible$2Besv.81.2.9;pos=res$2FLLS:1.0.710$2F2019-04-30T20:46:24Z$2F5281439" TargetMode="External"/><Relationship Id="rId4" Type="http://schemas.openxmlformats.org/officeDocument/2006/relationships/hyperlink" Target="https://ref.ly/logosres/LLS:1.0.710;ref=bible$2Besv.81.2.9;pos=res$2FLLS:1.0.710$2F2019-04-30T20:46:24Z$2F5281426"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FULFILLING THE MISSION OF CHRIST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Why Obey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“There is therefore now no condemnation for those who are </a:t>
            </a:r>
            <a:r>
              <a:rPr lang="en-US" sz="3200" dirty="0">
                <a:solidFill>
                  <a:srgbClr val="FFFF00"/>
                </a:solidFill>
              </a:rPr>
              <a:t>in Christ Jesus</a:t>
            </a:r>
            <a:r>
              <a:rPr lang="en-US" sz="3200" dirty="0"/>
              <a:t>. For the law of the life-giving Spirit </a:t>
            </a:r>
            <a:r>
              <a:rPr lang="en-US" sz="3200" dirty="0">
                <a:solidFill>
                  <a:srgbClr val="FFFF00"/>
                </a:solidFill>
              </a:rPr>
              <a:t>in Christ Jesus </a:t>
            </a:r>
            <a:r>
              <a:rPr lang="en-US" sz="3200" dirty="0"/>
              <a:t>has set you free from the law of sin and death.” (Romans 8:1-2)</a:t>
            </a:r>
          </a:p>
        </p:txBody>
      </p:sp>
    </p:spTree>
    <p:extLst>
      <p:ext uri="{BB962C8B-B14F-4D97-AF65-F5344CB8AC3E}">
        <p14:creationId xmlns:p14="http://schemas.microsoft.com/office/powerpoint/2010/main" val="115205604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fontAlgn="ctr">
              <a:buClr>
                <a:schemeClr val="tx1"/>
              </a:buClr>
              <a:buNone/>
            </a:pPr>
            <a:r>
              <a:rPr lang="en-US" sz="9600" dirty="0">
                <a:solidFill>
                  <a:srgbClr val="0070C0"/>
                </a:solidFill>
              </a:rPr>
              <a:t>blue.</a:t>
            </a:r>
          </a:p>
          <a:p>
            <a:pPr marL="0" indent="0" algn="ctr" fontAlgn="ctr">
              <a:buClr>
                <a:schemeClr val="tx1"/>
              </a:buClr>
              <a:buNone/>
            </a:pPr>
            <a:r>
              <a:rPr lang="en-US" sz="4400" dirty="0">
                <a:solidFill>
                  <a:srgbClr val="0070C0"/>
                </a:solidFill>
              </a:rPr>
              <a:t>by jo ellis</a:t>
            </a:r>
          </a:p>
        </p:txBody>
      </p:sp>
    </p:spTree>
    <p:extLst>
      <p:ext uri="{BB962C8B-B14F-4D97-AF65-F5344CB8AC3E}">
        <p14:creationId xmlns:p14="http://schemas.microsoft.com/office/powerpoint/2010/main" val="20092280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Why Obey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0" indent="0">
              <a:buNone/>
            </a:pPr>
            <a:r>
              <a:rPr lang="en-US" sz="3200" dirty="0"/>
              <a:t>”And although you were dead in your transgressions and sins, in which you formerly lived according to this world’s present path, according to the ruler of the kingdom of the air, the ruler of the spirit that is now energizing the sons of disobedience, among whom all of us also formerly lived out our lives in the cravings of our flesh, indulging the desires of the flesh and the mind, and were by nature children of wrath even as the rest... </a:t>
            </a:r>
            <a:r>
              <a:rPr lang="en-US" sz="3200" dirty="0">
                <a:solidFill>
                  <a:srgbClr val="FFFF00"/>
                </a:solidFill>
              </a:rPr>
              <a:t>But God</a:t>
            </a:r>
            <a:r>
              <a:rPr lang="en-US" sz="3200" dirty="0"/>
              <a:t>, being rich in mercy, because of his great love with which he loved us, even though we were dead in transgressions, made us </a:t>
            </a:r>
            <a:r>
              <a:rPr lang="en-US" sz="3200" dirty="0">
                <a:solidFill>
                  <a:srgbClr val="FFFF00"/>
                </a:solidFill>
              </a:rPr>
              <a:t>alive together with Christ</a:t>
            </a:r>
            <a:r>
              <a:rPr lang="en-US" sz="3200" dirty="0"/>
              <a:t> – by grace you are saved!” (Ephesians 2: 1-5)</a:t>
            </a:r>
          </a:p>
          <a:p>
            <a:pPr marL="0" indent="0" fontAlgn="ctr">
              <a:buClr>
                <a:schemeClr val="tx1"/>
              </a:buClr>
              <a:buNone/>
            </a:pPr>
            <a:endParaRPr lang="en-US" sz="3200" dirty="0"/>
          </a:p>
        </p:txBody>
      </p:sp>
    </p:spTree>
    <p:extLst>
      <p:ext uri="{BB962C8B-B14F-4D97-AF65-F5344CB8AC3E}">
        <p14:creationId xmlns:p14="http://schemas.microsoft.com/office/powerpoint/2010/main" val="7799449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252-C5BC-717C-2FF1-9EB62220B80C}"/>
              </a:ext>
            </a:extLst>
          </p:cNvPr>
          <p:cNvSpPr>
            <a:spLocks noGrp="1"/>
          </p:cNvSpPr>
          <p:nvPr>
            <p:ph type="title"/>
          </p:nvPr>
        </p:nvSpPr>
        <p:spPr>
          <a:xfrm>
            <a:off x="609600" y="274638"/>
            <a:ext cx="10972800" cy="1770729"/>
          </a:xfrm>
        </p:spPr>
        <p:txBody>
          <a:bodyPr>
            <a:normAutofit fontScale="90000"/>
          </a:bodyPr>
          <a:lstStyle/>
          <a:p>
            <a:r>
              <a:rPr lang="en-US" dirty="0"/>
              <a:t>“Alive”</a:t>
            </a:r>
            <a:br>
              <a:rPr lang="en-US" dirty="0"/>
            </a:br>
            <a:r>
              <a:rPr lang="en-US" dirty="0"/>
              <a:t>Big Daddy Weave</a:t>
            </a:r>
          </a:p>
        </p:txBody>
      </p:sp>
      <p:sp>
        <p:nvSpPr>
          <p:cNvPr id="4" name="Content Placeholder 3">
            <a:extLst>
              <a:ext uri="{FF2B5EF4-FFF2-40B4-BE49-F238E27FC236}">
                <a16:creationId xmlns:a16="http://schemas.microsoft.com/office/drawing/2014/main" id="{41689E50-4EDC-20F6-1742-4BC7B7F804AB}"/>
              </a:ext>
            </a:extLst>
          </p:cNvPr>
          <p:cNvSpPr>
            <a:spLocks noGrp="1"/>
          </p:cNvSpPr>
          <p:nvPr>
            <p:ph idx="1"/>
          </p:nvPr>
        </p:nvSpPr>
        <p:spPr>
          <a:xfrm>
            <a:off x="609600" y="2298032"/>
            <a:ext cx="10972800" cy="2743200"/>
          </a:xfrm>
        </p:spPr>
        <p:txBody>
          <a:bodyPr>
            <a:normAutofit/>
          </a:bodyPr>
          <a:lstStyle/>
          <a:p>
            <a:pPr marL="0" indent="0" algn="ctr">
              <a:buNone/>
            </a:pPr>
            <a:r>
              <a:rPr lang="en-US" sz="4400" dirty="0">
                <a:hlinkClick r:id="rId2"/>
              </a:rPr>
              <a:t>https://youtu.be/aiuw2QX4RpI?feature=shared</a:t>
            </a:r>
            <a:endParaRPr lang="en-US" sz="4400" dirty="0"/>
          </a:p>
          <a:p>
            <a:pPr marL="0" indent="0" algn="ctr">
              <a:buNone/>
            </a:pPr>
            <a:endParaRPr lang="en-US" sz="3200" dirty="0"/>
          </a:p>
        </p:txBody>
      </p:sp>
    </p:spTree>
    <p:extLst>
      <p:ext uri="{BB962C8B-B14F-4D97-AF65-F5344CB8AC3E}">
        <p14:creationId xmlns:p14="http://schemas.microsoft.com/office/powerpoint/2010/main" val="1731820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7252-C5BC-717C-2FF1-9EB62220B80C}"/>
              </a:ext>
            </a:extLst>
          </p:cNvPr>
          <p:cNvSpPr>
            <a:spLocks noGrp="1"/>
          </p:cNvSpPr>
          <p:nvPr>
            <p:ph type="title"/>
          </p:nvPr>
        </p:nvSpPr>
        <p:spPr/>
        <p:txBody>
          <a:bodyPr/>
          <a:lstStyle/>
          <a:p>
            <a:r>
              <a:rPr lang="en-US" dirty="0"/>
              <a:t>Up Next</a:t>
            </a:r>
          </a:p>
        </p:txBody>
      </p:sp>
      <p:sp>
        <p:nvSpPr>
          <p:cNvPr id="4" name="Content Placeholder 3">
            <a:extLst>
              <a:ext uri="{FF2B5EF4-FFF2-40B4-BE49-F238E27FC236}">
                <a16:creationId xmlns:a16="http://schemas.microsoft.com/office/drawing/2014/main" id="{41689E50-4EDC-20F6-1742-4BC7B7F804AB}"/>
              </a:ext>
            </a:extLst>
          </p:cNvPr>
          <p:cNvSpPr>
            <a:spLocks noGrp="1"/>
          </p:cNvSpPr>
          <p:nvPr>
            <p:ph idx="1"/>
          </p:nvPr>
        </p:nvSpPr>
        <p:spPr/>
        <p:txBody>
          <a:bodyPr>
            <a:normAutofit/>
          </a:bodyPr>
          <a:lstStyle/>
          <a:p>
            <a:pPr marL="0" indent="0" algn="ctr">
              <a:buNone/>
            </a:pPr>
            <a:r>
              <a:rPr lang="en-US" sz="4400" dirty="0"/>
              <a:t>Bearing God’s Image:</a:t>
            </a:r>
          </a:p>
          <a:p>
            <a:pPr marL="0" indent="0" algn="ctr">
              <a:buNone/>
            </a:pPr>
            <a:r>
              <a:rPr lang="en-US" sz="4400" dirty="0"/>
              <a:t>Women and Men in the Kingdom of God</a:t>
            </a:r>
          </a:p>
          <a:p>
            <a:pPr marL="0" indent="0" algn="ctr">
              <a:buNone/>
            </a:pPr>
            <a:r>
              <a:rPr lang="en-US" sz="4400" dirty="0"/>
              <a:t>Rob Kranz</a:t>
            </a:r>
          </a:p>
        </p:txBody>
      </p:sp>
    </p:spTree>
    <p:extLst>
      <p:ext uri="{BB962C8B-B14F-4D97-AF65-F5344CB8AC3E}">
        <p14:creationId xmlns:p14="http://schemas.microsoft.com/office/powerpoint/2010/main" val="297141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96" name="Google Shape;96;p2"/>
          <p:cNvPicPr preferRelativeResize="0">
            <a:picLocks noGrp="1"/>
          </p:cNvPicPr>
          <p:nvPr>
            <p:ph idx="1"/>
          </p:nvPr>
        </p:nvPicPr>
        <p:blipFill rotWithShape="1">
          <a:blip r:embed="rId4">
            <a:alphaModFix/>
          </a:blip>
          <a:srcRect/>
          <a:stretch/>
        </p:blipFill>
        <p:spPr>
          <a:xfrm>
            <a:off x="0" y="44116"/>
            <a:ext cx="12192000" cy="6769768"/>
          </a:xfrm>
          <a:prstGeom prst="rect">
            <a:avLst/>
          </a:prstGeom>
          <a:noFill/>
          <a:ln>
            <a:noFill/>
          </a:ln>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lstStyle/>
          <a:p>
            <a:pPr algn="ctr"/>
            <a:r>
              <a:rPr lang="en-US" b="1" dirty="0"/>
              <a:t>THE CHURCH</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Community of Christ Followers</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Fulfilling Christ’s Mission</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Through Unity and Power of the Holy Spirit</a:t>
            </a:r>
          </a:p>
          <a:p>
            <a:pPr marL="0" indent="0" algn="ctr">
              <a:buNone/>
            </a:pPr>
            <a:r>
              <a:rPr lang="en-US" sz="3600" kern="100" dirty="0">
                <a:latin typeface="Calibri" panose="020F0502020204030204" pitchFamily="34" charset="0"/>
                <a:ea typeface="Calibri" panose="020F0502020204030204" pitchFamily="34" charset="0"/>
                <a:cs typeface="Times New Roman" panose="02020603050405020304" pitchFamily="18" charset="0"/>
              </a:rPr>
              <a:t>To the Glory of God</a:t>
            </a:r>
            <a:endParaRPr lang="en-US" sz="3600" dirty="0"/>
          </a:p>
        </p:txBody>
      </p:sp>
    </p:spTree>
    <p:extLst>
      <p:ext uri="{BB962C8B-B14F-4D97-AF65-F5344CB8AC3E}">
        <p14:creationId xmlns:p14="http://schemas.microsoft.com/office/powerpoint/2010/main" val="3698673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marL="0" indent="0" algn="ctr" fontAlgn="ctr">
              <a:buClr>
                <a:schemeClr val="tx1"/>
              </a:buClr>
              <a:buNone/>
            </a:pPr>
            <a:r>
              <a:rPr lang="en-US" sz="4800" dirty="0"/>
              <a:t>“Ekklesia” | The Called Out Ones</a:t>
            </a:r>
          </a:p>
          <a:p>
            <a:pPr marL="0" indent="0" fontAlgn="ctr">
              <a:buClr>
                <a:schemeClr val="tx1"/>
              </a:buClr>
              <a:buNone/>
            </a:pPr>
            <a:r>
              <a:rPr lang="en-US" sz="3200" dirty="0"/>
              <a:t>“But you are a chosen race, a royal priesthood, a holy nation, a people for his own possession, that you may proclaim the excellencies of Him who has </a:t>
            </a:r>
            <a:r>
              <a:rPr lang="en-US" sz="3200" dirty="0">
                <a:solidFill>
                  <a:srgbClr val="FFFF00"/>
                </a:solidFill>
                <a:hlinkClick r:id="rId4">
                  <a:extLst>
                    <a:ext uri="{A12FA001-AC4F-418D-AE19-62706E023703}">
                      <ahyp:hlinkClr xmlns:ahyp="http://schemas.microsoft.com/office/drawing/2018/hyperlinkcolor" val="tx"/>
                    </a:ext>
                  </a:extLst>
                </a:hlinkClick>
              </a:rPr>
              <a:t>called</a:t>
            </a:r>
            <a:r>
              <a:rPr lang="en-US" sz="3200" dirty="0"/>
              <a:t> you </a:t>
            </a:r>
            <a:r>
              <a:rPr lang="en-US" sz="3200" dirty="0">
                <a:solidFill>
                  <a:srgbClr val="FFFF00"/>
                </a:solidFill>
                <a:hlinkClick r:id="rId5">
                  <a:extLst>
                    <a:ext uri="{A12FA001-AC4F-418D-AE19-62706E023703}">
                      <ahyp:hlinkClr xmlns:ahyp="http://schemas.microsoft.com/office/drawing/2018/hyperlinkcolor" val="tx"/>
                    </a:ext>
                  </a:extLst>
                </a:hlinkClick>
              </a:rPr>
              <a:t>out</a:t>
            </a:r>
            <a:r>
              <a:rPr lang="en-US" sz="3200" dirty="0"/>
              <a:t> of darkness into His marvelous light; for you once were not a people, but now you are the people of God; you had not received mercy, but now you have received mercy.” (1 Peter 2:9-10)</a:t>
            </a:r>
          </a:p>
        </p:txBody>
      </p:sp>
    </p:spTree>
    <p:extLst>
      <p:ext uri="{BB962C8B-B14F-4D97-AF65-F5344CB8AC3E}">
        <p14:creationId xmlns:p14="http://schemas.microsoft.com/office/powerpoint/2010/main" val="34521061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The New Community In Christ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Autofit/>
          </a:bodyPr>
          <a:lstStyle/>
          <a:p>
            <a:pPr marL="0" indent="0" algn="ctr" fontAlgn="ctr">
              <a:buClr>
                <a:schemeClr val="tx1"/>
              </a:buClr>
              <a:buNone/>
            </a:pPr>
            <a:r>
              <a:rPr lang="en-US" sz="4800" dirty="0"/>
              <a:t>“Segulah” | Treasured Ones</a:t>
            </a:r>
          </a:p>
          <a:p>
            <a:pPr marL="0" indent="0" fontAlgn="ctr">
              <a:buClr>
                <a:schemeClr val="tx1"/>
              </a:buClr>
              <a:buNone/>
            </a:pPr>
            <a:r>
              <a:rPr lang="en-US" dirty="0"/>
              <a:t>“For you are a holy people to the Lord, your God: the Lord your God has chosen you to be His </a:t>
            </a:r>
            <a:r>
              <a:rPr lang="en-US" dirty="0">
                <a:solidFill>
                  <a:srgbClr val="FFFF00"/>
                </a:solidFill>
              </a:rPr>
              <a:t>treasured</a:t>
            </a:r>
            <a:r>
              <a:rPr lang="en-US" dirty="0"/>
              <a:t> (segulah) people, out of all the peoples upon the face of the earth.” (Deuteronomy 7:6)</a:t>
            </a:r>
            <a:endParaRPr lang="en-US" sz="3200" dirty="0"/>
          </a:p>
        </p:txBody>
      </p:sp>
    </p:spTree>
    <p:extLst>
      <p:ext uri="{BB962C8B-B14F-4D97-AF65-F5344CB8AC3E}">
        <p14:creationId xmlns:p14="http://schemas.microsoft.com/office/powerpoint/2010/main" val="7738376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fontScale="90000"/>
          </a:bodyPr>
          <a:lstStyle/>
          <a:p>
            <a:pPr algn="ctr"/>
            <a:r>
              <a:rPr lang="en-US" sz="3600" dirty="0"/>
              <a:t>The New Community In Christ</a:t>
            </a:r>
            <a:br>
              <a:rPr lang="en-US" sz="3600" dirty="0"/>
            </a:b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These overlapping themes (motifs) frame Paul’s ethical thought:</a:t>
            </a:r>
          </a:p>
          <a:p>
            <a:pPr lvl="1" fontAlgn="ctr">
              <a:buClr>
                <a:schemeClr val="tx1"/>
              </a:buClr>
            </a:pPr>
            <a:r>
              <a:rPr lang="en-US" sz="3200" dirty="0"/>
              <a:t>New creation in collision with the present age.</a:t>
            </a:r>
          </a:p>
          <a:p>
            <a:pPr lvl="1" fontAlgn="ctr">
              <a:buClr>
                <a:schemeClr val="tx1"/>
              </a:buClr>
            </a:pPr>
            <a:r>
              <a:rPr lang="en-US" sz="3200" dirty="0"/>
              <a:t>The cross as a paradigm for action.</a:t>
            </a:r>
          </a:p>
          <a:p>
            <a:pPr lvl="1" fontAlgn="ctr">
              <a:buClr>
                <a:schemeClr val="tx1"/>
              </a:buClr>
            </a:pPr>
            <a:r>
              <a:rPr lang="en-US" sz="3200" dirty="0"/>
              <a:t>The community as the locus of God’s saving power.</a:t>
            </a:r>
          </a:p>
        </p:txBody>
      </p:sp>
    </p:spTree>
    <p:extLst>
      <p:ext uri="{BB962C8B-B14F-4D97-AF65-F5344CB8AC3E}">
        <p14:creationId xmlns:p14="http://schemas.microsoft.com/office/powerpoint/2010/main" val="590400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Why Obey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Through </a:t>
            </a:r>
            <a:r>
              <a:rPr lang="en-US" sz="3200" dirty="0">
                <a:solidFill>
                  <a:srgbClr val="FFFF00"/>
                </a:solidFill>
              </a:rPr>
              <a:t>union</a:t>
            </a:r>
            <a:r>
              <a:rPr lang="en-US" sz="3200" dirty="0"/>
              <a:t> with Christ, we undergo </a:t>
            </a:r>
            <a:r>
              <a:rPr lang="en-US" sz="3200" dirty="0">
                <a:solidFill>
                  <a:srgbClr val="FFFF00"/>
                </a:solidFill>
              </a:rPr>
              <a:t>transformation</a:t>
            </a:r>
            <a:r>
              <a:rPr lang="en-US" sz="3200" dirty="0"/>
              <a:t> that should cause us to “</a:t>
            </a:r>
            <a:r>
              <a:rPr lang="en-US" sz="3200" dirty="0">
                <a:solidFill>
                  <a:srgbClr val="FFFF00"/>
                </a:solidFill>
              </a:rPr>
              <a:t>walk</a:t>
            </a:r>
            <a:r>
              <a:rPr lang="en-US" sz="3200" dirty="0"/>
              <a:t> in newness of life.”</a:t>
            </a:r>
          </a:p>
          <a:p>
            <a:pPr fontAlgn="ctr">
              <a:buClr>
                <a:schemeClr val="tx1"/>
              </a:buClr>
            </a:pPr>
            <a:r>
              <a:rPr lang="en-US" sz="3200" dirty="0"/>
              <a:t>Because God has </a:t>
            </a:r>
            <a:r>
              <a:rPr lang="en-US" sz="3200" dirty="0">
                <a:solidFill>
                  <a:srgbClr val="FFFF00"/>
                </a:solidFill>
              </a:rPr>
              <a:t>liberated</a:t>
            </a:r>
            <a:r>
              <a:rPr lang="en-US" sz="3200" dirty="0"/>
              <a:t> us from the power of sin, we should </a:t>
            </a:r>
            <a:r>
              <a:rPr lang="en-US" sz="3200" dirty="0">
                <a:solidFill>
                  <a:srgbClr val="FFFF00"/>
                </a:solidFill>
              </a:rPr>
              <a:t>transfer</a:t>
            </a:r>
            <a:r>
              <a:rPr lang="en-US" sz="3200" dirty="0"/>
              <a:t> our allegiance to the one who has set us free.</a:t>
            </a:r>
          </a:p>
          <a:p>
            <a:pPr fontAlgn="ctr">
              <a:buClr>
                <a:schemeClr val="tx1"/>
              </a:buClr>
            </a:pPr>
            <a:r>
              <a:rPr lang="en-US" sz="3200" dirty="0"/>
              <a:t>Because the Holy Spirit is at </a:t>
            </a:r>
            <a:r>
              <a:rPr lang="en-US" sz="3200" dirty="0">
                <a:solidFill>
                  <a:srgbClr val="FFFF00"/>
                </a:solidFill>
              </a:rPr>
              <a:t>work</a:t>
            </a:r>
            <a:r>
              <a:rPr lang="en-US" sz="3200" dirty="0"/>
              <a:t> in the community of faith, the fruit of the Spirit should be </a:t>
            </a:r>
            <a:r>
              <a:rPr lang="en-US" sz="3200" dirty="0">
                <a:solidFill>
                  <a:srgbClr val="FFFF00"/>
                </a:solidFill>
              </a:rPr>
              <a:t>manifest</a:t>
            </a:r>
            <a:r>
              <a:rPr lang="en-US" sz="3200" dirty="0"/>
              <a:t> in the community’s life.</a:t>
            </a:r>
          </a:p>
        </p:txBody>
      </p:sp>
    </p:spTree>
    <p:extLst>
      <p:ext uri="{BB962C8B-B14F-4D97-AF65-F5344CB8AC3E}">
        <p14:creationId xmlns:p14="http://schemas.microsoft.com/office/powerpoint/2010/main" val="30646907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Why Obey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“What shall we say then? Are we to remain in sin so that grace may increase? </a:t>
            </a:r>
            <a:r>
              <a:rPr lang="en-US" sz="3200" dirty="0">
                <a:solidFill>
                  <a:srgbClr val="FFFF00"/>
                </a:solidFill>
              </a:rPr>
              <a:t>Absolutely not! </a:t>
            </a:r>
            <a:r>
              <a:rPr lang="en-US" sz="3200" dirty="0"/>
              <a:t>How can we who died to sin still live in it? Or do you not know that as many as were baptized </a:t>
            </a:r>
            <a:r>
              <a:rPr lang="en-US" sz="3200" dirty="0">
                <a:solidFill>
                  <a:srgbClr val="FFFF00"/>
                </a:solidFill>
              </a:rPr>
              <a:t>into</a:t>
            </a:r>
            <a:r>
              <a:rPr lang="en-US" sz="3200" dirty="0"/>
              <a:t> Christ Jesus were baptized </a:t>
            </a:r>
            <a:r>
              <a:rPr lang="en-US" sz="3200" dirty="0">
                <a:solidFill>
                  <a:srgbClr val="FFFF00"/>
                </a:solidFill>
              </a:rPr>
              <a:t>into</a:t>
            </a:r>
            <a:r>
              <a:rPr lang="en-US" sz="3200" dirty="0"/>
              <a:t> his death? Therefore we have been buried with him through baptism </a:t>
            </a:r>
            <a:r>
              <a:rPr lang="en-US" sz="3200" dirty="0">
                <a:solidFill>
                  <a:srgbClr val="FFFF00"/>
                </a:solidFill>
              </a:rPr>
              <a:t>into</a:t>
            </a:r>
            <a:r>
              <a:rPr lang="en-US" sz="3200" dirty="0"/>
              <a:t> death, in order that just as Christ was raised from the dead through the glory of the Father, so we too may </a:t>
            </a:r>
            <a:r>
              <a:rPr lang="en-US" sz="3200" dirty="0">
                <a:solidFill>
                  <a:srgbClr val="FFFF00"/>
                </a:solidFill>
              </a:rPr>
              <a:t>live a new life</a:t>
            </a:r>
            <a:r>
              <a:rPr lang="en-US" sz="3200" dirty="0"/>
              <a:t>.” (Romans 6:1-4)</a:t>
            </a:r>
          </a:p>
        </p:txBody>
      </p:sp>
    </p:spTree>
    <p:extLst>
      <p:ext uri="{BB962C8B-B14F-4D97-AF65-F5344CB8AC3E}">
        <p14:creationId xmlns:p14="http://schemas.microsoft.com/office/powerpoint/2010/main" val="177139991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Why Obey God?</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“For if we have become </a:t>
            </a:r>
            <a:r>
              <a:rPr lang="en-US" sz="3200" dirty="0">
                <a:solidFill>
                  <a:srgbClr val="FFFF00"/>
                </a:solidFill>
              </a:rPr>
              <a:t>united</a:t>
            </a:r>
            <a:r>
              <a:rPr lang="en-US" sz="3200" dirty="0"/>
              <a:t> with him in the likeness of his death, we will certainly also be </a:t>
            </a:r>
            <a:r>
              <a:rPr lang="en-US" sz="3200" dirty="0">
                <a:solidFill>
                  <a:srgbClr val="FFFF00"/>
                </a:solidFill>
              </a:rPr>
              <a:t>united</a:t>
            </a:r>
            <a:r>
              <a:rPr lang="en-US" sz="3200" dirty="0"/>
              <a:t> in the likeness of his resurrection. We know that our old man was crucified with him so that the body of sin would no longer dominate us, so that we would no longer be enslaved to sin. For someone who has died has been freed from sin.” (Romans 6:5-7)</a:t>
            </a:r>
          </a:p>
        </p:txBody>
      </p:sp>
    </p:spTree>
    <p:extLst>
      <p:ext uri="{BB962C8B-B14F-4D97-AF65-F5344CB8AC3E}">
        <p14:creationId xmlns:p14="http://schemas.microsoft.com/office/powerpoint/2010/main" val="18509766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83238</TotalTime>
  <Words>711</Words>
  <Application>Microsoft Macintosh PowerPoint</Application>
  <PresentationFormat>Widescreen</PresentationFormat>
  <Paragraphs>48</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Black</vt:lpstr>
      <vt:lpstr>FULFILLING THE MISSION OF CHRIST</vt:lpstr>
      <vt:lpstr>PowerPoint Presentation</vt:lpstr>
      <vt:lpstr>THE CHURCH</vt:lpstr>
      <vt:lpstr>The New Community In Christ</vt:lpstr>
      <vt:lpstr>The New Community In Christ</vt:lpstr>
      <vt:lpstr>The New Community In Christ Summary</vt:lpstr>
      <vt:lpstr>Why Obey God?</vt:lpstr>
      <vt:lpstr>Why Obey God?</vt:lpstr>
      <vt:lpstr>Why Obey God?</vt:lpstr>
      <vt:lpstr>Why Obey God?</vt:lpstr>
      <vt:lpstr>PowerPoint Presentation</vt:lpstr>
      <vt:lpstr>Why Obey God?</vt:lpstr>
      <vt:lpstr>“Alive” Big Daddy Weave</vt:lpstr>
      <vt:lpstr>Up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188</cp:revision>
  <dcterms:created xsi:type="dcterms:W3CDTF">2019-06-01T02:06:24Z</dcterms:created>
  <dcterms:modified xsi:type="dcterms:W3CDTF">2023-12-14T21:40:00Z</dcterms:modified>
</cp:coreProperties>
</file>